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004" r:id="rId2"/>
    <p:sldId id="2002" r:id="rId3"/>
    <p:sldId id="2007" r:id="rId4"/>
    <p:sldId id="2010" r:id="rId5"/>
    <p:sldId id="2011" r:id="rId6"/>
    <p:sldId id="2012" r:id="rId7"/>
    <p:sldId id="2329" r:id="rId8"/>
    <p:sldId id="1031" r:id="rId9"/>
    <p:sldId id="256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53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9A516-D663-4EC2-8BD8-39B0C04991D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BA945-62D4-4749-BA12-B0A5BC86B2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508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16FFB-E71C-DF6F-2527-464C421C2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740F7523-CBA6-54F3-EBCB-EF78A6BEA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2DD8AD16-AE5A-C41C-32AB-919795E62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altLang="nl-BE" dirty="0"/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F851343E-EC57-D4EC-FBB6-CB7DE8886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798" indent="-2756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766" indent="-2205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873" indent="-2205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980" indent="-2205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086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193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8299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9406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7A6801-94E7-491A-9F2F-C5C7FB8E088A}" type="slidenum">
              <a:rPr lang="nl-BE" altLang="nl-B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BE" alt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1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0316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5869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264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8169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270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702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32B7E-72BA-44C2-9A70-45DBDC490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62B73F-E905-5170-64C4-9B4C1A975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F518D4-DD4A-D1B7-8867-3AF0B198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2545-2D4E-47EF-AFB6-A8A2C7B5DC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F7DA74-F6B4-7A94-0914-EC2C0584D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7F9567-79EC-C4C9-D715-C445BCE2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BC64-4792-40F0-98A7-44962B3033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721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C4B79-FC50-2567-73D0-F2BC62FC9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3E9A506-E033-1F01-1420-7477B90BC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0CF817-8E04-EB74-45D9-69689FF4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2545-2D4E-47EF-AFB6-A8A2C7B5DC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5C6D9A-A375-3A45-8BCE-94A8E226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A651B3-71CF-28A7-BC6F-A63BC563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BC64-4792-40F0-98A7-44962B3033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061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1CCCCD5-F14B-08F3-B8AC-823072A7C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9AF0B0-0736-8AD6-AAB8-60D2F5737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8A5EC5-3018-1570-54A2-D00EA2DD1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2545-2D4E-47EF-AFB6-A8A2C7B5DC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C5D26D-D403-088F-A85C-64F0C27F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9381E5-E283-626D-3F22-559424230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BC64-4792-40F0-98A7-44962B3033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861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0D367-7347-97C2-2828-334C5B9C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C47591-2B92-D81A-C645-C6C453413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2017DE-850B-8D85-963E-51C5B75D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2545-2D4E-47EF-AFB6-A8A2C7B5DC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D39116-98F9-C2C8-7F12-C738E6B0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7A333F-3BE2-F210-79E1-224E43E7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BC64-4792-40F0-98A7-44962B3033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049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82B60-4D1B-1F23-DB03-18F384E2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344B32-1D11-4C93-2D53-E030BC2D0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89DAF2-B26C-285C-47D7-29641353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2545-2D4E-47EF-AFB6-A8A2C7B5DC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5F323F-0390-6528-068C-CE771457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E12C4F-6D13-A252-F9D1-276855AE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BC64-4792-40F0-98A7-44962B3033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571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9CCA8-1B42-E2C3-A13B-FCBE5E04A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419DC1-A085-58F9-0236-7A9AC5AAD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A426CF-377F-4315-2A7A-AEE30832A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50F496-CE6F-4E11-CFE5-2D2A2336F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2545-2D4E-47EF-AFB6-A8A2C7B5DC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EAF244-1F08-EAD5-EB65-5BEC22336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1E44CD-8EB9-700B-1E47-1E18CAC4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BC64-4792-40F0-98A7-44962B3033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108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C59C0-4DFA-033B-0629-37006454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AA3C42-6137-1B3E-9DF9-772A3A383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329EED-3B92-FA87-D986-E529976B5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7955AF4-BECF-E959-EAB1-0806A8BAA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CA8E624-881D-4531-81E4-26B3CD9E8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CAEB475-270D-C21B-5FEC-905E6852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2545-2D4E-47EF-AFB6-A8A2C7B5DC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31DC4BC-1C7D-8217-DEB8-B70ADFD07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70DD033-022D-44DD-7BBB-F36BA4EC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BC64-4792-40F0-98A7-44962B3033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45E11-ACD9-1F1F-EF2A-3F2B77D7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78988C4-D054-AB35-5A80-6DDDE784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2545-2D4E-47EF-AFB6-A8A2C7B5DC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8329C4-BDA2-7C24-ED9A-604C33E2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C4FDD5-D528-DA1F-F9C7-834C6505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BC64-4792-40F0-98A7-44962B3033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972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9C6657-0249-B5D1-9E52-3A5D2C099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2545-2D4E-47EF-AFB6-A8A2C7B5DC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22CD155-7BE5-7901-25C1-AFC8FBF99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07BFB0-5D96-36D9-D178-1C361EC1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BC64-4792-40F0-98A7-44962B3033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042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C300B-5A61-B196-29ED-10C0D6D2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2C63CF-0119-1C29-1102-5CD3E7E4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B973EF-9C05-C61D-034F-703779125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E4E399-AD5A-C82E-2A72-9AD507E0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2545-2D4E-47EF-AFB6-A8A2C7B5DC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35ACA2-62D3-C65B-3349-3ADAAEA4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EBD8D4-1D7A-B0D6-2E15-38E0D817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BC64-4792-40F0-98A7-44962B3033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914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F660F-C6D2-8563-34E8-46DE5ED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BE3BC12-8C4B-86F0-C40B-24F960916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59206F-85C4-31EC-7ABC-27FCA3486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34E578E-0635-73A0-92DC-FE12E388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2545-2D4E-47EF-AFB6-A8A2C7B5DC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CF59DBF-5E7D-F21A-474F-AFD5DF1D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643513-9241-3506-3C01-8720DAD1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BC64-4792-40F0-98A7-44962B3033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495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3F5C570-EE5C-A695-F358-8DFF4276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C37BF4-400D-AC69-0C04-0908B937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BC8D78-EBD8-E4C4-D920-80ED9A3B3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D62545-2D4E-47EF-AFB6-A8A2C7B5DCD5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FF4781-BCC7-742E-64DE-809934216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0B7515-33FE-A0A3-47C0-68DA034C1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59BC64-4792-40F0-98A7-44962B3033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8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hemieleerkracht.blackbox.website/wp-content/uploads/2025/02/Reactiesoorten-bij-anorganische-stoffen-met-videos-alles.docx" TargetMode="Externa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14B28-BB0B-7FE1-567C-5E0B79B94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804C8418-9E93-EB2D-A23C-D70FB5FB69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65363" y="3786188"/>
            <a:ext cx="9926637" cy="159385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sz="3600" dirty="0">
                <a:solidFill>
                  <a:srgbClr val="003469"/>
                </a:solidFill>
              </a:rPr>
              <a:t>Omzettingen bij anorganische stofklassen instuderen op 15 manieren</a:t>
            </a:r>
          </a:p>
        </p:txBody>
      </p:sp>
      <p:pic>
        <p:nvPicPr>
          <p:cNvPr id="9219" name="Afbeelding 5">
            <a:extLst>
              <a:ext uri="{FF2B5EF4-FFF2-40B4-BE49-F238E27FC236}">
                <a16:creationId xmlns:a16="http://schemas.microsoft.com/office/drawing/2014/main" id="{0FB349C2-4025-6EE3-7C2B-FDCB53666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6" y="1522649"/>
            <a:ext cx="5009683" cy="190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A0118B8-F5C7-62B0-96A7-94AC0C221215}"/>
              </a:ext>
            </a:extLst>
          </p:cNvPr>
          <p:cNvSpPr/>
          <p:nvPr/>
        </p:nvSpPr>
        <p:spPr>
          <a:xfrm>
            <a:off x="2265363" y="3795066"/>
            <a:ext cx="9834664" cy="1593850"/>
          </a:xfrm>
          <a:prstGeom prst="rect">
            <a:avLst/>
          </a:prstGeom>
          <a:noFill/>
          <a:ln w="76200">
            <a:solidFill>
              <a:srgbClr val="E614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4E0CEC-7E1A-B711-A5C3-2A23244E0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228" y="0"/>
            <a:ext cx="4846682" cy="273169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58B6E02-49F7-E156-C1E9-4E95FBA80AC2}"/>
              </a:ext>
            </a:extLst>
          </p:cNvPr>
          <p:cNvSpPr txBox="1"/>
          <p:nvPr/>
        </p:nvSpPr>
        <p:spPr>
          <a:xfrm>
            <a:off x="6682154" y="589963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LINK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726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98F8A6AD-BEA9-3054-065D-9431DEE930EB}"/>
              </a:ext>
            </a:extLst>
          </p:cNvPr>
          <p:cNvSpPr/>
          <p:nvPr/>
        </p:nvSpPr>
        <p:spPr>
          <a:xfrm>
            <a:off x="200526" y="120316"/>
            <a:ext cx="11887200" cy="6521116"/>
          </a:xfrm>
          <a:prstGeom prst="rect">
            <a:avLst/>
          </a:prstGeom>
          <a:noFill/>
          <a:ln w="4857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F68A251-3E70-D5A1-9C7F-E223AE02E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42" y="673274"/>
            <a:ext cx="4648603" cy="469432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0A105765-539E-359F-7A28-75A33F3B6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435" y="450513"/>
            <a:ext cx="4294817" cy="5823827"/>
          </a:xfrm>
          <a:prstGeom prst="rect">
            <a:avLst/>
          </a:prstGeom>
        </p:spPr>
      </p:pic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9E945B9F-A230-722C-F6CD-CD7708CB601F}"/>
              </a:ext>
            </a:extLst>
          </p:cNvPr>
          <p:cNvCxnSpPr/>
          <p:nvPr/>
        </p:nvCxnSpPr>
        <p:spPr>
          <a:xfrm>
            <a:off x="6096000" y="359923"/>
            <a:ext cx="0" cy="604087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1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E5DE3-6FB1-B5B2-58CC-76B3D9F22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4D7FACF-DDD5-31FF-53A2-23C5A3004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64" y="711199"/>
            <a:ext cx="3951015" cy="560314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80FEBCA-E49D-ED2B-40F3-56573705C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225" y="711198"/>
            <a:ext cx="3977837" cy="551269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24B5A69-583E-3F6E-6B1C-50A737730FAD}"/>
              </a:ext>
            </a:extLst>
          </p:cNvPr>
          <p:cNvSpPr/>
          <p:nvPr/>
        </p:nvSpPr>
        <p:spPr>
          <a:xfrm>
            <a:off x="200526" y="120316"/>
            <a:ext cx="11887200" cy="6521116"/>
          </a:xfrm>
          <a:prstGeom prst="rect">
            <a:avLst/>
          </a:prstGeom>
          <a:noFill/>
          <a:ln w="4857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6583FF6-32FB-9B70-9CB7-86C150E49AE6}"/>
              </a:ext>
            </a:extLst>
          </p:cNvPr>
          <p:cNvCxnSpPr/>
          <p:nvPr/>
        </p:nvCxnSpPr>
        <p:spPr>
          <a:xfrm>
            <a:off x="6096000" y="359923"/>
            <a:ext cx="0" cy="604087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85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F89FC-7830-2B6C-BA06-8B42C5F33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F5DFE3C-6755-32C4-1E86-F161F01A3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87" y="480061"/>
            <a:ext cx="3962198" cy="58116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25975D7-1AEA-D80D-8EF9-1AAFD99E0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979" y="480061"/>
            <a:ext cx="3793958" cy="5732948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5F491BE-51BA-E20E-A4CD-F0495F8C8209}"/>
              </a:ext>
            </a:extLst>
          </p:cNvPr>
          <p:cNvSpPr/>
          <p:nvPr/>
        </p:nvSpPr>
        <p:spPr>
          <a:xfrm>
            <a:off x="200526" y="120316"/>
            <a:ext cx="11887200" cy="6521116"/>
          </a:xfrm>
          <a:prstGeom prst="rect">
            <a:avLst/>
          </a:prstGeom>
          <a:noFill/>
          <a:ln w="4857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3CE1CB85-0F34-775F-91A1-5A5FCFDEDAE3}"/>
              </a:ext>
            </a:extLst>
          </p:cNvPr>
          <p:cNvCxnSpPr/>
          <p:nvPr/>
        </p:nvCxnSpPr>
        <p:spPr>
          <a:xfrm>
            <a:off x="6096000" y="359923"/>
            <a:ext cx="0" cy="604087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95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84B34-A8E1-48B1-ECA3-01583AE51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3DD95A4-769A-1665-091E-76331AD6A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72" y="480061"/>
            <a:ext cx="4017208" cy="589547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6CEFD51-4E85-8673-27DE-34D0912ADB84}"/>
              </a:ext>
            </a:extLst>
          </p:cNvPr>
          <p:cNvSpPr/>
          <p:nvPr/>
        </p:nvSpPr>
        <p:spPr>
          <a:xfrm>
            <a:off x="200526" y="120316"/>
            <a:ext cx="11887200" cy="6521116"/>
          </a:xfrm>
          <a:prstGeom prst="rect">
            <a:avLst/>
          </a:prstGeom>
          <a:noFill/>
          <a:ln w="4857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CBD9168-F68F-5D5B-AB20-029F7E8C939C}"/>
              </a:ext>
            </a:extLst>
          </p:cNvPr>
          <p:cNvCxnSpPr/>
          <p:nvPr/>
        </p:nvCxnSpPr>
        <p:spPr>
          <a:xfrm>
            <a:off x="6096000" y="359923"/>
            <a:ext cx="0" cy="604087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76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0DFC5-27F1-8E26-D404-11C26A99B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532D785-211C-BF2B-26BB-F09119D36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53" y="498538"/>
            <a:ext cx="4001967" cy="58051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2E7FCAB-2F6B-6EA4-618B-8AC4C3B64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145" y="608196"/>
            <a:ext cx="4109319" cy="5641607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149F590-25AA-2653-EB28-5E2C9A01BB03}"/>
              </a:ext>
            </a:extLst>
          </p:cNvPr>
          <p:cNvSpPr/>
          <p:nvPr/>
        </p:nvSpPr>
        <p:spPr>
          <a:xfrm>
            <a:off x="200526" y="120316"/>
            <a:ext cx="11887200" cy="6521116"/>
          </a:xfrm>
          <a:prstGeom prst="rect">
            <a:avLst/>
          </a:prstGeom>
          <a:noFill/>
          <a:ln w="4857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FB074A7-DEA9-1550-6C82-A59964D7EAFF}"/>
              </a:ext>
            </a:extLst>
          </p:cNvPr>
          <p:cNvCxnSpPr/>
          <p:nvPr/>
        </p:nvCxnSpPr>
        <p:spPr>
          <a:xfrm>
            <a:off x="6096000" y="359923"/>
            <a:ext cx="0" cy="604087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86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7715898-F8F8-F150-2FA1-0FF959477426}"/>
              </a:ext>
            </a:extLst>
          </p:cNvPr>
          <p:cNvSpPr txBox="1"/>
          <p:nvPr/>
        </p:nvSpPr>
        <p:spPr>
          <a:xfrm>
            <a:off x="323117" y="145900"/>
            <a:ext cx="1159046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nl-BE" sz="2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Anorganische reactiepatronen</a:t>
            </a: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nl-BE" sz="2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Begrippen over reactiepatronen inoefenen met lesschema’s</a:t>
            </a:r>
            <a:endParaRPr lang="nl-BE" sz="2000" dirty="0">
              <a:solidFill>
                <a:srgbClr val="00275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nl-BE" sz="2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Reactiepatronen inoefenen met youtube kanalen</a:t>
            </a:r>
            <a:endParaRPr lang="nl-BE" sz="2000" dirty="0">
              <a:solidFill>
                <a:srgbClr val="00275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nl-BE" sz="2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Reactiepatronen inoefenen via cursussen: zomercursus KUL en wikiwijs.nl-cursus</a:t>
            </a:r>
            <a:endParaRPr lang="nl-BE" sz="2000" dirty="0">
              <a:solidFill>
                <a:srgbClr val="00275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nl-BE" sz="2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Reactiepatronen ontdekken met behulp van istock-animaties</a:t>
            </a:r>
            <a:endParaRPr lang="nl-BE" sz="2000" dirty="0">
              <a:solidFill>
                <a:srgbClr val="00275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nl-BE" sz="2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Reactiepatronen met de app Chemical reaction simulation</a:t>
            </a:r>
            <a:endParaRPr lang="nl-BE" sz="2000" dirty="0">
              <a:solidFill>
                <a:srgbClr val="00275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nl-BE" sz="2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Reacties koppelen aan reactiepatronen met de website Talbica</a:t>
            </a:r>
            <a:endParaRPr lang="nl-BE" sz="2000" dirty="0">
              <a:solidFill>
                <a:srgbClr val="00275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nl-BE" sz="2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Reacties en reactiepatronen via de virtual lab app Chemist</a:t>
            </a:r>
            <a:endParaRPr lang="nl-BE" sz="2000" dirty="0">
              <a:solidFill>
                <a:srgbClr val="00275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nl-BE" sz="2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Reactiepatronen met Virtual Laboratory science</a:t>
            </a:r>
            <a:endParaRPr lang="nl-BE" sz="2000" dirty="0">
              <a:solidFill>
                <a:srgbClr val="00275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nl-BE" sz="2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Reactiepatronen inoefenen via uitdagingen op bookwidgets</a:t>
            </a:r>
            <a:endParaRPr lang="nl-BE" sz="2000" dirty="0">
              <a:solidFill>
                <a:srgbClr val="00275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nl-BE" sz="2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 verschillende reactiepatronen “indrillen” met behulp van Quizlets-flashcards</a:t>
            </a:r>
            <a:endParaRPr lang="nl-BE" sz="2000" dirty="0">
              <a:solidFill>
                <a:srgbClr val="00275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nl-BE" sz="2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Presentaties en afbeeldingen genereren over reactiepatronen met AI: Canva – co-pilot – gammas</a:t>
            </a:r>
            <a:endParaRPr lang="nl-BE" sz="2000" dirty="0">
              <a:solidFill>
                <a:srgbClr val="00275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nl-BE" sz="2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Reactiepatronen inoefenen via het spel “Wie is het?”</a:t>
            </a:r>
            <a:endParaRPr lang="nl-BE" sz="2000" dirty="0">
              <a:solidFill>
                <a:srgbClr val="00275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nl-BE" sz="2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Reactiepatronen inoefenen met het bordspel “Mens erger je niet”</a:t>
            </a:r>
            <a:endParaRPr lang="nl-BE" sz="2000" dirty="0">
              <a:solidFill>
                <a:srgbClr val="00275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nl-BE" sz="2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Reactiepatronen bestuderen aan de hand van een digitale escaperoom</a:t>
            </a:r>
            <a:endParaRPr lang="nl-BE" sz="2000" dirty="0">
              <a:solidFill>
                <a:srgbClr val="00275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nl-BE" sz="2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Reactiepatronen indelen met posters</a:t>
            </a:r>
            <a:endParaRPr lang="nl-BE" sz="2000" dirty="0">
              <a:solidFill>
                <a:srgbClr val="00275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+mj-lt"/>
              <a:buAutoNum type="arabicPeriod"/>
              <a:tabLst>
                <a:tab pos="457200" algn="l"/>
              </a:tabLst>
            </a:pPr>
            <a:r>
              <a:rPr lang="nl-BE" sz="2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Reactiepatronen onderzoeken met microschaalexperimenten</a:t>
            </a:r>
            <a:endParaRPr lang="nl-BE" sz="2000" dirty="0">
              <a:solidFill>
                <a:srgbClr val="00275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00150" lvl="2" indent="-285750">
              <a:buFont typeface="+mj-lt"/>
              <a:buAutoNum type="arabicPeriod"/>
              <a:tabLst>
                <a:tab pos="914400" algn="l"/>
              </a:tabLst>
            </a:pPr>
            <a:r>
              <a:rPr lang="nl-BE" sz="2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Reacties met koper(II)sulfaat</a:t>
            </a:r>
            <a:endParaRPr lang="nl-BE" sz="2000" dirty="0">
              <a:solidFill>
                <a:srgbClr val="00275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00150" lvl="2" indent="-285750">
              <a:buFont typeface="+mj-lt"/>
              <a:buAutoNum type="arabicPeriod"/>
              <a:tabLst>
                <a:tab pos="914400" algn="l"/>
              </a:tabLst>
            </a:pPr>
            <a:r>
              <a:rPr lang="nl-BE" sz="2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Reacties met ammoniak</a:t>
            </a:r>
            <a:endParaRPr lang="nl-BE" sz="2000" dirty="0">
              <a:solidFill>
                <a:srgbClr val="00275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00150" lvl="2" indent="-285750">
              <a:buFont typeface="+mj-lt"/>
              <a:buAutoNum type="arabicPeriod"/>
              <a:tabLst>
                <a:tab pos="914400" algn="l"/>
              </a:tabLst>
            </a:pPr>
            <a:r>
              <a:rPr lang="nl-BE" sz="2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Neerslagen met Ag</a:t>
            </a:r>
            <a:r>
              <a:rPr lang="nl-BE" sz="2000" baseline="30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+</a:t>
            </a:r>
            <a:r>
              <a:rPr lang="nl-BE" sz="2000" dirty="0">
                <a:solidFill>
                  <a:srgbClr val="002757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-ionen</a:t>
            </a:r>
            <a:endParaRPr lang="nl-BE" sz="2000" dirty="0">
              <a:solidFill>
                <a:srgbClr val="00275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3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8F0448E-35CB-8E6A-CCEF-D93C8887D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77301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CF40A9E-7EF8-1D20-174A-FF812DB67644}"/>
              </a:ext>
            </a:extLst>
          </p:cNvPr>
          <p:cNvSpPr txBox="1"/>
          <p:nvPr/>
        </p:nvSpPr>
        <p:spPr>
          <a:xfrm>
            <a:off x="1863110" y="5140170"/>
            <a:ext cx="84657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600" dirty="0"/>
              <a:t>Reactiepatronen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592368D3-3B68-5647-0A20-A840F44EABC7}"/>
              </a:ext>
            </a:extLst>
          </p:cNvPr>
          <p:cNvCxnSpPr/>
          <p:nvPr/>
        </p:nvCxnSpPr>
        <p:spPr>
          <a:xfrm>
            <a:off x="2210540" y="1899821"/>
            <a:ext cx="248575" cy="36132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0413988D-4A2A-4418-7C4E-E75A3C4DC6E1}"/>
              </a:ext>
            </a:extLst>
          </p:cNvPr>
          <p:cNvSpPr txBox="1"/>
          <p:nvPr/>
        </p:nvSpPr>
        <p:spPr>
          <a:xfrm>
            <a:off x="2308272" y="36362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4FF55A93-7531-7322-2FC8-8B9F044A3A71}"/>
              </a:ext>
            </a:extLst>
          </p:cNvPr>
          <p:cNvCxnSpPr/>
          <p:nvPr/>
        </p:nvCxnSpPr>
        <p:spPr>
          <a:xfrm>
            <a:off x="2584603" y="1966404"/>
            <a:ext cx="248575" cy="36132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FC060FA6-4126-04A2-31B9-570DF2B00DC3}"/>
              </a:ext>
            </a:extLst>
          </p:cNvPr>
          <p:cNvSpPr txBox="1"/>
          <p:nvPr/>
        </p:nvSpPr>
        <p:spPr>
          <a:xfrm>
            <a:off x="2682970" y="35796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C4DCF9EF-68B3-4065-589D-23A6B88DA88A}"/>
              </a:ext>
            </a:extLst>
          </p:cNvPr>
          <p:cNvCxnSpPr>
            <a:cxnSpLocks/>
          </p:cNvCxnSpPr>
          <p:nvPr/>
        </p:nvCxnSpPr>
        <p:spPr>
          <a:xfrm>
            <a:off x="9636354" y="1028044"/>
            <a:ext cx="0" cy="46536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F7CFBD06-1847-ED42-C47F-7A138EF214AB}"/>
              </a:ext>
            </a:extLst>
          </p:cNvPr>
          <p:cNvSpPr txBox="1"/>
          <p:nvPr/>
        </p:nvSpPr>
        <p:spPr>
          <a:xfrm>
            <a:off x="9729926" y="39576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02365F54-048C-2983-8E45-1869F6CF22B2}"/>
              </a:ext>
            </a:extLst>
          </p:cNvPr>
          <p:cNvCxnSpPr>
            <a:cxnSpLocks/>
          </p:cNvCxnSpPr>
          <p:nvPr/>
        </p:nvCxnSpPr>
        <p:spPr>
          <a:xfrm>
            <a:off x="9241654" y="2379216"/>
            <a:ext cx="0" cy="3200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373942C2-ECD0-B6C0-EC99-950902912E80}"/>
              </a:ext>
            </a:extLst>
          </p:cNvPr>
          <p:cNvCxnSpPr>
            <a:cxnSpLocks/>
          </p:cNvCxnSpPr>
          <p:nvPr/>
        </p:nvCxnSpPr>
        <p:spPr>
          <a:xfrm>
            <a:off x="8599145" y="1483543"/>
            <a:ext cx="0" cy="41038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3B170C0F-B9F0-7E99-E495-3A1AA5D15D2B}"/>
              </a:ext>
            </a:extLst>
          </p:cNvPr>
          <p:cNvSpPr txBox="1"/>
          <p:nvPr/>
        </p:nvSpPr>
        <p:spPr>
          <a:xfrm>
            <a:off x="9288161" y="3354876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3</a:t>
            </a:r>
          </a:p>
          <a:p>
            <a:r>
              <a:rPr lang="nl-BE" dirty="0"/>
              <a:t>6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8161016-BD04-9523-34B7-48BA549A1C4B}"/>
              </a:ext>
            </a:extLst>
          </p:cNvPr>
          <p:cNvSpPr txBox="1"/>
          <p:nvPr/>
        </p:nvSpPr>
        <p:spPr>
          <a:xfrm>
            <a:off x="8761062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3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E5361A3F-B5D2-9A1A-91D0-A30742155DCA}"/>
              </a:ext>
            </a:extLst>
          </p:cNvPr>
          <p:cNvCxnSpPr>
            <a:cxnSpLocks/>
          </p:cNvCxnSpPr>
          <p:nvPr/>
        </p:nvCxnSpPr>
        <p:spPr>
          <a:xfrm>
            <a:off x="8866955" y="2734322"/>
            <a:ext cx="0" cy="28530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02E182FF-AB6C-BD56-95B1-74380BEF01AB}"/>
              </a:ext>
            </a:extLst>
          </p:cNvPr>
          <p:cNvSpPr txBox="1"/>
          <p:nvPr/>
        </p:nvSpPr>
        <p:spPr>
          <a:xfrm>
            <a:off x="8572207" y="34163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4</a:t>
            </a: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2630DFF0-2327-3794-B8D0-03825F6DA7AE}"/>
              </a:ext>
            </a:extLst>
          </p:cNvPr>
          <p:cNvCxnSpPr>
            <a:cxnSpLocks/>
          </p:cNvCxnSpPr>
          <p:nvPr/>
        </p:nvCxnSpPr>
        <p:spPr>
          <a:xfrm>
            <a:off x="408373" y="2944596"/>
            <a:ext cx="1578262" cy="2980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5B993A73-C204-465B-AD54-41D59C5ABB19}"/>
              </a:ext>
            </a:extLst>
          </p:cNvPr>
          <p:cNvSpPr txBox="1"/>
          <p:nvPr/>
        </p:nvSpPr>
        <p:spPr>
          <a:xfrm>
            <a:off x="639551" y="36735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E066E3C7-A169-8602-B6CB-6AA63D038F7E}"/>
              </a:ext>
            </a:extLst>
          </p:cNvPr>
          <p:cNvCxnSpPr>
            <a:cxnSpLocks/>
          </p:cNvCxnSpPr>
          <p:nvPr/>
        </p:nvCxnSpPr>
        <p:spPr>
          <a:xfrm>
            <a:off x="1368463" y="3601005"/>
            <a:ext cx="633505" cy="20807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F1681D29-EBBD-3168-EB50-1304CA66AFA5}"/>
              </a:ext>
            </a:extLst>
          </p:cNvPr>
          <p:cNvSpPr txBox="1"/>
          <p:nvPr/>
        </p:nvSpPr>
        <p:spPr>
          <a:xfrm>
            <a:off x="1473154" y="38864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</a:t>
            </a: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558AF0AA-AEAA-5872-7023-53B3B98945E3}"/>
              </a:ext>
            </a:extLst>
          </p:cNvPr>
          <p:cNvCxnSpPr>
            <a:cxnSpLocks/>
          </p:cNvCxnSpPr>
          <p:nvPr/>
        </p:nvCxnSpPr>
        <p:spPr>
          <a:xfrm>
            <a:off x="827254" y="3107184"/>
            <a:ext cx="1136682" cy="26398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>
            <a:extLst>
              <a:ext uri="{FF2B5EF4-FFF2-40B4-BE49-F238E27FC236}">
                <a16:creationId xmlns:a16="http://schemas.microsoft.com/office/drawing/2014/main" id="{1A885511-454E-5F77-5977-160AD72DB99D}"/>
              </a:ext>
            </a:extLst>
          </p:cNvPr>
          <p:cNvSpPr txBox="1"/>
          <p:nvPr/>
        </p:nvSpPr>
        <p:spPr>
          <a:xfrm>
            <a:off x="1242975" y="40429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</a:t>
            </a:r>
          </a:p>
        </p:txBody>
      </p: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3A5FC021-4944-40B7-F9BC-A00033489E34}"/>
              </a:ext>
            </a:extLst>
          </p:cNvPr>
          <p:cNvCxnSpPr>
            <a:cxnSpLocks/>
          </p:cNvCxnSpPr>
          <p:nvPr/>
        </p:nvCxnSpPr>
        <p:spPr>
          <a:xfrm>
            <a:off x="1442381" y="3250759"/>
            <a:ext cx="823293" cy="2111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>
            <a:extLst>
              <a:ext uri="{FF2B5EF4-FFF2-40B4-BE49-F238E27FC236}">
                <a16:creationId xmlns:a16="http://schemas.microsoft.com/office/drawing/2014/main" id="{2AB41683-45A5-F021-20CF-EADDB0474C6C}"/>
              </a:ext>
            </a:extLst>
          </p:cNvPr>
          <p:cNvSpPr txBox="1"/>
          <p:nvPr/>
        </p:nvSpPr>
        <p:spPr>
          <a:xfrm>
            <a:off x="1715470" y="38233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8</a:t>
            </a: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334F2D6F-2627-6BFF-E76F-747D060E77CA}"/>
              </a:ext>
            </a:extLst>
          </p:cNvPr>
          <p:cNvCxnSpPr>
            <a:cxnSpLocks/>
          </p:cNvCxnSpPr>
          <p:nvPr/>
        </p:nvCxnSpPr>
        <p:spPr>
          <a:xfrm>
            <a:off x="1708893" y="2298418"/>
            <a:ext cx="709181" cy="32160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vak 42">
            <a:extLst>
              <a:ext uri="{FF2B5EF4-FFF2-40B4-BE49-F238E27FC236}">
                <a16:creationId xmlns:a16="http://schemas.microsoft.com/office/drawing/2014/main" id="{89AA3CE1-3992-E4CE-9F3E-45EC9731A71C}"/>
              </a:ext>
            </a:extLst>
          </p:cNvPr>
          <p:cNvSpPr txBox="1"/>
          <p:nvPr/>
        </p:nvSpPr>
        <p:spPr>
          <a:xfrm>
            <a:off x="2085289" y="38233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9</a:t>
            </a:r>
          </a:p>
        </p:txBody>
      </p: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45A4B202-470F-8CC3-EF9B-B7CBD57C489E}"/>
              </a:ext>
            </a:extLst>
          </p:cNvPr>
          <p:cNvCxnSpPr>
            <a:cxnSpLocks/>
          </p:cNvCxnSpPr>
          <p:nvPr/>
        </p:nvCxnSpPr>
        <p:spPr>
          <a:xfrm flipH="1">
            <a:off x="9019355" y="2858610"/>
            <a:ext cx="43393" cy="28811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C773AF8B-8E23-A428-48BF-ADC0C9B486F1}"/>
              </a:ext>
            </a:extLst>
          </p:cNvPr>
          <p:cNvSpPr txBox="1"/>
          <p:nvPr/>
        </p:nvSpPr>
        <p:spPr>
          <a:xfrm>
            <a:off x="8925413" y="41627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</a:t>
            </a:r>
          </a:p>
        </p:txBody>
      </p: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29BC23D4-0F00-FB3B-FEAD-E1A80F747FDB}"/>
              </a:ext>
            </a:extLst>
          </p:cNvPr>
          <p:cNvCxnSpPr>
            <a:cxnSpLocks/>
          </p:cNvCxnSpPr>
          <p:nvPr/>
        </p:nvCxnSpPr>
        <p:spPr>
          <a:xfrm flipH="1">
            <a:off x="6043500" y="1222912"/>
            <a:ext cx="716850" cy="42901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vak 49">
            <a:extLst>
              <a:ext uri="{FF2B5EF4-FFF2-40B4-BE49-F238E27FC236}">
                <a16:creationId xmlns:a16="http://schemas.microsoft.com/office/drawing/2014/main" id="{B8859DE2-ACA5-C6CE-0940-3095EEBD5E03}"/>
              </a:ext>
            </a:extLst>
          </p:cNvPr>
          <p:cNvSpPr txBox="1"/>
          <p:nvPr/>
        </p:nvSpPr>
        <p:spPr>
          <a:xfrm>
            <a:off x="6264225" y="39387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11</a:t>
            </a:r>
          </a:p>
        </p:txBody>
      </p: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9605ACCB-6431-4BDE-9118-BAF6E68EE113}"/>
              </a:ext>
            </a:extLst>
          </p:cNvPr>
          <p:cNvCxnSpPr>
            <a:cxnSpLocks/>
          </p:cNvCxnSpPr>
          <p:nvPr/>
        </p:nvCxnSpPr>
        <p:spPr>
          <a:xfrm flipH="1">
            <a:off x="6552056" y="878889"/>
            <a:ext cx="702941" cy="46341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>
            <a:extLst>
              <a:ext uri="{FF2B5EF4-FFF2-40B4-BE49-F238E27FC236}">
                <a16:creationId xmlns:a16="http://schemas.microsoft.com/office/drawing/2014/main" id="{292FE448-088A-EECB-4D28-676FEC104692}"/>
              </a:ext>
            </a:extLst>
          </p:cNvPr>
          <p:cNvSpPr txBox="1"/>
          <p:nvPr/>
        </p:nvSpPr>
        <p:spPr>
          <a:xfrm>
            <a:off x="6866243" y="370244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12</a:t>
            </a:r>
          </a:p>
        </p:txBody>
      </p: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9C793520-18C8-A547-B53B-FF4E7C17E2B3}"/>
              </a:ext>
            </a:extLst>
          </p:cNvPr>
          <p:cNvCxnSpPr>
            <a:cxnSpLocks/>
          </p:cNvCxnSpPr>
          <p:nvPr/>
        </p:nvCxnSpPr>
        <p:spPr>
          <a:xfrm flipH="1">
            <a:off x="7416913" y="1028044"/>
            <a:ext cx="16990" cy="45515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kstvak 57">
            <a:extLst>
              <a:ext uri="{FF2B5EF4-FFF2-40B4-BE49-F238E27FC236}">
                <a16:creationId xmlns:a16="http://schemas.microsoft.com/office/drawing/2014/main" id="{42994668-16F7-5287-D28D-5B661458B9E5}"/>
              </a:ext>
            </a:extLst>
          </p:cNvPr>
          <p:cNvSpPr txBox="1"/>
          <p:nvPr/>
        </p:nvSpPr>
        <p:spPr>
          <a:xfrm>
            <a:off x="7522806" y="43474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13</a:t>
            </a:r>
          </a:p>
        </p:txBody>
      </p: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49D978F6-3973-E37D-49CE-E3FB56F1B50E}"/>
              </a:ext>
            </a:extLst>
          </p:cNvPr>
          <p:cNvCxnSpPr>
            <a:cxnSpLocks/>
          </p:cNvCxnSpPr>
          <p:nvPr/>
        </p:nvCxnSpPr>
        <p:spPr>
          <a:xfrm>
            <a:off x="2860116" y="3107184"/>
            <a:ext cx="1073148" cy="2480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kstvak 62">
            <a:extLst>
              <a:ext uri="{FF2B5EF4-FFF2-40B4-BE49-F238E27FC236}">
                <a16:creationId xmlns:a16="http://schemas.microsoft.com/office/drawing/2014/main" id="{A1E82EE4-4AA3-6F8D-45A7-1738626625BB}"/>
              </a:ext>
            </a:extLst>
          </p:cNvPr>
          <p:cNvSpPr txBox="1"/>
          <p:nvPr/>
        </p:nvSpPr>
        <p:spPr>
          <a:xfrm>
            <a:off x="3085743" y="3493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14</a:t>
            </a:r>
          </a:p>
        </p:txBody>
      </p:sp>
      <p:cxnSp>
        <p:nvCxnSpPr>
          <p:cNvPr id="64" name="Rechte verbindingslijn met pijl 63">
            <a:extLst>
              <a:ext uri="{FF2B5EF4-FFF2-40B4-BE49-F238E27FC236}">
                <a16:creationId xmlns:a16="http://schemas.microsoft.com/office/drawing/2014/main" id="{4F14D127-02A1-2CFC-EE1F-462DBA912A9C}"/>
              </a:ext>
            </a:extLst>
          </p:cNvPr>
          <p:cNvCxnSpPr>
            <a:cxnSpLocks/>
          </p:cNvCxnSpPr>
          <p:nvPr/>
        </p:nvCxnSpPr>
        <p:spPr>
          <a:xfrm flipH="1">
            <a:off x="4800730" y="878889"/>
            <a:ext cx="585135" cy="457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kstvak 66">
            <a:extLst>
              <a:ext uri="{FF2B5EF4-FFF2-40B4-BE49-F238E27FC236}">
                <a16:creationId xmlns:a16="http://schemas.microsoft.com/office/drawing/2014/main" id="{8EDFEC8B-EDA4-22D2-A247-E0E6DCE33274}"/>
              </a:ext>
            </a:extLst>
          </p:cNvPr>
          <p:cNvSpPr txBox="1"/>
          <p:nvPr/>
        </p:nvSpPr>
        <p:spPr>
          <a:xfrm>
            <a:off x="5116486" y="38864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7489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DA0AF-3EB6-513D-6405-7D6EEDBC3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C93939-B677-E13B-063C-13C06382B1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36957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Breedbeeld</PresentationFormat>
  <Paragraphs>48</Paragraphs>
  <Slides>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Kantoorthema</vt:lpstr>
      <vt:lpstr>Omzettingen bij anorganische stofklassen instuderen op 15 manieren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2025-05-14T06:08:52Z</dcterms:created>
  <dcterms:modified xsi:type="dcterms:W3CDTF">2025-05-14T06:09:33Z</dcterms:modified>
</cp:coreProperties>
</file>