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323" r:id="rId2"/>
    <p:sldId id="2347" r:id="rId3"/>
    <p:sldId id="280" r:id="rId4"/>
    <p:sldId id="281" r:id="rId5"/>
    <p:sldId id="282" r:id="rId6"/>
    <p:sldId id="2325" r:id="rId7"/>
    <p:sldId id="2326" r:id="rId8"/>
    <p:sldId id="2327" r:id="rId9"/>
    <p:sldId id="2328" r:id="rId10"/>
    <p:sldId id="256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68D84-30C9-4375-B38E-1F6F6C7EB37B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82DEB-464D-4BE2-9937-D657471303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496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465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471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749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456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560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367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890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86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739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F2D71-FD2F-7691-FA7A-26EA928F1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7AE540-78C2-EEC7-261F-BBAFCFC6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7035DA-9528-6EB9-844F-E07E0472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CB7D93-12F5-8FE7-DCEC-2047B3A2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A448F6-ADC3-8C0A-51E5-3106798B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557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B2C4C-2519-932A-98A2-AA5E185E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9B20B0-D1BB-1C31-632C-756D9B7DC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1F2273-00DF-E0E0-4551-1DD0925E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737D0-DDFE-5086-CCCD-334CAD57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4AC3C6-ED15-A5D8-BE55-762D840F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CB6E77-D75F-A5FD-2811-B394A5F52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EA2421-F572-B37C-1382-9FACAA89D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748227-8CCD-CA63-CC5E-632182D1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85858B-FDFD-150A-0D18-EBE73BD0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FED43A-5EB1-B416-DE3E-A0ECF793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967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58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96F01-B944-E1A9-D76A-958792F9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35C2-D2B6-E08C-61D4-2C30CCD5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7BC92-8E69-6FA3-7C9D-D20D39FA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A9F6EC-B531-6976-8B73-C9C2390C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BA41AF-0723-D596-2117-6226D72A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000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72C9A-2467-5899-4CB4-8AF3E626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C1CBD7-3A82-68C4-1F0B-CD69569A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DE73AD-6E00-4B21-AA46-62F08A49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305D84-9B43-7F36-489D-913236B1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020244-ED6A-9A69-F50B-C24228F5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680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B18BF-0445-D1A0-3195-77946E51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65885-BB2B-80DE-D421-BF7EE74AB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AB5D45-C7FC-3E43-01B1-DE27E5178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91FBF3-373F-E418-7FEB-95EFE7E7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DF02E2-8621-AA5C-A885-C14474E7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D4122D-84FC-DE63-0558-AABDA735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706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59726-3B67-1E62-4E70-95C0A852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393AD3-DACE-2E84-2AA4-8C0400E5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DE077A-7E22-8DBB-FA52-6E6457B5F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CA81E2-41E0-A7E6-BB85-79DAEC5E4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5B83D4-1616-20E0-EC33-D0D2CE5C5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DE1C0BA-A434-BF73-EA6D-2A9F1FFC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2893AE-102E-AA65-E994-7F64896D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4DAAB6-77E7-9C19-ECD5-0D378D03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56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CBF98-ADE5-E3A9-1B9C-B965FEC4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2F8A65-C463-7024-367E-F4CA791E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ADF965-F505-19E7-6420-1192254D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80AB6C-02CE-DCCF-0170-201301C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9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8B81AF-4D7D-69EF-FB9B-E5573986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FB8126-1111-D431-220D-C10B3908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13B607-144B-EE51-E60A-C6EA0D1D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64E15-A4C3-8A99-2ADE-16535BE4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F859D8-E2E9-AC07-56E6-61C0E9943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6D5FF0-9F9B-AB63-6FB1-D87E34AF6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D1B853-F6D0-C411-5517-C9930E74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6AD547-F61C-29D9-FD62-0B16AE96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2D897F-7306-D2A4-60FA-A27F79C8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026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8862A-1C9C-2541-4F3C-2A297CB4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736F2A-53BD-EA53-BA01-0A9C8D9C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3A49A2-B147-A5E5-6763-78358B42A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6B5185-701F-1445-868B-16A82694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435518-E801-6739-19D1-3B174563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A4BA90-C2CA-E428-CD91-046E6F58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823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46E91EB-1044-E329-EF93-E541BAAF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414A67-0EFC-EB44-DC71-37148FF82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F3AF70-FF97-AF44-CC1F-D407C142A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1AAC8A-42F3-4DCB-BE63-85942EA924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7092D5-4AC4-1676-F9E9-2EE97A4C1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5691BA-212E-F1E2-8401-777900A79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29467-AA88-4992-86B6-9FF8C009D3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929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leerkracht.blackbox.website/wp-content/uploads/2025/04/Reacties-met-dichloor-Verslag-Maesen-Sven.docx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chemieleerkracht.blackbox.website/wp-content/uploads/2025/04/Educatief-materiaal-Proef-4-Eigenschappen-van-SO2-1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wp-content/uploads/2025/04/Instructiefiche-galvanische-cel.docx" TargetMode="External"/><Relationship Id="rId5" Type="http://schemas.openxmlformats.org/officeDocument/2006/relationships/hyperlink" Target="http://chemieleerkracht.blackbox.website/wp-content/uploads/2025/04/Chemische-vlag-Verslag-Maesen-Sven.docx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chemieleerkracht.blackbox.website/wp-content/uploads/2025/04/roest-in-een-spuit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youtube.com/channel/UCz1ik7bq9pysEkFrT83p6bA/videos" TargetMode="External"/><Relationship Id="rId18" Type="http://schemas.openxmlformats.org/officeDocument/2006/relationships/hyperlink" Target="http://www.scienceonstage.ie/wp-content/uploads/2016/04/SonS-2017_Booklet_Ireland-12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hyperlink" Target="https://www.youtube.com/channel/UCS_Lzs-BrRrwESccwBNxhRA/videos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3.jp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s://www.youtube.com/channel/UCPotDWzaKehdDRW5Tl71PPw/video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youtube.com/user/eswed37/videos" TargetMode="External"/><Relationship Id="rId18" Type="http://schemas.openxmlformats.org/officeDocument/2006/relationships/hyperlink" Target="https://www.youtube.com/user/DoktorKlawonn/video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jpg"/><Relationship Id="rId17" Type="http://schemas.openxmlformats.org/officeDocument/2006/relationships/hyperlink" Target="https://www.youtube.com/user/dave2004bb/videos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jp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s://www.youtube.com/channel/UCVf-uQb5FnyHtYNsWHKZXnQ/video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taff.science.uva.nl/~joling/microschaal/" TargetMode="External"/><Relationship Id="rId3" Type="http://schemas.openxmlformats.org/officeDocument/2006/relationships/hyperlink" Target="http://www.micrecol.de/" TargetMode="External"/><Relationship Id="rId7" Type="http://schemas.openxmlformats.org/officeDocument/2006/relationships/hyperlink" Target="http://mattson.creighton.edu/Microscale_Gas_Chemist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lmhurst.edu/~chm/demos/index.html" TargetMode="External"/><Relationship Id="rId5" Type="http://schemas.openxmlformats.org/officeDocument/2006/relationships/hyperlink" Target="http://www.rsc.org/Education/EiC/issues/2007March/MicroscaleChemistry.asp" TargetMode="External"/><Relationship Id="rId4" Type="http://schemas.openxmlformats.org/officeDocument/2006/relationships/hyperlink" Target="http://dwb.unl.edu/Chemistry/DoChem/DoChem00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https://youtu.be/NCNgT9a5Qq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hyperlink" Target="https://www.youtube.com/watch?v=f3c4CheYfo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hyperlink" Target="https://youtu.be/r7cOL7X_Zj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hyperlink" Target="https://www.loom.com/share/69040608fe5745b9863e4bdc2b257658?sid=75ef308f-234e-411f-9d98-88b4ced86f3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s://youtu.be/vUUqOdsOrQY" TargetMode="Externa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2EE42-CF16-00C5-72A8-7918C680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051B37-9007-2B92-2325-7239DC94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Methode15:Redoxreactie en microschaal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512A17-22AC-CDF2-1774-E83532B8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02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07244-7197-FAA0-B39F-637547046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7A9232-87E2-1AD0-4DDD-566D5697D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82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FDE4C-13BC-B3DC-6F61-AB93F1FF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4C95D4-6D58-B1CB-1593-067E0961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B1C802-16F0-16D3-5ACA-ACB6DD1571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Methode15: Microschaalexperimenten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3763B60-9C5B-3235-F084-42690E7C9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50EC89B-800B-A64F-BBCD-7ED7FD8E99F1}"/>
              </a:ext>
            </a:extLst>
          </p:cNvPr>
          <p:cNvCxnSpPr>
            <a:cxnSpLocks/>
          </p:cNvCxnSpPr>
          <p:nvPr/>
        </p:nvCxnSpPr>
        <p:spPr>
          <a:xfrm>
            <a:off x="7420708" y="4149969"/>
            <a:ext cx="0" cy="11284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138BFE3D-3642-B122-526E-09481451798E}"/>
              </a:ext>
            </a:extLst>
          </p:cNvPr>
          <p:cNvCxnSpPr>
            <a:cxnSpLocks/>
          </p:cNvCxnSpPr>
          <p:nvPr/>
        </p:nvCxnSpPr>
        <p:spPr>
          <a:xfrm>
            <a:off x="4369777" y="1143000"/>
            <a:ext cx="2646485" cy="4135438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28CA9BF4-37B9-18C9-0839-6845EA6A0284}"/>
              </a:ext>
            </a:extLst>
          </p:cNvPr>
          <p:cNvSpPr txBox="1"/>
          <p:nvPr/>
        </p:nvSpPr>
        <p:spPr>
          <a:xfrm>
            <a:off x="378069" y="6145213"/>
            <a:ext cx="791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5"/>
              </a:rPr>
              <a:t>KLIK </a:t>
            </a:r>
            <a:r>
              <a:rPr lang="nl-BE" dirty="0"/>
              <a:t>– </a:t>
            </a:r>
            <a:r>
              <a:rPr lang="nl-BE" dirty="0">
                <a:hlinkClick r:id="rId6"/>
              </a:rPr>
              <a:t>KLIK</a:t>
            </a:r>
            <a:r>
              <a:rPr lang="nl-BE" dirty="0"/>
              <a:t> – </a:t>
            </a:r>
            <a:r>
              <a:rPr lang="nl-BE" dirty="0">
                <a:hlinkClick r:id="rId7"/>
              </a:rPr>
              <a:t>KLIK </a:t>
            </a:r>
            <a:r>
              <a:rPr lang="nl-BE" dirty="0"/>
              <a:t>– </a:t>
            </a:r>
            <a:r>
              <a:rPr lang="nl-BE" dirty="0">
                <a:hlinkClick r:id="rId8"/>
              </a:rPr>
              <a:t>KLIK </a:t>
            </a:r>
            <a:r>
              <a:rPr lang="nl-BE" dirty="0"/>
              <a:t>- </a:t>
            </a:r>
            <a:r>
              <a:rPr lang="nl-BE" dirty="0">
                <a:hlinkClick r:id="rId9"/>
              </a:rPr>
              <a:t>KLIK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6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778" y="546584"/>
            <a:ext cx="9948333" cy="918200"/>
          </a:xfrm>
          <a:prstGeom prst="rect">
            <a:avLst/>
          </a:prstGeom>
        </p:spPr>
        <p:txBody>
          <a:bodyPr vert="horz" wrap="square" lIns="0" tIns="360680" rIns="0" bIns="0" rtlCol="0">
            <a:spAutoFit/>
          </a:bodyPr>
          <a:lstStyle/>
          <a:p>
            <a:pPr marL="83693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ahoma"/>
                <a:cs typeface="Tahoma"/>
              </a:rPr>
              <a:t>Microschaalexperimenten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7372" y="1754504"/>
            <a:ext cx="514921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33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Weinig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materialen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en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stoffen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nodig </a:t>
            </a:r>
            <a:r>
              <a:rPr sz="1800" dirty="0">
                <a:latin typeface="Tahoma"/>
                <a:cs typeface="Tahoma"/>
              </a:rPr>
              <a:t>Weinig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geen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chemisch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afval </a:t>
            </a:r>
            <a:r>
              <a:rPr sz="1800" dirty="0">
                <a:latin typeface="Tahoma"/>
                <a:cs typeface="Tahoma"/>
              </a:rPr>
              <a:t>Veilig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werken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Makkelijk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op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bergen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(eventueel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experiment)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Makkelijk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organiseren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labo’s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(leerlingen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Ideaal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voor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leerlijn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onderzoekend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leren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Tahoma"/>
                <a:cs typeface="Tahoma"/>
              </a:rPr>
              <a:t>…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ahoma"/>
                <a:cs typeface="Tahoma"/>
              </a:rPr>
              <a:t>Minder: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Inoefenen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van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handelingen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labo</a:t>
            </a:r>
            <a:endParaRPr sz="1800" dirty="0">
              <a:latin typeface="Tahoma"/>
              <a:cs typeface="Tahoma"/>
            </a:endParaRPr>
          </a:p>
          <a:p>
            <a:pPr marL="12700" marR="4445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Niet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alle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proeven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op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deze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manier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uit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voeren </a:t>
            </a:r>
            <a:r>
              <a:rPr sz="1800" dirty="0">
                <a:latin typeface="Tahoma"/>
                <a:cs typeface="Tahoma"/>
              </a:rPr>
              <a:t>Beperkt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kwantitatief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Tahoma"/>
                <a:cs typeface="Tahoma"/>
              </a:rPr>
              <a:t>…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76043" cy="16459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538460" y="6463914"/>
            <a:ext cx="1405890" cy="130175"/>
            <a:chOff x="10538460" y="6463914"/>
            <a:chExt cx="1405890" cy="13017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8460" y="6467059"/>
              <a:ext cx="86597" cy="123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7100" y="6467059"/>
              <a:ext cx="133097" cy="123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2241" y="6463914"/>
              <a:ext cx="287398" cy="1297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16406" y="6467059"/>
              <a:ext cx="108609" cy="1234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47069" y="6463914"/>
              <a:ext cx="113374" cy="1297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87220" y="6467059"/>
              <a:ext cx="133055" cy="1234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47840" y="6467059"/>
              <a:ext cx="22225" cy="123825"/>
            </a:xfrm>
            <a:custGeom>
              <a:avLst/>
              <a:gdLst/>
              <a:ahLst/>
              <a:cxnLst/>
              <a:rect l="l" t="t" r="r" b="b"/>
              <a:pathLst>
                <a:path w="22225" h="123825">
                  <a:moveTo>
                    <a:pt x="0" y="0"/>
                  </a:moveTo>
                  <a:lnTo>
                    <a:pt x="0" y="123456"/>
                  </a:lnTo>
                  <a:lnTo>
                    <a:pt x="22043" y="123456"/>
                  </a:lnTo>
                  <a:lnTo>
                    <a:pt x="220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96649" y="6467059"/>
              <a:ext cx="108661" cy="123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32864" y="6463914"/>
              <a:ext cx="211014" cy="12974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521208"/>
            <a:ext cx="6274307" cy="24185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942592" y="2971876"/>
            <a:ext cx="1358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Lab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in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a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 </a:t>
            </a:r>
            <a:r>
              <a:rPr sz="1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drop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80272" y="2971876"/>
            <a:ext cx="1171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4"/>
              </a:rPr>
              <a:t>Bob</a:t>
            </a:r>
            <a:r>
              <a:rPr sz="18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4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4"/>
              </a:rPr>
              <a:t>Worley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53428" y="216408"/>
            <a:ext cx="4972812" cy="271995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679" y="3308603"/>
            <a:ext cx="4500372" cy="215950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50391" y="6184493"/>
            <a:ext cx="1374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7"/>
              </a:rPr>
              <a:t>Chad</a:t>
            </a:r>
            <a:r>
              <a:rPr sz="1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7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7"/>
              </a:rPr>
              <a:t>Husting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28686" y="6184493"/>
            <a:ext cx="1746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Science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on</a:t>
            </a:r>
            <a:r>
              <a:rPr sz="18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 </a:t>
            </a:r>
            <a:r>
              <a:rPr sz="1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Stage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79919" y="3272028"/>
            <a:ext cx="4492752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76043" cy="16459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538460" y="6463914"/>
            <a:ext cx="1405890" cy="130175"/>
            <a:chOff x="10538460" y="6463914"/>
            <a:chExt cx="1405890" cy="13017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8460" y="6467059"/>
              <a:ext cx="86597" cy="123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7100" y="6467059"/>
              <a:ext cx="133097" cy="123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2241" y="6463914"/>
              <a:ext cx="287398" cy="1297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16406" y="6467059"/>
              <a:ext cx="108609" cy="1234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47069" y="6463914"/>
              <a:ext cx="113374" cy="1297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87220" y="6467059"/>
              <a:ext cx="133055" cy="1234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47840" y="6467059"/>
              <a:ext cx="22225" cy="123825"/>
            </a:xfrm>
            <a:custGeom>
              <a:avLst/>
              <a:gdLst/>
              <a:ahLst/>
              <a:cxnLst/>
              <a:rect l="l" t="t" r="r" b="b"/>
              <a:pathLst>
                <a:path w="22225" h="123825">
                  <a:moveTo>
                    <a:pt x="0" y="0"/>
                  </a:moveTo>
                  <a:lnTo>
                    <a:pt x="0" y="123456"/>
                  </a:lnTo>
                  <a:lnTo>
                    <a:pt x="22043" y="123456"/>
                  </a:lnTo>
                  <a:lnTo>
                    <a:pt x="220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96649" y="6467059"/>
              <a:ext cx="108661" cy="123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32864" y="6463914"/>
              <a:ext cx="211014" cy="12974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5449823" cy="243077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261617" y="2903677"/>
            <a:ext cx="1449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Peter</a:t>
            </a:r>
            <a:r>
              <a:rPr sz="1800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3"/>
              </a:rPr>
              <a:t>Schwarz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27901" y="2903677"/>
            <a:ext cx="1760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4"/>
              </a:rPr>
              <a:t>SSERC</a:t>
            </a:r>
            <a:r>
              <a:rPr sz="18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4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4"/>
              </a:rPr>
              <a:t>Chemistry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72911" y="91439"/>
            <a:ext cx="6095999" cy="21912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2504" y="3429000"/>
            <a:ext cx="5398008" cy="208831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55166" y="5934862"/>
            <a:ext cx="1286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7"/>
              </a:rPr>
              <a:t>Dave2004bb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9568" y="5934862"/>
            <a:ext cx="1626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Doktor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18"/>
              </a:rPr>
              <a:t>Klawonn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52259" y="3317747"/>
            <a:ext cx="5160263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77DA529-81CB-6350-F48F-342B4FE7B268}"/>
              </a:ext>
            </a:extLst>
          </p:cNvPr>
          <p:cNvSpPr txBox="1"/>
          <p:nvPr/>
        </p:nvSpPr>
        <p:spPr>
          <a:xfrm>
            <a:off x="3048733" y="1286491"/>
            <a:ext cx="6097464" cy="428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http://www.micrecol.de/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http://www.micrecol.de/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http://dwb.unl.edu/Chemistry/DoChem/DoChem00.html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http://www.rsc.org/Education/EiC/issues/2007March/MicroscaleChemistry.asp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http://www.elmhurst.edu/~chm/demos/index.html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http://mattson.creighton.edu/Microscale_Gas_Chemistry.html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http://mattson.creighton.edu/Microscale_Gas_Chemistry.html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http://staff.science.uva.nl/~joling/microschaal/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2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1C86D0-1A5E-8E40-AE74-34FC3B0D4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8" y="197477"/>
            <a:ext cx="5852667" cy="13107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F60E61-E597-45C2-14E9-1E5FEE52F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15" y="1660634"/>
            <a:ext cx="4174704" cy="51973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5AB45E7-F480-7BC0-2F0F-29E8570E1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155" y="349890"/>
            <a:ext cx="4092295" cy="10059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7942559-2797-7874-C1B1-ABCFA7CBD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500" y="1660633"/>
            <a:ext cx="4111499" cy="535697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CC416E1-7D22-2EC6-B3DB-BF408E43DD77}"/>
              </a:ext>
            </a:extLst>
          </p:cNvPr>
          <p:cNvSpPr txBox="1"/>
          <p:nvPr/>
        </p:nvSpPr>
        <p:spPr>
          <a:xfrm>
            <a:off x="3479556" y="2778342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https://youtu.be/NCNgT9a5QqM</a:t>
            </a:r>
            <a:r>
              <a:rPr lang="nl-BE" dirty="0"/>
              <a:t>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F018CD-3577-3467-DDAC-A74B9BC89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6528" y="3263935"/>
            <a:ext cx="1386960" cy="145554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4302A9E4-93B5-DAAE-C569-F9C4491BAAB8}"/>
              </a:ext>
            </a:extLst>
          </p:cNvPr>
          <p:cNvSpPr txBox="1"/>
          <p:nvPr/>
        </p:nvSpPr>
        <p:spPr>
          <a:xfrm>
            <a:off x="9577020" y="3429000"/>
            <a:ext cx="141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9"/>
              </a:rPr>
              <a:t>Mijn film 2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A3B06A0-0E6D-8F08-CDEC-6A0072789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3108" y="3833556"/>
            <a:ext cx="1508891" cy="14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66FE14D-1C60-8CEB-1F5C-2DFB1FFD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2" y="158221"/>
            <a:ext cx="4229467" cy="91447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8E42EAF-B279-F367-6C51-C9873A467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3" y="1472223"/>
            <a:ext cx="2644369" cy="45114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A8FE48-E0D8-03E6-572F-75A4EDC11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272" y="2304952"/>
            <a:ext cx="4968671" cy="22480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C7E356-111B-1508-0921-1FCFAA60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876" y="504399"/>
            <a:ext cx="4892464" cy="96782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46BA3A0-4E3B-039D-4A7E-21013BBF56AC}"/>
              </a:ext>
            </a:extLst>
          </p:cNvPr>
          <p:cNvSpPr txBox="1"/>
          <p:nvPr/>
        </p:nvSpPr>
        <p:spPr>
          <a:xfrm>
            <a:off x="6381017" y="455304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https://youtu.be/r7cOL7X_ZjA</a:t>
            </a:r>
            <a:r>
              <a:rPr lang="nl-BE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C22106-8057-999F-1636-4F55B5A10A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6915" y="5125560"/>
            <a:ext cx="1470787" cy="142506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1DA9905-7CAB-7EEE-5482-D15505B7E7C1}"/>
              </a:ext>
            </a:extLst>
          </p:cNvPr>
          <p:cNvSpPr txBox="1"/>
          <p:nvPr/>
        </p:nvSpPr>
        <p:spPr>
          <a:xfrm>
            <a:off x="894617" y="6168935"/>
            <a:ext cx="623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9"/>
              </a:rPr>
              <a:t>Proef 4: Eigenschappen van zwaveldioxide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972D283-6DC0-8FEE-B4C3-E44B889FD0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9605" y="4268235"/>
            <a:ext cx="1508891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8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4692CF5-E94F-2742-B7F1-BD7A1B13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44" y="390918"/>
            <a:ext cx="5494496" cy="10821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AE909A-9F3D-BDB8-7956-C03EAB0C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610" y="3118980"/>
            <a:ext cx="5486875" cy="22176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C6D9463-78F7-2227-0CED-3534B5EC9971}"/>
              </a:ext>
            </a:extLst>
          </p:cNvPr>
          <p:cNvSpPr txBox="1"/>
          <p:nvPr/>
        </p:nvSpPr>
        <p:spPr>
          <a:xfrm>
            <a:off x="3426802" y="2111350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https://youtu.be/vUUqOdsOrQY</a:t>
            </a:r>
            <a:r>
              <a:rPr lang="nl-BE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B69FEA-421B-386F-4BC2-3EC13CF44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682" y="1473052"/>
            <a:ext cx="146316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95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Breedbeeld</PresentationFormat>
  <Paragraphs>45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Tahoma</vt:lpstr>
      <vt:lpstr>Kantoorthema</vt:lpstr>
      <vt:lpstr>Methode15:Redoxreactie en microschaal</vt:lpstr>
      <vt:lpstr>Methode15: Microschaalexperimenten</vt:lpstr>
      <vt:lpstr> Microschaalexperimenten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2025-05-14T09:16:37Z</dcterms:created>
  <dcterms:modified xsi:type="dcterms:W3CDTF">2025-05-14T09:16:48Z</dcterms:modified>
</cp:coreProperties>
</file>