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600" r:id="rId2"/>
    <p:sldId id="1601" r:id="rId3"/>
    <p:sldId id="1602" r:id="rId4"/>
    <p:sldId id="1603" r:id="rId5"/>
    <p:sldId id="1604" r:id="rId6"/>
    <p:sldId id="1605" r:id="rId7"/>
    <p:sldId id="1606" r:id="rId8"/>
    <p:sldId id="1607" r:id="rId9"/>
    <p:sldId id="1608" r:id="rId10"/>
    <p:sldId id="1609" r:id="rId11"/>
    <p:sldId id="1610" r:id="rId12"/>
    <p:sldId id="1611" r:id="rId13"/>
    <p:sldId id="1612" r:id="rId14"/>
    <p:sldId id="1613" r:id="rId15"/>
    <p:sldId id="1614" r:id="rId16"/>
    <p:sldId id="1615" r:id="rId17"/>
    <p:sldId id="1616" r:id="rId18"/>
    <p:sldId id="1617" r:id="rId19"/>
    <p:sldId id="1618" r:id="rId20"/>
    <p:sldId id="1619" r:id="rId21"/>
    <p:sldId id="1620" r:id="rId22"/>
    <p:sldId id="1621" r:id="rId23"/>
    <p:sldId id="1622" r:id="rId24"/>
    <p:sldId id="1623" r:id="rId25"/>
    <p:sldId id="1624" r:id="rId26"/>
    <p:sldId id="1625" r:id="rId27"/>
    <p:sldId id="1626" r:id="rId28"/>
    <p:sldId id="1627" r:id="rId29"/>
    <p:sldId id="1628" r:id="rId30"/>
    <p:sldId id="1629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6E081-0572-8BD0-D836-C496BC013804}" v="12" dt="2024-11-28T11:33:22.193"/>
    <p1510:client id="{B919D1B2-6CF4-DA6E-BB7F-9ECB6DD974EB}" v="24" dt="2024-11-26T15:50:35.152"/>
    <p1510:client id="{CCCB6DA1-3C9E-45B9-94C8-765CD7BC1A24}" v="16" dt="2024-11-27T08:32:15.772"/>
    <p1510:client id="{E9D7CF5E-078E-46A5-5B3B-C664057F9E25}" v="41" dt="2024-11-26T13:01:50.946"/>
    <p1510:client id="{FA876985-68CF-991F-02C7-3E0235643846}" v="22" dt="2024-11-28T11:38:02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6" d="100"/>
          <a:sy n="76" d="100"/>
        </p:scale>
        <p:origin x="7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529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orporate.evonik.be/nl/media/linkinbio/cyber-classroom-147414.html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hyperlink" Target="http://chemieleerkracht.blackbox.website/index.php/hoofdstuk-8-spelle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hemieleerkracht.blackbox.website/index.php/hoofdstuk-7-spellen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hyperlink" Target="http://chemieleerkracht.blackbox.website/index.php/aneergana2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eleerkracht.blackbox.website/index.php/het-slimme-kaartspel/" TargetMode="External"/><Relationship Id="rId5" Type="http://schemas.openxmlformats.org/officeDocument/2006/relationships/hyperlink" Target="http://chemieleerkracht.blackbox.website/index.php/chemie-erger-je-niet-2/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hemieleerkracht.blackbox.website/index.php/kaart-en-blok/" TargetMode="Externa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hemieleerkracht.blackbox.website/wp-content/uploads/2021/04/Dominospel-Stofklassen-anorganische.pdf" TargetMode="External"/><Relationship Id="rId13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eleerkracht.blackbox.website/index.php/hoofdstuk7-anorganische-stoffen/" TargetMode="External"/><Relationship Id="rId11" Type="http://schemas.openxmlformats.org/officeDocument/2006/relationships/hyperlink" Target="https://legopasion.wordpress.com/lego-education/" TargetMode="External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hyperlink" Target="http://chemieleerkracht.blackbox.website/wp-content/uploads/2021/04/Kubussen-om-formules-anorganische-stoffen-te-vormen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hyperlink" Target="https://play.google.com/store/apps/details?id=com.PixelMiller.UnrealChemist&amp;hl=en_US&amp;gl=U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pps.apple.com/gb/app/unreal-chemist/id1597689215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pps.apple.com/us/app/chemist-by-thix/id440666387" TargetMode="Externa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s://apps.apple.com/us/app/beaker-by-thix/id961227503" TargetMode="External"/><Relationship Id="rId7" Type="http://schemas.openxmlformats.org/officeDocument/2006/relationships/image" Target="../media/image5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xOJE0ON0IJc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hyperlink" Target="https://play.google.com/store/apps/details?id=com.PixelMiller.UnrealChemist&amp;hl=en_US&amp;gl=US" TargetMode="External"/><Relationship Id="rId4" Type="http://schemas.openxmlformats.org/officeDocument/2006/relationships/hyperlink" Target="https://apps.apple.com/gb/app/unreal-chemist/id1597689215" TargetMode="External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llenjmchenry.com/homeschool-freedownloads/chemistry-games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hyperlink" Target="http://chemieleerkracht.blackbox.website/index.php/escaperoom-stofklassen-met-bookwidge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FF497-87FD-30D8-55FE-2FB7220DC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F584B-82CE-32D5-761C-34C169F03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66799A-9D5B-57FB-E38E-014A0692A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Afbeelding 3" descr="Afbeelding met tekst, schermopname, grafische vormgeving, Afdrukken&#10;&#10;Automatisch gegenereerde beschrijving">
            <a:extLst>
              <a:ext uri="{FF2B5EF4-FFF2-40B4-BE49-F238E27FC236}">
                <a16:creationId xmlns:a16="http://schemas.microsoft.com/office/drawing/2014/main" id="{DFB4E180-A802-0C5C-70C0-5712C56CB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98" y="405"/>
            <a:ext cx="12209597" cy="687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6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39C17-C5C8-DE83-FD46-DF06A30CB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2">
            <a:extLst>
              <a:ext uri="{FF2B5EF4-FFF2-40B4-BE49-F238E27FC236}">
                <a16:creationId xmlns:a16="http://schemas.microsoft.com/office/drawing/2014/main" id="{2B1DB423-8BCF-89C9-5159-F50289EB0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chemeClr val="tx1"/>
                </a:solidFill>
              </a:rPr>
              <a:t>53, VR: </a:t>
            </a:r>
            <a:r>
              <a:rPr lang="nl-BE" altLang="nl-BE" dirty="0" err="1">
                <a:solidFill>
                  <a:schemeClr val="tx1"/>
                </a:solidFill>
              </a:rPr>
              <a:t>CyberClassroom</a:t>
            </a:r>
            <a:r>
              <a:rPr lang="nl-BE" altLang="nl-BE" dirty="0">
                <a:solidFill>
                  <a:schemeClr val="tx1"/>
                </a:solidFill>
              </a:rPr>
              <a:t> </a:t>
            </a:r>
            <a:r>
              <a:rPr lang="nl-BE" altLang="nl-BE" dirty="0" err="1">
                <a:solidFill>
                  <a:schemeClr val="tx1"/>
                </a:solidFill>
              </a:rPr>
              <a:t>Evonik</a:t>
            </a:r>
            <a:endParaRPr lang="nl-BE" altLang="nl-BE" dirty="0">
              <a:solidFill>
                <a:schemeClr val="tx1"/>
              </a:solidFill>
            </a:endParaRPr>
          </a:p>
        </p:txBody>
      </p:sp>
      <p:pic>
        <p:nvPicPr>
          <p:cNvPr id="27651" name="Afbeelding 3">
            <a:extLst>
              <a:ext uri="{FF2B5EF4-FFF2-40B4-BE49-F238E27FC236}">
                <a16:creationId xmlns:a16="http://schemas.microsoft.com/office/drawing/2014/main" id="{80459F23-9E4D-34FD-299A-EDDCFABDE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Afbeelding 2">
            <a:extLst>
              <a:ext uri="{FF2B5EF4-FFF2-40B4-BE49-F238E27FC236}">
                <a16:creationId xmlns:a16="http://schemas.microsoft.com/office/drawing/2014/main" id="{440084BE-0DB4-4589-3F50-0C6DB4E54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F58024C-4719-1291-6E6C-5AEB6DFE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954" y="1691142"/>
            <a:ext cx="1478762" cy="152513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4B3588B-B0B6-E868-B58A-C9384A29A150}"/>
              </a:ext>
            </a:extLst>
          </p:cNvPr>
          <p:cNvSpPr txBox="1"/>
          <p:nvPr/>
        </p:nvSpPr>
        <p:spPr>
          <a:xfrm>
            <a:off x="7164593" y="569079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KLIK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349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47C4A-D6F6-9B33-C187-0EADB7E0B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software, Webpagina&#10;&#10;Automatisch gegenereerde beschrijving">
            <a:extLst>
              <a:ext uri="{FF2B5EF4-FFF2-40B4-BE49-F238E27FC236}">
                <a16:creationId xmlns:a16="http://schemas.microsoft.com/office/drawing/2014/main" id="{E9B98E67-F53C-AE1B-C629-3FF53CFFE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429" y="321149"/>
            <a:ext cx="470535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9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25537-F6A9-3E69-0096-48BDFCF35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diagram, Parallel&#10;&#10;Automatisch gegenereerde beschrijving">
            <a:extLst>
              <a:ext uri="{FF2B5EF4-FFF2-40B4-BE49-F238E27FC236}">
                <a16:creationId xmlns:a16="http://schemas.microsoft.com/office/drawing/2014/main" id="{8052F112-C757-455C-6314-8B607B2F4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66687"/>
            <a:ext cx="111633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2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0CBB9-1DF0-1EEB-5AD3-88961C2FC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1002D8E7-1CD6-6633-AA60-A8655B2B0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chemeClr val="tx1"/>
                </a:solidFill>
              </a:rPr>
              <a:t>1, Bordspellen : anorganische stoffen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B6154ACC-BD24-3332-895B-6A59E972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B2D0595E-A411-4B63-78BF-3D4C51B6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BE1BAB7-6E21-DBBF-F633-6FE7F1165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329" y="1477962"/>
            <a:ext cx="1546994" cy="161558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C6258E1-45E2-A40F-CEEA-96220F1FA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738" y="1477962"/>
            <a:ext cx="1607420" cy="161558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FCA823C-BCC3-3AA6-83D8-0662238FFCEB}"/>
              </a:ext>
            </a:extLst>
          </p:cNvPr>
          <p:cNvSpPr txBox="1"/>
          <p:nvPr/>
        </p:nvSpPr>
        <p:spPr>
          <a:xfrm>
            <a:off x="1452282" y="6228678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6"/>
              </a:rPr>
              <a:t>KLIK</a:t>
            </a:r>
            <a:r>
              <a:rPr lang="nl-BE" dirty="0"/>
              <a:t>       </a:t>
            </a:r>
            <a:r>
              <a:rPr lang="nl-BE" dirty="0" err="1">
                <a:hlinkClick r:id="rId7"/>
              </a:rPr>
              <a:t>KLIK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988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C7A06-0BB6-B310-1451-52DF80974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D0FACE8-18D5-E33B-DE25-15B324BD1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459" y="196580"/>
            <a:ext cx="3673158" cy="34826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2492C77-1E55-2F24-A50E-6DEF7572C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89" y="547131"/>
            <a:ext cx="3680779" cy="313209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64A2720-05AC-B787-7C31-D3448A0E7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783" y="547131"/>
            <a:ext cx="3863881" cy="434761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F2FB92C-E3CD-3868-0565-02A3A0764B1B}"/>
              </a:ext>
            </a:extLst>
          </p:cNvPr>
          <p:cNvSpPr txBox="1"/>
          <p:nvPr/>
        </p:nvSpPr>
        <p:spPr>
          <a:xfrm>
            <a:off x="871110" y="38707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KLIK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CFD69A7-855B-FDD8-9AE6-02FA67CB6C04}"/>
              </a:ext>
            </a:extLst>
          </p:cNvPr>
          <p:cNvSpPr txBox="1"/>
          <p:nvPr/>
        </p:nvSpPr>
        <p:spPr>
          <a:xfrm>
            <a:off x="5268612" y="388586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6"/>
              </a:rPr>
              <a:t>KLIK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78FBF97-2F63-77AD-5222-C9C5D20A12A9}"/>
              </a:ext>
            </a:extLst>
          </p:cNvPr>
          <p:cNvSpPr txBox="1"/>
          <p:nvPr/>
        </p:nvSpPr>
        <p:spPr>
          <a:xfrm>
            <a:off x="9219438" y="505968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7"/>
              </a:rPr>
              <a:t>KLIK</a:t>
            </a:r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239448B-CAF4-AB14-9AE0-75BF79EC02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653" y="4255194"/>
            <a:ext cx="1546994" cy="156223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D338F20-B77F-DD9C-3B7A-14E6C2AED6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8398" y="4280423"/>
            <a:ext cx="1524132" cy="152413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E82DA98-1A68-DA48-F02E-778658F461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1491" y="5034868"/>
            <a:ext cx="1569856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5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E0D68-6408-F66B-1656-7DC558B91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0DA9B298-B490-7789-7613-5B07BF174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chemeClr val="tx1"/>
                </a:solidFill>
              </a:rPr>
              <a:t>6, Blokken, kaarten om formules in te oefenen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B6D758B6-3A53-EECA-588E-3F574EA5A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085678E8-A5B3-3E7F-3972-1EDFF249D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1AE04A9-E824-EA52-9621-BEA70D033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84" y="1684523"/>
            <a:ext cx="1524132" cy="153175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D167EA3-3FCA-3370-9B1E-C2CE0FC3D9CA}"/>
              </a:ext>
            </a:extLst>
          </p:cNvPr>
          <p:cNvSpPr txBox="1"/>
          <p:nvPr/>
        </p:nvSpPr>
        <p:spPr>
          <a:xfrm>
            <a:off x="4518212" y="585216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973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A46C8-0DE9-04DA-977C-AD98B253C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D72750B-8482-6C50-7FE5-5CA3B92B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457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F0D278-0612-65CB-E592-F2B6E52C7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372" y="0"/>
            <a:ext cx="2296628" cy="9350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BEC9F95-0EA5-D370-E257-3733E01708F0}"/>
              </a:ext>
            </a:extLst>
          </p:cNvPr>
          <p:cNvSpPr txBox="1"/>
          <p:nvPr/>
        </p:nvSpPr>
        <p:spPr>
          <a:xfrm>
            <a:off x="1484705" y="1474838"/>
            <a:ext cx="925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rgbClr val="00B050"/>
                </a:solidFill>
              </a:rPr>
              <a:t>Ben je op zoek naar een bordspel om chemische begrippen in te drillen?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AAD2015-6D55-C7E3-50C6-5CCBA2796570}"/>
              </a:ext>
            </a:extLst>
          </p:cNvPr>
          <p:cNvSpPr txBox="1"/>
          <p:nvPr/>
        </p:nvSpPr>
        <p:spPr>
          <a:xfrm>
            <a:off x="1612829" y="2803378"/>
            <a:ext cx="678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Je vindt eenvoudige bordspellen om bepaalde begrippen in te drillen…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12C703A-009C-CC48-41B4-E3AB52460F57}"/>
              </a:ext>
            </a:extLst>
          </p:cNvPr>
          <p:cNvCxnSpPr/>
          <p:nvPr/>
        </p:nvCxnSpPr>
        <p:spPr>
          <a:xfrm>
            <a:off x="6007510" y="4542951"/>
            <a:ext cx="0" cy="2315049"/>
          </a:xfrm>
          <a:prstGeom prst="line">
            <a:avLst/>
          </a:prstGeom>
          <a:ln w="57150">
            <a:solidFill>
              <a:srgbClr val="E61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4DC35413-8F0A-42B5-3B55-CA8B70920B25}"/>
              </a:ext>
            </a:extLst>
          </p:cNvPr>
          <p:cNvSpPr txBox="1"/>
          <p:nvPr/>
        </p:nvSpPr>
        <p:spPr>
          <a:xfrm>
            <a:off x="152096" y="3589220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3469"/>
                </a:solidFill>
              </a:rPr>
              <a:t>VOORBEELD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2D0CDE0-5278-FAC7-E5F7-5C386ABA3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624" y="3879557"/>
            <a:ext cx="4368922" cy="246841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04FFABC-953A-05DE-1B0D-90417AE84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730" y="3976838"/>
            <a:ext cx="3887667" cy="27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2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7DE06-86A8-7338-6537-4A57AEE13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A9283E5-AE08-D91C-0BAC-3E8ED6210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03" y="1650774"/>
            <a:ext cx="2065199" cy="30482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8126682-DB94-DC15-53C8-AC93552E9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674" y="1650774"/>
            <a:ext cx="2304267" cy="304826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C106A21-86F1-0DC8-8D1F-237216D25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806" y="1592193"/>
            <a:ext cx="2262477" cy="30438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BE45BE-5585-9440-37DF-58E9E55EA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1538" y="4699038"/>
            <a:ext cx="1623201" cy="156223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00E4809-DFAA-285A-F121-76B9CAF9BE57}"/>
              </a:ext>
            </a:extLst>
          </p:cNvPr>
          <p:cNvSpPr txBox="1"/>
          <p:nvPr/>
        </p:nvSpPr>
        <p:spPr>
          <a:xfrm>
            <a:off x="9215965" y="650119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6"/>
              </a:rPr>
              <a:t>LINK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DC218A1-FB33-28F8-DB33-B67A4E69C53C}"/>
              </a:ext>
            </a:extLst>
          </p:cNvPr>
          <p:cNvSpPr txBox="1"/>
          <p:nvPr/>
        </p:nvSpPr>
        <p:spPr>
          <a:xfrm>
            <a:off x="220610" y="328420"/>
            <a:ext cx="7168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>
                <a:solidFill>
                  <a:srgbClr val="FF0000"/>
                </a:solidFill>
              </a:rPr>
              <a:t>Bord en kaartspel over (an)organische stoffen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8A90B08-E15A-B8BD-5A2F-930447EA9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51" y="4636040"/>
            <a:ext cx="1577477" cy="1539373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DC0D590A-E411-1F2B-70CB-69D0CDF0ED86}"/>
              </a:ext>
            </a:extLst>
          </p:cNvPr>
          <p:cNvSpPr txBox="1"/>
          <p:nvPr/>
        </p:nvSpPr>
        <p:spPr>
          <a:xfrm>
            <a:off x="537882" y="6131859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8"/>
              </a:rPr>
              <a:t>LINK</a:t>
            </a:r>
            <a:endParaRPr lang="nl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8391BA0-3C36-5A9C-E85C-AD7F97822E97}"/>
              </a:ext>
            </a:extLst>
          </p:cNvPr>
          <p:cNvSpPr txBox="1"/>
          <p:nvPr/>
        </p:nvSpPr>
        <p:spPr>
          <a:xfrm>
            <a:off x="247426" y="118832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DOMINO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25A01A9-3C2D-FA19-B738-9778901ABD3A}"/>
              </a:ext>
            </a:extLst>
          </p:cNvPr>
          <p:cNvSpPr txBox="1"/>
          <p:nvPr/>
        </p:nvSpPr>
        <p:spPr>
          <a:xfrm>
            <a:off x="2988701" y="1216583"/>
            <a:ext cx="115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BLOKKEN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A0AF405-839E-9419-05F4-988BA9D67984}"/>
              </a:ext>
            </a:extLst>
          </p:cNvPr>
          <p:cNvSpPr txBox="1"/>
          <p:nvPr/>
        </p:nvSpPr>
        <p:spPr>
          <a:xfrm>
            <a:off x="3164162" y="634491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9"/>
              </a:rPr>
              <a:t>link</a:t>
            </a:r>
            <a:endParaRPr lang="nl-BE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0289AC5C-B569-0BC3-4C76-8276292F60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6950" y="4759910"/>
            <a:ext cx="1531753" cy="1524132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EC1053D3-E38E-303B-9CA9-A40DB02DD6B0}"/>
              </a:ext>
            </a:extLst>
          </p:cNvPr>
          <p:cNvSpPr txBox="1"/>
          <p:nvPr/>
        </p:nvSpPr>
        <p:spPr>
          <a:xfrm>
            <a:off x="5913652" y="1216583"/>
            <a:ext cx="75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LEGO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A3BDB37-1236-CC02-90C7-AB8B7CDAA13D}"/>
              </a:ext>
            </a:extLst>
          </p:cNvPr>
          <p:cNvSpPr txBox="1"/>
          <p:nvPr/>
        </p:nvSpPr>
        <p:spPr>
          <a:xfrm>
            <a:off x="6096000" y="65011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11"/>
              </a:rPr>
              <a:t>link</a:t>
            </a:r>
            <a:endParaRPr lang="nl-BE" dirty="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167404C-B0E1-EEE1-E916-25C7342D8E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3425" y="4739048"/>
            <a:ext cx="1539373" cy="157747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DC7D8B74-3973-91CA-0727-7ECE5D3A56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96548" y="1742357"/>
            <a:ext cx="1919379" cy="27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3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8F7EF-8EBF-937D-7389-E31D0F3B8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95246E7-B257-00BF-00AA-823F0DAB7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10" y="1169761"/>
            <a:ext cx="8455557" cy="48256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19AA88F-A84E-194D-AC9A-2B3E2E2E0C98}"/>
              </a:ext>
            </a:extLst>
          </p:cNvPr>
          <p:cNvSpPr txBox="1"/>
          <p:nvPr/>
        </p:nvSpPr>
        <p:spPr>
          <a:xfrm>
            <a:off x="220610" y="328420"/>
            <a:ext cx="5058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>
                <a:solidFill>
                  <a:srgbClr val="FF0000"/>
                </a:solidFill>
              </a:rPr>
              <a:t>Blokken: (an)organische stoffen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A98C8A-12E4-1CA8-CB57-A5546C8AA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958" y="2724662"/>
            <a:ext cx="2304267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303A3-0D8A-1770-40E1-1532E9C6E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9DA1EED-6797-8360-9F42-3E0E72E804C5}"/>
              </a:ext>
            </a:extLst>
          </p:cNvPr>
          <p:cNvSpPr txBox="1"/>
          <p:nvPr/>
        </p:nvSpPr>
        <p:spPr>
          <a:xfrm>
            <a:off x="220610" y="328420"/>
            <a:ext cx="5055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>
                <a:solidFill>
                  <a:srgbClr val="FF0000"/>
                </a:solidFill>
              </a:rPr>
              <a:t>Domino: (an)organische stoffen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8DA969-6502-8091-3054-D7518C90A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09" y="1190033"/>
            <a:ext cx="7128352" cy="45016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090B4F2-874A-1D78-AC9E-95F78311A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307" y="1745449"/>
            <a:ext cx="2281211" cy="33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0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0AAA7-199A-4344-385D-D7C6792C2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04146-6B4A-2198-196B-D933FFE4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Afbeelding met tekst, schermopname, lijn, diagram&#10;&#10;Automatisch gegenereerde beschrijving">
            <a:extLst>
              <a:ext uri="{FF2B5EF4-FFF2-40B4-BE49-F238E27FC236}">
                <a16:creationId xmlns:a16="http://schemas.microsoft.com/office/drawing/2014/main" id="{19FAAAD9-EF44-A593-ED3D-D672E4BEE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203" y="4575"/>
            <a:ext cx="11850306" cy="6986050"/>
          </a:xfrm>
        </p:spPr>
      </p:pic>
    </p:spTree>
    <p:extLst>
      <p:ext uri="{BB962C8B-B14F-4D97-AF65-F5344CB8AC3E}">
        <p14:creationId xmlns:p14="http://schemas.microsoft.com/office/powerpoint/2010/main" val="195169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18B9E-1379-2D8D-657D-1DFB8B212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2">
            <a:extLst>
              <a:ext uri="{FF2B5EF4-FFF2-40B4-BE49-F238E27FC236}">
                <a16:creationId xmlns:a16="http://schemas.microsoft.com/office/drawing/2014/main" id="{1A90FC64-8EFA-B457-CE3B-094609DEB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chemeClr val="tx1"/>
                </a:solidFill>
              </a:rPr>
              <a:t>55, Gebruik van VR-apps: “</a:t>
            </a:r>
            <a:r>
              <a:rPr lang="nl-BE" altLang="nl-BE" dirty="0" err="1">
                <a:solidFill>
                  <a:schemeClr val="tx1"/>
                </a:solidFill>
              </a:rPr>
              <a:t>Beaker</a:t>
            </a:r>
            <a:r>
              <a:rPr lang="nl-BE" altLang="nl-BE" dirty="0">
                <a:solidFill>
                  <a:schemeClr val="tx1"/>
                </a:solidFill>
              </a:rPr>
              <a:t> - </a:t>
            </a:r>
            <a:r>
              <a:rPr lang="nl-BE" altLang="nl-BE" dirty="0" err="1">
                <a:solidFill>
                  <a:schemeClr val="tx1"/>
                </a:solidFill>
              </a:rPr>
              <a:t>unreal</a:t>
            </a:r>
            <a:r>
              <a:rPr lang="nl-BE" altLang="nl-BE" dirty="0">
                <a:solidFill>
                  <a:schemeClr val="tx1"/>
                </a:solidFill>
              </a:rPr>
              <a:t> </a:t>
            </a:r>
            <a:r>
              <a:rPr lang="nl-BE" altLang="nl-BE" dirty="0" err="1">
                <a:solidFill>
                  <a:schemeClr val="tx1"/>
                </a:solidFill>
              </a:rPr>
              <a:t>chemistry</a:t>
            </a:r>
            <a:r>
              <a:rPr lang="nl-BE" altLang="nl-BE" dirty="0">
                <a:solidFill>
                  <a:schemeClr val="tx1"/>
                </a:solidFill>
              </a:rPr>
              <a:t> – </a:t>
            </a:r>
            <a:r>
              <a:rPr lang="nl-BE" altLang="nl-BE" dirty="0" err="1">
                <a:solidFill>
                  <a:schemeClr val="tx1"/>
                </a:solidFill>
              </a:rPr>
              <a:t>Chemist</a:t>
            </a:r>
            <a:r>
              <a:rPr lang="nl-BE" altLang="nl-BE" dirty="0">
                <a:solidFill>
                  <a:schemeClr val="tx1"/>
                </a:solidFill>
              </a:rPr>
              <a:t>”</a:t>
            </a:r>
          </a:p>
        </p:txBody>
      </p:sp>
      <p:pic>
        <p:nvPicPr>
          <p:cNvPr id="31747" name="Afbeelding 3">
            <a:extLst>
              <a:ext uri="{FF2B5EF4-FFF2-40B4-BE49-F238E27FC236}">
                <a16:creationId xmlns:a16="http://schemas.microsoft.com/office/drawing/2014/main" id="{B62A1A6D-B0F5-A26A-9B84-A5CDD291A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Afbeelding 2">
            <a:extLst>
              <a:ext uri="{FF2B5EF4-FFF2-40B4-BE49-F238E27FC236}">
                <a16:creationId xmlns:a16="http://schemas.microsoft.com/office/drawing/2014/main" id="{0113023D-995A-145B-AE2F-79C8D1BB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5C091D7-7EF4-6FFD-9682-F4B52EE56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164" y="1721223"/>
            <a:ext cx="1559600" cy="156728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550D7D7-84B7-C4F2-6C25-03C1F8AEE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144" y="1628956"/>
            <a:ext cx="1665063" cy="16595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38F4213-19DC-101F-8463-0500B31882F2}"/>
              </a:ext>
            </a:extLst>
          </p:cNvPr>
          <p:cNvSpPr txBox="1"/>
          <p:nvPr/>
        </p:nvSpPr>
        <p:spPr>
          <a:xfrm>
            <a:off x="6827838" y="5604734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6"/>
              </a:rPr>
              <a:t>KLIK </a:t>
            </a:r>
            <a:r>
              <a:rPr lang="nl-BE" dirty="0"/>
              <a:t>                                 </a:t>
            </a:r>
            <a:r>
              <a:rPr lang="nl-BE" dirty="0" err="1">
                <a:hlinkClick r:id="rId7"/>
              </a:rPr>
              <a:t>KLIK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3634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A0186-6426-6EE4-EE6C-1B4C8B660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306A9B6-E992-7B70-2989-46A06E0AC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763A4B1-F271-41F3-AE6F-FDC5DCD92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2" y="1552313"/>
            <a:ext cx="1619476" cy="1876687"/>
          </a:xfrm>
          <a:prstGeom prst="rect">
            <a:avLst/>
          </a:prstGeom>
        </p:spPr>
      </p:pic>
      <p:pic>
        <p:nvPicPr>
          <p:cNvPr id="9220" name="Picture 4" descr="https://api.qr-code-generator.com/v1/create?access-token=EBephxedmZHs9OWzR2Kbv-125ifulLI1LemyW4NO2hwWifAzpHadEVcOq-OkFtNz&amp;qr_code_pattern=&amp;frame_name=no-frame&amp;qr_code_text=https%3A%2F%2Fplay.google.com%2Fstore%2Fapps%2Fdetails%3Fid%3Dair.thix.sciencesense.chemist&amp;frame_text=Scan+me&amp;frame_icon_name=mobile&amp;frame_color=%23000000&amp;background_color=%23FFFFFF&amp;foreground_color=%23000000&amp;qr_code_logo=&amp;marker_left_template=version1&amp;marker_right_template=version1&amp;marker_bottom_template=version1&amp;image_format=PNG&amp;image_width=174">
            <a:extLst>
              <a:ext uri="{FF2B5EF4-FFF2-40B4-BE49-F238E27FC236}">
                <a16:creationId xmlns:a16="http://schemas.microsoft.com/office/drawing/2014/main" id="{6DCAA6B8-7F92-98B8-1A9E-2624D8BED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04" y="1359084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215880D0-8C87-C548-0712-805A33283963}"/>
              </a:ext>
            </a:extLst>
          </p:cNvPr>
          <p:cNvSpPr/>
          <p:nvPr/>
        </p:nvSpPr>
        <p:spPr>
          <a:xfrm>
            <a:off x="625297" y="88059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>
                <a:solidFill>
                  <a:srgbClr val="C00000"/>
                </a:solidFill>
                <a:latin typeface="Roboto"/>
              </a:rPr>
              <a:t>Chemist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DD33F8D-0B60-71F9-ED54-C48D59C55294}"/>
              </a:ext>
            </a:extLst>
          </p:cNvPr>
          <p:cNvSpPr txBox="1"/>
          <p:nvPr/>
        </p:nvSpPr>
        <p:spPr>
          <a:xfrm>
            <a:off x="4545874" y="106525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Apple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1B76ED4-E70F-8B0E-EB82-C1B65E351E11}"/>
              </a:ext>
            </a:extLst>
          </p:cNvPr>
          <p:cNvSpPr/>
          <p:nvPr/>
        </p:nvSpPr>
        <p:spPr>
          <a:xfrm>
            <a:off x="330925" y="3448909"/>
            <a:ext cx="1142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rgbClr val="C00000"/>
                </a:solidFill>
                <a:latin typeface="Open Sans"/>
              </a:rPr>
              <a:t>Chemist</a:t>
            </a:r>
            <a:r>
              <a:rPr lang="nl-NL" sz="1400" dirty="0">
                <a:solidFill>
                  <a:srgbClr val="C00000"/>
                </a:solidFill>
                <a:latin typeface="Open Sans"/>
              </a:rPr>
              <a:t> is uw draagbaar </a:t>
            </a:r>
            <a:r>
              <a:rPr lang="nl-NL" sz="1400" dirty="0" err="1">
                <a:solidFill>
                  <a:srgbClr val="C00000"/>
                </a:solidFill>
                <a:latin typeface="Open Sans"/>
              </a:rPr>
              <a:t>scheikundelab</a:t>
            </a:r>
            <a:r>
              <a:rPr lang="nl-NL" sz="1400" dirty="0">
                <a:solidFill>
                  <a:srgbClr val="C00000"/>
                </a:solidFill>
                <a:latin typeface="Open Sans"/>
              </a:rPr>
              <a:t>. Dit is het enige virtuele </a:t>
            </a:r>
            <a:r>
              <a:rPr lang="nl-NL" sz="1400" dirty="0" err="1">
                <a:solidFill>
                  <a:srgbClr val="C00000"/>
                </a:solidFill>
                <a:latin typeface="Open Sans"/>
              </a:rPr>
              <a:t>scheikundelab</a:t>
            </a:r>
            <a:r>
              <a:rPr lang="nl-NL" sz="1400" dirty="0">
                <a:solidFill>
                  <a:srgbClr val="C00000"/>
                </a:solidFill>
                <a:latin typeface="Open Sans"/>
              </a:rPr>
              <a:t> voor tablets waarmee wetenschappelijke experimenten en chemische reacties met behulp van verscheidene </a:t>
            </a:r>
            <a:r>
              <a:rPr lang="nl-NL" sz="1400" dirty="0" err="1">
                <a:solidFill>
                  <a:srgbClr val="C00000"/>
                </a:solidFill>
                <a:latin typeface="Open Sans"/>
              </a:rPr>
              <a:t>labinstrumenten</a:t>
            </a:r>
            <a:r>
              <a:rPr lang="nl-NL" sz="1400" dirty="0">
                <a:solidFill>
                  <a:srgbClr val="C00000"/>
                </a:solidFill>
                <a:latin typeface="Open Sans"/>
              </a:rPr>
              <a:t> kunnen worden uitgevoerd. </a:t>
            </a:r>
            <a:endParaRPr lang="nl-BE" sz="1400" dirty="0">
              <a:solidFill>
                <a:srgbClr val="C00000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361F57F-0DE5-E863-7550-E7382006B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03" y="4475039"/>
            <a:ext cx="5715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A4FFEA7-4267-DD9F-36E4-3DF9C94ED5BA}"/>
              </a:ext>
            </a:extLst>
          </p:cNvPr>
          <p:cNvSpPr txBox="1"/>
          <p:nvPr/>
        </p:nvSpPr>
        <p:spPr>
          <a:xfrm>
            <a:off x="3475085" y="304800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6"/>
              </a:rPr>
              <a:t>CHEMIST van THIX in de App Store (apple.com)</a:t>
            </a:r>
            <a:endParaRPr lang="nl-BE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476A3B1-2D2F-A7BC-D3B8-5DA1DDEF71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8816" y="4475039"/>
            <a:ext cx="2712955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02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9E53E-5310-7619-4798-569059A51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0CC48F9-F9B2-4E57-2140-D0FE2C20E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6" y="931742"/>
            <a:ext cx="2910275" cy="14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E05227E-1FF7-3EF6-880F-C9AD61C1DB68}"/>
              </a:ext>
            </a:extLst>
          </p:cNvPr>
          <p:cNvSpPr txBox="1"/>
          <p:nvPr/>
        </p:nvSpPr>
        <p:spPr>
          <a:xfrm>
            <a:off x="0" y="3102719"/>
            <a:ext cx="64673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BAEKER maakt een virtueel laboratorium om te experimenteren met meer dan 150 chemicaliën.</a:t>
            </a:r>
            <a:endParaRPr kumimoji="0" lang="nl-BE" altLang="nl-B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dirty="0">
                <a:ln>
                  <a:noFill/>
                </a:ln>
                <a:solidFill>
                  <a:srgbClr val="2EA3F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  <a:hlinkClick r:id="rId3"/>
              </a:rPr>
              <a:t>LINK Apple Store</a:t>
            </a:r>
            <a:endParaRPr kumimoji="0" lang="nl-BE" altLang="nl-B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F750B1B-9958-E33E-A001-4EE581D6B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23569CA-D289-B9B2-E73E-4BF32366A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020" y="3815707"/>
            <a:ext cx="2225233" cy="218713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709C755-D0FF-61A8-719C-44B29C3A9C3B}"/>
              </a:ext>
            </a:extLst>
          </p:cNvPr>
          <p:cNvSpPr txBox="1"/>
          <p:nvPr/>
        </p:nvSpPr>
        <p:spPr>
          <a:xfrm>
            <a:off x="3426729" y="6369120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6"/>
              </a:rPr>
              <a:t>https://youtu.be/xOJE0ON0IJc</a:t>
            </a:r>
            <a:r>
              <a:rPr lang="nl-BE" dirty="0"/>
              <a:t> </a:t>
            </a:r>
            <a:r>
              <a:rPr lang="nl-BE"/>
              <a:t>: trailer</a:t>
            </a:r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0B6C706-6F8D-F91A-DC13-C367D6A666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2776" y="3815707"/>
            <a:ext cx="4624795" cy="23474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A3911C5-4A78-7143-0AF3-C41F09EE70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2885" y="726702"/>
            <a:ext cx="4714686" cy="24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85FA5-7477-0C6F-B85F-344CF3012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3D18C-C6D4-9FBD-C0A2-43CDB483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Unreal</a:t>
            </a:r>
            <a:r>
              <a:rPr lang="nl-BE" dirty="0"/>
              <a:t> </a:t>
            </a:r>
            <a:r>
              <a:rPr lang="nl-BE" dirty="0" err="1"/>
              <a:t>Chemist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7C247F-6964-E712-E0E2-BD8092AB2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59" y="1300023"/>
            <a:ext cx="3810956" cy="30677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7659863-8602-48E3-1133-6C7EEF498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0" y="4367813"/>
            <a:ext cx="1933575" cy="19431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A2BB952-05AC-FD4B-33D1-E4964183E75F}"/>
              </a:ext>
            </a:extLst>
          </p:cNvPr>
          <p:cNvSpPr txBox="1"/>
          <p:nvPr/>
        </p:nvSpPr>
        <p:spPr>
          <a:xfrm>
            <a:off x="4769528" y="4600699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nl-N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Chemicaliën mengen om te zien hoe ze reageren, zouten verbranden tot kleurrijke vlammen en warmte-elementen om te zien welke kleuren het afgeeft</a:t>
            </a:r>
          </a:p>
          <a:p>
            <a:pPr algn="l" fontAlgn="base"/>
            <a:r>
              <a:rPr lang="nl-NL" b="0" i="0" u="none" strike="noStrike" dirty="0">
                <a:solidFill>
                  <a:srgbClr val="2EA3F2"/>
                </a:solidFill>
                <a:effectLst/>
                <a:latin typeface="Open Sans" panose="020B0606030504020204" pitchFamily="34" charset="0"/>
                <a:hlinkClick r:id="rId4"/>
              </a:rPr>
              <a:t>LINK Apple Store</a:t>
            </a:r>
            <a:endParaRPr lang="nl-NL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nl-NL" b="0" i="0" u="none" strike="noStrike" dirty="0">
                <a:solidFill>
                  <a:srgbClr val="2EA3F2"/>
                </a:solidFill>
                <a:effectLst/>
                <a:latin typeface="Open Sans" panose="020B0606030504020204" pitchFamily="34" charset="0"/>
                <a:hlinkClick r:id="rId5"/>
              </a:rPr>
              <a:t>Link Play Store</a:t>
            </a:r>
            <a:endParaRPr lang="nl-NL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F6C7D6-7BEF-6F14-001A-ACC2FC02A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DCD05A7-3A48-536A-6EA3-24771CDC2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314" y="4411067"/>
            <a:ext cx="1933575" cy="192717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F68ADD2-3424-950D-D88A-692BCF3200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2415" y="1262163"/>
            <a:ext cx="2712955" cy="185182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8902001-BCC8-0943-E100-79716DC371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3992" y="1134357"/>
            <a:ext cx="6858594" cy="29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03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E01C2-DFE2-B161-6E3E-AAAFE2727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70153FA-7929-881A-F1D2-33F66D23D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1" y="1394796"/>
            <a:ext cx="8771885" cy="398527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64F0129-B015-51DE-7815-AB8C12926E63}"/>
              </a:ext>
            </a:extLst>
          </p:cNvPr>
          <p:cNvSpPr txBox="1"/>
          <p:nvPr/>
        </p:nvSpPr>
        <p:spPr>
          <a:xfrm>
            <a:off x="220610" y="328420"/>
            <a:ext cx="2602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>
                <a:solidFill>
                  <a:srgbClr val="FF0000"/>
                </a:solidFill>
              </a:rPr>
              <a:t>Unreal</a:t>
            </a:r>
            <a:r>
              <a:rPr lang="nl-BE" sz="2800" dirty="0">
                <a:solidFill>
                  <a:srgbClr val="FF0000"/>
                </a:solidFill>
              </a:rPr>
              <a:t> </a:t>
            </a:r>
            <a:r>
              <a:rPr lang="nl-BE" sz="2800" dirty="0" err="1">
                <a:solidFill>
                  <a:srgbClr val="FF0000"/>
                </a:solidFill>
              </a:rPr>
              <a:t>Chemist</a:t>
            </a:r>
            <a:endParaRPr lang="nl-B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12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D2698-D1C7-5C58-E589-0E983E3BA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D702CBF-4D1F-011D-58BB-7497A1887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10" y="1031358"/>
            <a:ext cx="7367450" cy="549822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A1F20FD-3CB4-FF61-26E4-696B0BF0C156}"/>
              </a:ext>
            </a:extLst>
          </p:cNvPr>
          <p:cNvSpPr txBox="1"/>
          <p:nvPr/>
        </p:nvSpPr>
        <p:spPr>
          <a:xfrm>
            <a:off x="220610" y="328420"/>
            <a:ext cx="2543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>
                <a:solidFill>
                  <a:srgbClr val="FF0000"/>
                </a:solidFill>
              </a:rPr>
              <a:t>Unreal</a:t>
            </a:r>
            <a:r>
              <a:rPr lang="nl-BE" sz="2800" dirty="0">
                <a:solidFill>
                  <a:srgbClr val="FF0000"/>
                </a:solidFill>
              </a:rPr>
              <a:t> </a:t>
            </a:r>
            <a:r>
              <a:rPr lang="nl-BE" sz="2800" dirty="0" err="1">
                <a:solidFill>
                  <a:srgbClr val="FF0000"/>
                </a:solidFill>
              </a:rPr>
              <a:t>chemist</a:t>
            </a:r>
            <a:endParaRPr lang="nl-B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77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314FD-7CDE-367C-6E2D-EF62F5C01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E83AAE3-2988-C4BF-F09E-50D2BB47E95B}"/>
              </a:ext>
            </a:extLst>
          </p:cNvPr>
          <p:cNvSpPr txBox="1"/>
          <p:nvPr/>
        </p:nvSpPr>
        <p:spPr>
          <a:xfrm>
            <a:off x="220610" y="328420"/>
            <a:ext cx="2602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>
                <a:solidFill>
                  <a:srgbClr val="FF0000"/>
                </a:solidFill>
              </a:rPr>
              <a:t>Unreal</a:t>
            </a:r>
            <a:r>
              <a:rPr lang="nl-BE" sz="2800" dirty="0">
                <a:solidFill>
                  <a:srgbClr val="FF0000"/>
                </a:solidFill>
              </a:rPr>
              <a:t> </a:t>
            </a:r>
            <a:r>
              <a:rPr lang="nl-BE" sz="2800" dirty="0" err="1">
                <a:solidFill>
                  <a:srgbClr val="FF0000"/>
                </a:solidFill>
              </a:rPr>
              <a:t>Chemist</a:t>
            </a:r>
            <a:endParaRPr lang="nl-BE" sz="28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C2AE1B4-7904-9460-C5E1-F3F5B8412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9" y="1000495"/>
            <a:ext cx="7638887" cy="468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4CE09-7CC3-7A24-BAF4-866EBF431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grafische vormgeving, Lettertype&#10;&#10;Automatisch gegenereerde beschrijving">
            <a:extLst>
              <a:ext uri="{FF2B5EF4-FFF2-40B4-BE49-F238E27FC236}">
                <a16:creationId xmlns:a16="http://schemas.microsoft.com/office/drawing/2014/main" id="{07E48042-4B76-65EA-C74A-DC4E8894A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"/>
            <a:ext cx="12179905" cy="6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83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92C21-61C2-D672-0EDA-C6AA1B3AE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59B9C727-3D6A-7C45-0E56-9306C1C0C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" y="-4520"/>
            <a:ext cx="12155837" cy="684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79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3C6AD-019E-190E-4C84-1486D6EBB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grafische vormgeving, ontwerp&#10;&#10;Automatisch gegenereerde beschrijving">
            <a:extLst>
              <a:ext uri="{FF2B5EF4-FFF2-40B4-BE49-F238E27FC236}">
                <a16:creationId xmlns:a16="http://schemas.microsoft.com/office/drawing/2014/main" id="{01068608-37DA-4B97-3943-30389BED8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5" y="11140"/>
            <a:ext cx="12223802" cy="68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4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386F1-7542-82E3-CF72-7005A5DBA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D83D1-B335-47C5-422B-E5689962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Afbeelding met tekst, schermopname, grafische vormgeving, ontwerp&#10;&#10;Automatisch gegenereerde beschrijving">
            <a:extLst>
              <a:ext uri="{FF2B5EF4-FFF2-40B4-BE49-F238E27FC236}">
                <a16:creationId xmlns:a16="http://schemas.microsoft.com/office/drawing/2014/main" id="{7B7638B9-60CF-B46F-5A02-FBDDA7B35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32" y="4574"/>
            <a:ext cx="12224694" cy="6869811"/>
          </a:xfrm>
        </p:spPr>
      </p:pic>
    </p:spTree>
    <p:extLst>
      <p:ext uri="{BB962C8B-B14F-4D97-AF65-F5344CB8AC3E}">
        <p14:creationId xmlns:p14="http://schemas.microsoft.com/office/powerpoint/2010/main" val="3234217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24F25-04A3-1AC3-4912-A5F0C3A5F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F15C89A0-D2C3-2AF6-79D6-36D09B431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" y="888"/>
            <a:ext cx="12212986" cy="68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2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D0853-4989-9BDF-12D3-52644CB0B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BF711-8CFD-23CE-6A47-DB17341A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Afbeelding met cirkel&#10;&#10;Automatisch gegenereerde beschrijving">
            <a:extLst>
              <a:ext uri="{FF2B5EF4-FFF2-40B4-BE49-F238E27FC236}">
                <a16:creationId xmlns:a16="http://schemas.microsoft.com/office/drawing/2014/main" id="{506399E4-6F5C-C482-249B-ADFD41A69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5122" y="3871161"/>
            <a:ext cx="4953000" cy="2505075"/>
          </a:xfrm>
        </p:spPr>
      </p:pic>
      <p:pic>
        <p:nvPicPr>
          <p:cNvPr id="6" name="Afbeelding 5" descr="Afbeelding met cirkel&#10;&#10;Automatisch gegenereerde beschrijving">
            <a:extLst>
              <a:ext uri="{FF2B5EF4-FFF2-40B4-BE49-F238E27FC236}">
                <a16:creationId xmlns:a16="http://schemas.microsoft.com/office/drawing/2014/main" id="{C1B0DD7B-61C6-C260-82DB-7B7D47FBB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672" y="172983"/>
            <a:ext cx="4305300" cy="3076575"/>
          </a:xfrm>
          <a:prstGeom prst="rect">
            <a:avLst/>
          </a:prstGeom>
        </p:spPr>
      </p:pic>
      <p:pic>
        <p:nvPicPr>
          <p:cNvPr id="7" name="Afbeelding 6" descr="Afbeelding met cirkel, bal, schermopname&#10;&#10;Automatisch gegenereerde beschrijving">
            <a:extLst>
              <a:ext uri="{FF2B5EF4-FFF2-40B4-BE49-F238E27FC236}">
                <a16:creationId xmlns:a16="http://schemas.microsoft.com/office/drawing/2014/main" id="{AF20ACEE-5922-0007-6FCA-FA6A72107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860523"/>
            <a:ext cx="53340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7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618A6-40E6-F048-F38C-8F54B9974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2">
            <a:extLst>
              <a:ext uri="{FF2B5EF4-FFF2-40B4-BE49-F238E27FC236}">
                <a16:creationId xmlns:a16="http://schemas.microsoft.com/office/drawing/2014/main" id="{4041C835-450A-E326-7D8D-EB8C5AF36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8411" y="3479800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chemeClr val="tx1"/>
                </a:solidFill>
              </a:rPr>
              <a:t>4,  Kaartspel: Ellen </a:t>
            </a:r>
            <a:r>
              <a:rPr lang="nl-BE" altLang="nl-BE" dirty="0" err="1">
                <a:solidFill>
                  <a:schemeClr val="tx1"/>
                </a:solidFill>
              </a:rPr>
              <a:t>McHenry</a:t>
            </a:r>
            <a:br>
              <a:rPr lang="nl-BE" altLang="nl-BE" dirty="0">
                <a:solidFill>
                  <a:schemeClr val="tx1"/>
                </a:solidFill>
              </a:rPr>
            </a:br>
            <a:endParaRPr lang="nl-BE" altLang="nl-BE" sz="2000" dirty="0">
              <a:solidFill>
                <a:schemeClr val="tx1"/>
              </a:solidFill>
            </a:endParaRPr>
          </a:p>
        </p:txBody>
      </p:sp>
      <p:pic>
        <p:nvPicPr>
          <p:cNvPr id="44035" name="Afbeelding 3">
            <a:extLst>
              <a:ext uri="{FF2B5EF4-FFF2-40B4-BE49-F238E27FC236}">
                <a16:creationId xmlns:a16="http://schemas.microsoft.com/office/drawing/2014/main" id="{7FE90C88-2892-475E-F4C9-83D97EA5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Afbeelding 2">
            <a:extLst>
              <a:ext uri="{FF2B5EF4-FFF2-40B4-BE49-F238E27FC236}">
                <a16:creationId xmlns:a16="http://schemas.microsoft.com/office/drawing/2014/main" id="{02E7B535-E856-B284-6409-0604A796B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5F390F5-7BD6-2314-5054-39973028D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866" y="1767615"/>
            <a:ext cx="1539373" cy="152413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5335A6E-A104-4197-E4BC-D5DA930B84A1}"/>
              </a:ext>
            </a:extLst>
          </p:cNvPr>
          <p:cNvSpPr txBox="1"/>
          <p:nvPr/>
        </p:nvSpPr>
        <p:spPr>
          <a:xfrm>
            <a:off x="3571539" y="584140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2872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AF3F5-CC83-AF53-876C-C28774571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brief, schermopname, document&#10;&#10;Automatisch gegenereerde beschrijving">
            <a:extLst>
              <a:ext uri="{FF2B5EF4-FFF2-40B4-BE49-F238E27FC236}">
                <a16:creationId xmlns:a16="http://schemas.microsoft.com/office/drawing/2014/main" id="{7269E57C-BA05-EEB8-7EA8-64EA162FB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90512"/>
            <a:ext cx="98298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C98EC-7C42-CC6A-B767-7E30A797E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8DEF6A12-221D-ACC2-BCDE-BD16F5ADB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333375"/>
            <a:ext cx="48387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8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D1984-102D-3C97-1AF0-5FF33F11E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941EBD52-5D8C-837B-2D4E-9D4732A07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chemeClr val="tx1"/>
                </a:solidFill>
              </a:rPr>
              <a:t>10, Digitale </a:t>
            </a:r>
            <a:r>
              <a:rPr lang="nl-BE" altLang="nl-BE" dirty="0" err="1">
                <a:solidFill>
                  <a:schemeClr val="tx1"/>
                </a:solidFill>
              </a:rPr>
              <a:t>escapeRoom</a:t>
            </a:r>
            <a:r>
              <a:rPr lang="nl-BE" altLang="nl-BE" dirty="0">
                <a:solidFill>
                  <a:schemeClr val="tx1"/>
                </a:solidFill>
              </a:rPr>
              <a:t>: stofklassen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7BD5F283-BD4A-C09E-AE6E-6BAC74848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291075F0-0B64-F363-E618-B1555D0B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D1AB031-4AD2-BEE1-561B-A8263E2A2380}"/>
              </a:ext>
            </a:extLst>
          </p:cNvPr>
          <p:cNvSpPr txBox="1"/>
          <p:nvPr/>
        </p:nvSpPr>
        <p:spPr>
          <a:xfrm>
            <a:off x="4733365" y="56370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4"/>
              </a:rPr>
              <a:t>Link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86A8E68-08CA-ADDD-7AFB-51B45DEBC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996" y="1285875"/>
            <a:ext cx="1673668" cy="17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7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C9AD5-EB3C-CBF6-25F2-8E5ABD911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B9CA7C27-3961-CC40-6631-5421C4875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70" y="155812"/>
            <a:ext cx="4829175" cy="6705600"/>
          </a:xfrm>
          <a:prstGeom prst="rect">
            <a:avLst/>
          </a:prstGeom>
        </p:spPr>
      </p:pic>
      <p:pic>
        <p:nvPicPr>
          <p:cNvPr id="4" name="Afbeelding 3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CFB8B45B-3E27-6F6E-8531-9F8B2C206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422" y="305014"/>
            <a:ext cx="5342530" cy="2165019"/>
          </a:xfrm>
          <a:prstGeom prst="rect">
            <a:avLst/>
          </a:prstGeom>
        </p:spPr>
      </p:pic>
      <p:pic>
        <p:nvPicPr>
          <p:cNvPr id="5" name="Afbeelding 4" descr="Afbeelding met patroon, steek, zwart-wit&#10;&#10;Automatisch gegenereerde beschrijving">
            <a:extLst>
              <a:ext uri="{FF2B5EF4-FFF2-40B4-BE49-F238E27FC236}">
                <a16:creationId xmlns:a16="http://schemas.microsoft.com/office/drawing/2014/main" id="{2BE0E010-5F55-AFFB-99E7-06EE3720B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12" y="2856505"/>
            <a:ext cx="39433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850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222</Words>
  <Application>Microsoft Office PowerPoint</Application>
  <PresentationFormat>Breedbeeld</PresentationFormat>
  <Paragraphs>42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6" baseType="lpstr">
      <vt:lpstr>Aptos</vt:lpstr>
      <vt:lpstr>Aptos Display</vt:lpstr>
      <vt:lpstr>Arial</vt:lpstr>
      <vt:lpstr>Open Sans</vt:lpstr>
      <vt:lpstr>Roboto</vt:lpstr>
      <vt:lpstr>Kantoorthema</vt:lpstr>
      <vt:lpstr>PowerPoint-presentatie</vt:lpstr>
      <vt:lpstr>PowerPoint-presentatie</vt:lpstr>
      <vt:lpstr>PowerPoint-presentatie</vt:lpstr>
      <vt:lpstr>PowerPoint-presentatie</vt:lpstr>
      <vt:lpstr>4,  Kaartspel: Ellen McHenry </vt:lpstr>
      <vt:lpstr>PowerPoint-presentatie</vt:lpstr>
      <vt:lpstr>PowerPoint-presentatie</vt:lpstr>
      <vt:lpstr>10, Digitale escapeRoom: stofklassen</vt:lpstr>
      <vt:lpstr>PowerPoint-presentatie</vt:lpstr>
      <vt:lpstr>53, VR: CyberClassroom Evonik</vt:lpstr>
      <vt:lpstr>PowerPoint-presentatie</vt:lpstr>
      <vt:lpstr>PowerPoint-presentatie</vt:lpstr>
      <vt:lpstr>1, Bordspellen : anorganische stoffen</vt:lpstr>
      <vt:lpstr>PowerPoint-presentatie</vt:lpstr>
      <vt:lpstr>6, Blokken, kaarten om formules in te oefenen</vt:lpstr>
      <vt:lpstr>PowerPoint-presentatie</vt:lpstr>
      <vt:lpstr>PowerPoint-presentatie</vt:lpstr>
      <vt:lpstr>PowerPoint-presentatie</vt:lpstr>
      <vt:lpstr>PowerPoint-presentatie</vt:lpstr>
      <vt:lpstr>55, Gebruik van VR-apps: “Beaker - unreal chemistry – Chemist”</vt:lpstr>
      <vt:lpstr>PowerPoint-presentatie</vt:lpstr>
      <vt:lpstr>PowerPoint-presentatie</vt:lpstr>
      <vt:lpstr>Unreal Chemist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Myrthe Gutschoven</dc:creator>
  <cp:lastModifiedBy>Filip Poncelet</cp:lastModifiedBy>
  <cp:revision>81</cp:revision>
  <dcterms:created xsi:type="dcterms:W3CDTF">2024-11-25T13:08:38Z</dcterms:created>
  <dcterms:modified xsi:type="dcterms:W3CDTF">2024-11-29T06:56:37Z</dcterms:modified>
</cp:coreProperties>
</file>