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1" r:id="rId2"/>
    <p:sldId id="283" r:id="rId3"/>
    <p:sldId id="284" r:id="rId4"/>
    <p:sldId id="285" r:id="rId5"/>
    <p:sldId id="271" r:id="rId6"/>
    <p:sldId id="293" r:id="rId7"/>
    <p:sldId id="291" r:id="rId8"/>
    <p:sldId id="286" r:id="rId9"/>
    <p:sldId id="295" r:id="rId10"/>
    <p:sldId id="296" r:id="rId11"/>
    <p:sldId id="265" r:id="rId12"/>
    <p:sldId id="294" r:id="rId13"/>
    <p:sldId id="297" r:id="rId14"/>
    <p:sldId id="29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napToGrid="0">
      <p:cViewPr varScale="1">
        <p:scale>
          <a:sx n="85" d="100"/>
          <a:sy n="85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00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0733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993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8274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0421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0055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0809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6896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301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533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1724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4724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8984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216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264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079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739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2FAD7C1-CAC6-4BA3-8C9D-997888F32962}" type="datetimeFigureOut">
              <a:rPr lang="nl-BE" smtClean="0"/>
              <a:t>17/10/2024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3F146FC-9AE1-475D-B785-20F43D8874B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20227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s.org/middleschoolchemistry/simulations/chapter4/lesson4.html#simulation44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acs.org/v3.0/acs-bootstrap/images/simulations/chapter4/lesson1/hydrogen-atom/index.html" TargetMode="External"/><Relationship Id="rId2" Type="http://schemas.openxmlformats.org/officeDocument/2006/relationships/hyperlink" Target="https://assets.acs.org/v3.0/acs-bootstrap/images/simulations/chapter4/lesson1/protons-and-electrons/index.html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s.org/middleschoolchemistry/simulations/chapter4/lesson5.html#simulation452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BF444-3C2C-9A43-5301-7B94FC8B70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A428EE-08F3-A718-5BEA-09122AF91A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4087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C31E2CB-113D-8ECD-A244-2C66249C7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44" y="187363"/>
            <a:ext cx="9407328" cy="63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09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titel 2">
            <a:extLst>
              <a:ext uri="{FF2B5EF4-FFF2-40B4-BE49-F238E27FC236}">
                <a16:creationId xmlns:a16="http://schemas.microsoft.com/office/drawing/2014/main" id="{E4946014-5A09-F2A5-B8A1-EC5D8FDA2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488" y="2814021"/>
            <a:ext cx="10762722" cy="3614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Hoe </a:t>
            </a:r>
            <a:r>
              <a:rPr lang="en-US" sz="2800" b="1" dirty="0" err="1"/>
              <a:t>kunnen</a:t>
            </a:r>
            <a:r>
              <a:rPr lang="en-US" sz="2800" b="1" dirty="0"/>
              <a:t> </a:t>
            </a:r>
            <a:r>
              <a:rPr lang="en-US" sz="2800" b="1" dirty="0" err="1"/>
              <a:t>niet-metalen</a:t>
            </a:r>
            <a:r>
              <a:rPr lang="en-US" sz="2800" b="1" dirty="0"/>
              <a:t> </a:t>
            </a:r>
            <a:r>
              <a:rPr lang="en-US" sz="2800" b="1" dirty="0" err="1"/>
              <a:t>onderling</a:t>
            </a:r>
            <a:r>
              <a:rPr lang="en-US" sz="2800" b="1" dirty="0"/>
              <a:t> de </a:t>
            </a:r>
            <a:r>
              <a:rPr lang="en-US" sz="2800" b="1" dirty="0" err="1"/>
              <a:t>edelgasconfiguratie</a:t>
            </a:r>
            <a:r>
              <a:rPr lang="en-US" sz="2800" b="1" dirty="0"/>
              <a:t> </a:t>
            </a:r>
            <a:r>
              <a:rPr lang="en-US" sz="2800" b="1" dirty="0" err="1"/>
              <a:t>benaderen</a:t>
            </a:r>
            <a:r>
              <a:rPr lang="en-US" sz="2800" b="1" dirty="0"/>
              <a:t>?</a:t>
            </a:r>
            <a:endParaRPr lang="nl-BE" sz="2800" b="1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1D324DA-5605-7248-C1F8-6D6748676E4B}"/>
              </a:ext>
            </a:extLst>
          </p:cNvPr>
          <p:cNvSpPr txBox="1">
            <a:spLocks/>
          </p:cNvSpPr>
          <p:nvPr/>
        </p:nvSpPr>
        <p:spPr>
          <a:xfrm>
            <a:off x="485422" y="1328121"/>
            <a:ext cx="8001000" cy="29718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nl-BE" sz="44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556353-69EF-B34B-53FF-A7A40D7FE56C}"/>
              </a:ext>
            </a:extLst>
          </p:cNvPr>
          <p:cNvSpPr txBox="1">
            <a:spLocks/>
          </p:cNvSpPr>
          <p:nvPr/>
        </p:nvSpPr>
        <p:spPr>
          <a:xfrm>
            <a:off x="637822" y="1480521"/>
            <a:ext cx="8001000" cy="29718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/>
              <a:t>De </a:t>
            </a:r>
            <a:r>
              <a:rPr lang="en-US" sz="4400" dirty="0" err="1"/>
              <a:t>atoombinding</a:t>
            </a:r>
            <a:endParaRPr lang="nl-BE" sz="4400" dirty="0"/>
          </a:p>
        </p:txBody>
      </p:sp>
    </p:spTree>
    <p:extLst>
      <p:ext uri="{BB962C8B-B14F-4D97-AF65-F5344CB8AC3E}">
        <p14:creationId xmlns:p14="http://schemas.microsoft.com/office/powerpoint/2010/main" val="364003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CBA99-6E9D-AC17-C567-240F3359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BE" b="1" dirty="0"/>
              <a:t>Opdracht legoblokjes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ED9898-C889-92BD-A8A2-8E4449C31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303866"/>
            <a:ext cx="8534400" cy="3615267"/>
          </a:xfrm>
        </p:spPr>
        <p:txBody>
          <a:bodyPr/>
          <a:lstStyle/>
          <a:p>
            <a:r>
              <a:rPr lang="nl-BE" dirty="0"/>
              <a:t>Je krijgt een aantal legoblokjes.</a:t>
            </a:r>
          </a:p>
          <a:p>
            <a:r>
              <a:rPr lang="nl-BE" dirty="0"/>
              <a:t>Zorg ervoor dat IEDEREEN 8 blokjes hebben.</a:t>
            </a:r>
          </a:p>
        </p:txBody>
      </p:sp>
    </p:spTree>
    <p:extLst>
      <p:ext uri="{BB962C8B-B14F-4D97-AF65-F5344CB8AC3E}">
        <p14:creationId xmlns:p14="http://schemas.microsoft.com/office/powerpoint/2010/main" val="3727950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E124B-12CF-3BE0-CC2E-F1841D3D6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746" y="609600"/>
            <a:ext cx="8534400" cy="1507067"/>
          </a:xfrm>
        </p:spPr>
        <p:txBody>
          <a:bodyPr/>
          <a:lstStyle/>
          <a:p>
            <a:r>
              <a:rPr lang="en-US" dirty="0" err="1"/>
              <a:t>Eigenschappen</a:t>
            </a:r>
            <a:r>
              <a:rPr lang="en-US" dirty="0"/>
              <a:t> </a:t>
            </a:r>
            <a:r>
              <a:rPr lang="en-US" dirty="0" err="1"/>
              <a:t>atoombinding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775CFC-C789-CDC4-D406-CB3622080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746" y="1735667"/>
            <a:ext cx="8534400" cy="36152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 err="1"/>
              <a:t>Niet-metaal</a:t>
            </a:r>
            <a:r>
              <a:rPr lang="en-US" b="1" dirty="0"/>
              <a:t> + </a:t>
            </a:r>
            <a:r>
              <a:rPr lang="en-US" b="1" dirty="0" err="1"/>
              <a:t>niet-metaal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err="1"/>
              <a:t>Elektronen</a:t>
            </a:r>
            <a:r>
              <a:rPr lang="en-US" b="1" dirty="0"/>
              <a:t> </a:t>
            </a:r>
            <a:r>
              <a:rPr lang="en-US" b="1" dirty="0" err="1"/>
              <a:t>worden</a:t>
            </a:r>
            <a:r>
              <a:rPr lang="en-US" b="1" dirty="0"/>
              <a:t> </a:t>
            </a:r>
            <a:r>
              <a:rPr lang="en-US" b="1" dirty="0" err="1"/>
              <a:t>gemeenschappelijk</a:t>
            </a:r>
            <a:r>
              <a:rPr lang="en-US" b="1" dirty="0"/>
              <a:t> </a:t>
            </a:r>
            <a:r>
              <a:rPr lang="en-US" b="1" dirty="0" err="1"/>
              <a:t>gesteld</a:t>
            </a:r>
            <a:endParaRPr lang="en-US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err="1"/>
              <a:t>Vaste</a:t>
            </a:r>
            <a:r>
              <a:rPr lang="en-US" b="1" dirty="0"/>
              <a:t> </a:t>
            </a:r>
            <a:r>
              <a:rPr lang="en-US" b="1" dirty="0" err="1"/>
              <a:t>stoffen</a:t>
            </a:r>
            <a:r>
              <a:rPr lang="en-US" b="1" dirty="0"/>
              <a:t> </a:t>
            </a:r>
            <a:r>
              <a:rPr lang="en-US" b="1" dirty="0" err="1"/>
              <a:t>vormen</a:t>
            </a:r>
            <a:r>
              <a:rPr lang="en-US" b="1" dirty="0"/>
              <a:t> </a:t>
            </a:r>
            <a:r>
              <a:rPr lang="en-US" b="1" dirty="0" err="1"/>
              <a:t>molecuulroosters</a:t>
            </a:r>
            <a:endParaRPr lang="en-US" b="1" dirty="0"/>
          </a:p>
          <a:p>
            <a:endParaRPr lang="en-US" dirty="0"/>
          </a:p>
          <a:p>
            <a:endParaRPr lang="nl-BE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949AC1E-90CF-B201-4B90-631003523848}"/>
              </a:ext>
            </a:extLst>
          </p:cNvPr>
          <p:cNvSpPr txBox="1"/>
          <p:nvPr/>
        </p:nvSpPr>
        <p:spPr>
          <a:xfrm>
            <a:off x="9083146" y="1178467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>
                <a:hlinkClick r:id="rId2"/>
              </a:rPr>
              <a:t>filmpje</a:t>
            </a:r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60A448D-EC32-0CA6-A978-C5C6CCC8EEA3}"/>
              </a:ext>
            </a:extLst>
          </p:cNvPr>
          <p:cNvSpPr txBox="1"/>
          <p:nvPr/>
        </p:nvSpPr>
        <p:spPr>
          <a:xfrm>
            <a:off x="180621" y="2441138"/>
            <a:ext cx="53057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1:</a:t>
            </a:r>
            <a:br>
              <a:rPr lang="nl-BE" b="1" dirty="0"/>
            </a:br>
            <a:endParaRPr lang="nl-BE" sz="1100" b="1" dirty="0"/>
          </a:p>
          <a:p>
            <a:r>
              <a:rPr lang="nl-BE" b="1" dirty="0"/>
              <a:t>2:</a:t>
            </a:r>
          </a:p>
          <a:p>
            <a:endParaRPr lang="nl-BE" sz="1200" b="1" dirty="0"/>
          </a:p>
          <a:p>
            <a:r>
              <a:rPr lang="nl-BE" b="1" dirty="0"/>
              <a:t>3:</a:t>
            </a:r>
          </a:p>
        </p:txBody>
      </p:sp>
    </p:spTree>
    <p:extLst>
      <p:ext uri="{BB962C8B-B14F-4D97-AF65-F5344CB8AC3E}">
        <p14:creationId xmlns:p14="http://schemas.microsoft.com/office/powerpoint/2010/main" val="372048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28B317F6-CF80-5F13-48CA-7E8957D54C71}"/>
              </a:ext>
            </a:extLst>
          </p:cNvPr>
          <p:cNvSpPr txBox="1"/>
          <p:nvPr/>
        </p:nvSpPr>
        <p:spPr>
          <a:xfrm>
            <a:off x="3433031" y="1488090"/>
            <a:ext cx="467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Chemische bindingen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AF6BBA0-8C7C-E091-2CD6-B0A5E9EF1676}"/>
              </a:ext>
            </a:extLst>
          </p:cNvPr>
          <p:cNvSpPr txBox="1"/>
          <p:nvPr/>
        </p:nvSpPr>
        <p:spPr>
          <a:xfrm>
            <a:off x="3096380" y="2590776"/>
            <a:ext cx="1340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Metaal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EAB2E12-1371-091F-AB9D-BD99CAB5BE90}"/>
              </a:ext>
            </a:extLst>
          </p:cNvPr>
          <p:cNvSpPr txBox="1"/>
          <p:nvPr/>
        </p:nvSpPr>
        <p:spPr>
          <a:xfrm>
            <a:off x="5895216" y="3402794"/>
            <a:ext cx="203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Niet-metaal</a:t>
            </a:r>
            <a:endParaRPr lang="en-US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E1C7EDB-1750-155F-F59E-79490CCA2C03}"/>
              </a:ext>
            </a:extLst>
          </p:cNvPr>
          <p:cNvSpPr txBox="1"/>
          <p:nvPr/>
        </p:nvSpPr>
        <p:spPr>
          <a:xfrm>
            <a:off x="3829350" y="3402794"/>
            <a:ext cx="132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Metaal</a:t>
            </a:r>
            <a:endParaRPr lang="en-US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9C3619F-ACB2-62CB-856C-93743BA7032D}"/>
              </a:ext>
            </a:extLst>
          </p:cNvPr>
          <p:cNvSpPr txBox="1"/>
          <p:nvPr/>
        </p:nvSpPr>
        <p:spPr>
          <a:xfrm>
            <a:off x="6652379" y="2590776"/>
            <a:ext cx="2015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Niet-metaal</a:t>
            </a:r>
            <a:endParaRPr lang="en-US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77EF97A-D472-F655-A8B1-9F7D6DE5C089}"/>
              </a:ext>
            </a:extLst>
          </p:cNvPr>
          <p:cNvSpPr txBox="1"/>
          <p:nvPr/>
        </p:nvSpPr>
        <p:spPr>
          <a:xfrm>
            <a:off x="3604380" y="2952275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DDC070D-B350-557F-4C00-808E8E76A2A2}"/>
              </a:ext>
            </a:extLst>
          </p:cNvPr>
          <p:cNvSpPr txBox="1"/>
          <p:nvPr/>
        </p:nvSpPr>
        <p:spPr>
          <a:xfrm>
            <a:off x="6630607" y="2910053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1C1368E-0994-A9B2-45BB-A6FC687FB182}"/>
              </a:ext>
            </a:extLst>
          </p:cNvPr>
          <p:cNvSpPr txBox="1"/>
          <p:nvPr/>
        </p:nvSpPr>
        <p:spPr>
          <a:xfrm>
            <a:off x="5278365" y="3341238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6918996F-57BC-45FA-AD30-13D1AA66CC7A}"/>
              </a:ext>
            </a:extLst>
          </p:cNvPr>
          <p:cNvSpPr/>
          <p:nvPr/>
        </p:nvSpPr>
        <p:spPr>
          <a:xfrm>
            <a:off x="2788356" y="2403776"/>
            <a:ext cx="2439216" cy="1795692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Pijl: omlaag 1">
            <a:extLst>
              <a:ext uri="{FF2B5EF4-FFF2-40B4-BE49-F238E27FC236}">
                <a16:creationId xmlns:a16="http://schemas.microsoft.com/office/drawing/2014/main" id="{4BB82CE5-562E-F250-BBC8-974D0C0BCDA6}"/>
              </a:ext>
            </a:extLst>
          </p:cNvPr>
          <p:cNvSpPr/>
          <p:nvPr/>
        </p:nvSpPr>
        <p:spPr>
          <a:xfrm>
            <a:off x="5278365" y="3946500"/>
            <a:ext cx="399143" cy="5847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C1B0C8C-1889-8397-683B-BD0042E22992}"/>
              </a:ext>
            </a:extLst>
          </p:cNvPr>
          <p:cNvSpPr txBox="1"/>
          <p:nvPr/>
        </p:nvSpPr>
        <p:spPr>
          <a:xfrm>
            <a:off x="4787225" y="4527401"/>
            <a:ext cx="2002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Ion-binding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9783E47-A6A6-FEC5-7D2E-E643C6BA1575}"/>
              </a:ext>
            </a:extLst>
          </p:cNvPr>
          <p:cNvSpPr txBox="1"/>
          <p:nvPr/>
        </p:nvSpPr>
        <p:spPr>
          <a:xfrm>
            <a:off x="3433031" y="4987893"/>
            <a:ext cx="4434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Elektronen worden afgestaan/opgenomen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Ionrooster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C56925F-F705-095D-7B76-C442D814362D}"/>
              </a:ext>
            </a:extLst>
          </p:cNvPr>
          <p:cNvSpPr txBox="1"/>
          <p:nvPr/>
        </p:nvSpPr>
        <p:spPr>
          <a:xfrm>
            <a:off x="537842" y="2952275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b="1" dirty="0"/>
              <a:t>Volgende les</a:t>
            </a:r>
          </a:p>
        </p:txBody>
      </p:sp>
      <p:sp>
        <p:nvSpPr>
          <p:cNvPr id="6" name="Pijl: omlaag 5">
            <a:extLst>
              <a:ext uri="{FF2B5EF4-FFF2-40B4-BE49-F238E27FC236}">
                <a16:creationId xmlns:a16="http://schemas.microsoft.com/office/drawing/2014/main" id="{ECF6FB2E-4029-C3ED-778B-EC735EC8FB6C}"/>
              </a:ext>
            </a:extLst>
          </p:cNvPr>
          <p:cNvSpPr/>
          <p:nvPr/>
        </p:nvSpPr>
        <p:spPr>
          <a:xfrm rot="5400000">
            <a:off x="2252944" y="2910835"/>
            <a:ext cx="399143" cy="5847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2BFDD27D-5084-08A5-3B39-C1AE0F16BD3E}"/>
              </a:ext>
            </a:extLst>
          </p:cNvPr>
          <p:cNvSpPr txBox="1"/>
          <p:nvPr/>
        </p:nvSpPr>
        <p:spPr>
          <a:xfrm>
            <a:off x="9038368" y="3232003"/>
            <a:ext cx="2131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Atoombinding</a:t>
            </a:r>
          </a:p>
        </p:txBody>
      </p:sp>
      <p:sp>
        <p:nvSpPr>
          <p:cNvPr id="17" name="Pijl: omlaag 16">
            <a:extLst>
              <a:ext uri="{FF2B5EF4-FFF2-40B4-BE49-F238E27FC236}">
                <a16:creationId xmlns:a16="http://schemas.microsoft.com/office/drawing/2014/main" id="{41096FA4-28C1-7030-DDB9-44C9F1699A90}"/>
              </a:ext>
            </a:extLst>
          </p:cNvPr>
          <p:cNvSpPr/>
          <p:nvPr/>
        </p:nvSpPr>
        <p:spPr>
          <a:xfrm rot="17259552">
            <a:off x="8442556" y="3202739"/>
            <a:ext cx="399143" cy="5847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404679A-2C3B-F6C4-B48C-104315598A4E}"/>
              </a:ext>
            </a:extLst>
          </p:cNvPr>
          <p:cNvSpPr txBox="1"/>
          <p:nvPr/>
        </p:nvSpPr>
        <p:spPr>
          <a:xfrm>
            <a:off x="8667447" y="3674645"/>
            <a:ext cx="30080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Elektronen worden gedeeld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Atoomrooster</a:t>
            </a:r>
          </a:p>
        </p:txBody>
      </p:sp>
    </p:spTree>
    <p:extLst>
      <p:ext uri="{BB962C8B-B14F-4D97-AF65-F5344CB8AC3E}">
        <p14:creationId xmlns:p14="http://schemas.microsoft.com/office/powerpoint/2010/main" val="357216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52CA3-AD79-9BB0-F1D3-A6130F70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89" y="200378"/>
            <a:ext cx="8534401" cy="2281600"/>
          </a:xfrm>
        </p:spPr>
        <p:txBody>
          <a:bodyPr>
            <a:normAutofit/>
          </a:bodyPr>
          <a:lstStyle/>
          <a:p>
            <a:r>
              <a:rPr lang="en-US" sz="4400" dirty="0" err="1"/>
              <a:t>Eventjes</a:t>
            </a:r>
            <a:r>
              <a:rPr lang="en-US" sz="4400" dirty="0"/>
              <a:t> </a:t>
            </a:r>
            <a:r>
              <a:rPr lang="en-US" sz="4400" dirty="0" err="1"/>
              <a:t>herhalen</a:t>
            </a:r>
            <a:endParaRPr lang="nl-BE" sz="44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77F853-4AD2-14C2-3B3B-DDCFB8ED3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189" y="2877423"/>
            <a:ext cx="8534400" cy="149860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Wat is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atoom</a:t>
            </a:r>
            <a:r>
              <a:rPr lang="en-US" b="1" dirty="0"/>
              <a:t>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err="1"/>
              <a:t>Waaruit</a:t>
            </a:r>
            <a:r>
              <a:rPr lang="en-US" b="1" dirty="0"/>
              <a:t> </a:t>
            </a:r>
            <a:r>
              <a:rPr lang="en-US" b="1" dirty="0" err="1"/>
              <a:t>bestaat</a:t>
            </a:r>
            <a:r>
              <a:rPr lang="en-US" b="1" dirty="0"/>
              <a:t>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atoom</a:t>
            </a:r>
            <a:r>
              <a:rPr lang="en-US" b="1" dirty="0"/>
              <a:t>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err="1">
                <a:hlinkClick r:id="rId2"/>
              </a:rPr>
              <a:t>simulatie</a:t>
            </a:r>
            <a:r>
              <a:rPr lang="en-US" b="1" dirty="0">
                <a:hlinkClick r:id="rId2"/>
              </a:rPr>
              <a:t> e/p</a:t>
            </a: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err="1">
                <a:hlinkClick r:id="rId3"/>
              </a:rPr>
              <a:t>simulatie</a:t>
            </a:r>
            <a:r>
              <a:rPr lang="en-US" b="1" dirty="0">
                <a:hlinkClick r:id="rId3"/>
              </a:rPr>
              <a:t> H</a:t>
            </a:r>
            <a:endParaRPr lang="en-US" b="1" dirty="0"/>
          </a:p>
          <a:p>
            <a:endParaRPr lang="nl-BE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nl-BE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93981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52CA3-AD79-9BB0-F1D3-A6130F70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89" y="200378"/>
            <a:ext cx="5626278" cy="2281600"/>
          </a:xfrm>
        </p:spPr>
        <p:txBody>
          <a:bodyPr>
            <a:normAutofit/>
          </a:bodyPr>
          <a:lstStyle/>
          <a:p>
            <a:r>
              <a:rPr lang="en-US" sz="4400" dirty="0" err="1"/>
              <a:t>Voorbeelden</a:t>
            </a:r>
            <a:r>
              <a:rPr lang="en-US" sz="4400" dirty="0"/>
              <a:t> van</a:t>
            </a:r>
            <a:endParaRPr lang="nl-BE" sz="44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F79FE683-B290-2F4A-D1BE-550C923665FC}"/>
              </a:ext>
            </a:extLst>
          </p:cNvPr>
          <p:cNvSpPr txBox="1"/>
          <p:nvPr/>
        </p:nvSpPr>
        <p:spPr>
          <a:xfrm>
            <a:off x="1896533" y="4064000"/>
            <a:ext cx="463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200" b="1" dirty="0"/>
              <a:t>H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A572796-0301-FEB1-4B39-3A554ACDFEDD}"/>
              </a:ext>
            </a:extLst>
          </p:cNvPr>
          <p:cNvSpPr txBox="1"/>
          <p:nvPr/>
        </p:nvSpPr>
        <p:spPr>
          <a:xfrm>
            <a:off x="5808133" y="4773862"/>
            <a:ext cx="5757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b="1" dirty="0"/>
              <a:t>O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CCEAD08F-F65C-BFC4-5986-76EC25D82DF3}"/>
              </a:ext>
            </a:extLst>
          </p:cNvPr>
          <p:cNvSpPr txBox="1"/>
          <p:nvPr/>
        </p:nvSpPr>
        <p:spPr>
          <a:xfrm>
            <a:off x="7183965" y="4792588"/>
            <a:ext cx="89464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Cl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A540121D-4792-C02E-77EC-E1F89E3F4F93}"/>
              </a:ext>
            </a:extLst>
          </p:cNvPr>
          <p:cNvSpPr txBox="1"/>
          <p:nvPr/>
        </p:nvSpPr>
        <p:spPr>
          <a:xfrm>
            <a:off x="4619849" y="3136613"/>
            <a:ext cx="84666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EFD128C9-7E12-276F-6A1E-A4F7609DEA55}"/>
              </a:ext>
            </a:extLst>
          </p:cNvPr>
          <p:cNvSpPr txBox="1"/>
          <p:nvPr/>
        </p:nvSpPr>
        <p:spPr>
          <a:xfrm>
            <a:off x="3053645" y="3139435"/>
            <a:ext cx="6603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A43F2A39-23FD-5E6A-D798-6B056F464CE2}"/>
              </a:ext>
            </a:extLst>
          </p:cNvPr>
          <p:cNvSpPr txBox="1"/>
          <p:nvPr/>
        </p:nvSpPr>
        <p:spPr>
          <a:xfrm>
            <a:off x="6609643" y="2913992"/>
            <a:ext cx="10216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3200" b="1" dirty="0">
                <a:solidFill>
                  <a:prstClr val="white"/>
                </a:solidFill>
                <a:latin typeface="Century Gothic" panose="020B0502020202020204"/>
              </a:rPr>
              <a:t>Na</a:t>
            </a:r>
            <a:endParaRPr kumimoji="0" lang="nl-BE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1CEB723-8F0B-C49B-B172-32DBA58FD5AC}"/>
              </a:ext>
            </a:extLst>
          </p:cNvPr>
          <p:cNvSpPr txBox="1"/>
          <p:nvPr/>
        </p:nvSpPr>
        <p:spPr>
          <a:xfrm>
            <a:off x="3714044" y="4648775"/>
            <a:ext cx="575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z="3200" b="1" dirty="0">
                <a:solidFill>
                  <a:prstClr val="white"/>
                </a:solidFill>
                <a:latin typeface="Century Gothic" panose="020B0502020202020204"/>
              </a:rPr>
              <a:t>F</a:t>
            </a:r>
            <a:endParaRPr kumimoji="0" lang="nl-BE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D30382F8-25C2-DFD5-9F73-0563A754E267}"/>
              </a:ext>
            </a:extLst>
          </p:cNvPr>
          <p:cNvSpPr txBox="1"/>
          <p:nvPr/>
        </p:nvSpPr>
        <p:spPr>
          <a:xfrm>
            <a:off x="6095999" y="1719519"/>
            <a:ext cx="25699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4400" b="0" i="0" u="none" strike="noStrike" kern="1200" cap="all" spc="0" normalizeH="0" baseline="0" noProof="0" dirty="0" err="1">
                <a:ln w="3175" cmpd="sng"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atome</a:t>
            </a:r>
            <a:r>
              <a:rPr lang="en-US" sz="4400" cap="all" dirty="0">
                <a:ln w="3175" cmpd="sng">
                  <a:noFill/>
                </a:ln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n</a:t>
            </a:r>
            <a:endParaRPr lang="nl-BE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AA47FDF4-C0F8-9C19-0711-56DDD4ACA36A}"/>
              </a:ext>
            </a:extLst>
          </p:cNvPr>
          <p:cNvSpPr txBox="1"/>
          <p:nvPr/>
        </p:nvSpPr>
        <p:spPr>
          <a:xfrm>
            <a:off x="6095999" y="1719519"/>
            <a:ext cx="35654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cap="all" dirty="0" err="1">
                <a:ln w="3175" cmpd="sng">
                  <a:noFill/>
                </a:ln>
                <a:solidFill>
                  <a:prstClr val="white"/>
                </a:solidFill>
                <a:latin typeface="Century Gothic" panose="020B0502020202020204"/>
                <a:ea typeface="+mj-ea"/>
                <a:cs typeface="+mj-cs"/>
              </a:rPr>
              <a:t>moleculen</a:t>
            </a:r>
            <a:endParaRPr lang="nl-BE" dirty="0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E6AFE362-C486-7EC8-F0C7-1A589E7A8EB5}"/>
              </a:ext>
            </a:extLst>
          </p:cNvPr>
          <p:cNvSpPr txBox="1"/>
          <p:nvPr/>
        </p:nvSpPr>
        <p:spPr>
          <a:xfrm>
            <a:off x="4619849" y="3136613"/>
            <a:ext cx="649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3200" b="1" dirty="0"/>
              <a:t>Fe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1958623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5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6.25E-7 4.81481E-6 L 0.19297 0.128 " pathEditMode="relative" rAng="0" ptsTypes="AA">
                                      <p:cBhvr>
                                        <p:cTn id="59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48" y="6389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4.81481E-6 L -0.2151 0.02175 " pathEditMode="relative" rAng="0" ptsTypes="AA">
                                      <p:cBhvr>
                                        <p:cTn id="61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55" y="1088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0.04427 0 " pathEditMode="relative" rAng="0" ptsTypes="AA">
                                      <p:cBhvr>
                                        <p:cTn id="63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4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3.7037E-7 L 0.21393 -0.09815 " pathEditMode="relative" rAng="0" ptsTypes="AA">
                                      <p:cBhvr>
                                        <p:cTn id="65" dur="4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90" y="-4907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2.59259E-6 L -0.0694 0.15139 " pathEditMode="relative" rAng="0" ptsTypes="AA">
                                      <p:cBhvr>
                                        <p:cTn id="67" dur="4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7" y="7569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96296E-6 L 0.04727 0.1169 " pathEditMode="relative" rAng="0" ptsTypes="AA">
                                      <p:cBhvr>
                                        <p:cTn id="69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7" y="5833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-0.14818 -0.12292 " pathEditMode="relative" rAng="0" ptsTypes="AA">
                                      <p:cBhvr>
                                        <p:cTn id="71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09" y="-615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3" grpId="0"/>
      <p:bldP spid="3" grpId="1"/>
      <p:bldP spid="10" grpId="0"/>
      <p:bldP spid="10" grpId="1"/>
      <p:bldP spid="14" grpId="0"/>
      <p:bldP spid="14" grpId="1"/>
      <p:bldP spid="18" grpId="0"/>
      <p:bldP spid="18" grpId="1"/>
      <p:bldP spid="20" grpId="0"/>
      <p:bldP spid="20" grpId="1"/>
      <p:bldP spid="22" grpId="0"/>
      <p:bldP spid="22" grpId="1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28B317F6-CF80-5F13-48CA-7E8957D54C71}"/>
              </a:ext>
            </a:extLst>
          </p:cNvPr>
          <p:cNvSpPr txBox="1"/>
          <p:nvPr/>
        </p:nvSpPr>
        <p:spPr>
          <a:xfrm>
            <a:off x="3433031" y="1488090"/>
            <a:ext cx="467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Chemische bindingen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AF6BBA0-8C7C-E091-2CD6-B0A5E9EF1676}"/>
              </a:ext>
            </a:extLst>
          </p:cNvPr>
          <p:cNvSpPr txBox="1"/>
          <p:nvPr/>
        </p:nvSpPr>
        <p:spPr>
          <a:xfrm>
            <a:off x="3096380" y="2590776"/>
            <a:ext cx="1340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Metaal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EAB2E12-1371-091F-AB9D-BD99CAB5BE90}"/>
              </a:ext>
            </a:extLst>
          </p:cNvPr>
          <p:cNvSpPr txBox="1"/>
          <p:nvPr/>
        </p:nvSpPr>
        <p:spPr>
          <a:xfrm>
            <a:off x="5895216" y="3402794"/>
            <a:ext cx="203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Niet-metaal</a:t>
            </a:r>
            <a:endParaRPr lang="en-US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E1C7EDB-1750-155F-F59E-79490CCA2C03}"/>
              </a:ext>
            </a:extLst>
          </p:cNvPr>
          <p:cNvSpPr txBox="1"/>
          <p:nvPr/>
        </p:nvSpPr>
        <p:spPr>
          <a:xfrm>
            <a:off x="3829350" y="3402794"/>
            <a:ext cx="132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Metaal</a:t>
            </a:r>
            <a:endParaRPr lang="en-US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9C3619F-ACB2-62CB-856C-93743BA7032D}"/>
              </a:ext>
            </a:extLst>
          </p:cNvPr>
          <p:cNvSpPr txBox="1"/>
          <p:nvPr/>
        </p:nvSpPr>
        <p:spPr>
          <a:xfrm>
            <a:off x="6652379" y="2590776"/>
            <a:ext cx="2015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Niet-metaal</a:t>
            </a:r>
            <a:endParaRPr lang="en-US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77EF97A-D472-F655-A8B1-9F7D6DE5C089}"/>
              </a:ext>
            </a:extLst>
          </p:cNvPr>
          <p:cNvSpPr txBox="1"/>
          <p:nvPr/>
        </p:nvSpPr>
        <p:spPr>
          <a:xfrm>
            <a:off x="3604380" y="2952275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DDC070D-B350-557F-4C00-808E8E76A2A2}"/>
              </a:ext>
            </a:extLst>
          </p:cNvPr>
          <p:cNvSpPr txBox="1"/>
          <p:nvPr/>
        </p:nvSpPr>
        <p:spPr>
          <a:xfrm>
            <a:off x="6630607" y="2910053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1C1368E-0994-A9B2-45BB-A6FC687FB182}"/>
              </a:ext>
            </a:extLst>
          </p:cNvPr>
          <p:cNvSpPr txBox="1"/>
          <p:nvPr/>
        </p:nvSpPr>
        <p:spPr>
          <a:xfrm>
            <a:off x="5278365" y="3341238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6918996F-57BC-45FA-AD30-13D1AA66CC7A}"/>
              </a:ext>
            </a:extLst>
          </p:cNvPr>
          <p:cNvSpPr/>
          <p:nvPr/>
        </p:nvSpPr>
        <p:spPr>
          <a:xfrm>
            <a:off x="3537858" y="3042300"/>
            <a:ext cx="4461527" cy="152652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5113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C31E2CB-113D-8ECD-A244-2C66249C7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44" y="187363"/>
            <a:ext cx="9407328" cy="6326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7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titel 2">
            <a:extLst>
              <a:ext uri="{FF2B5EF4-FFF2-40B4-BE49-F238E27FC236}">
                <a16:creationId xmlns:a16="http://schemas.microsoft.com/office/drawing/2014/main" id="{E4946014-5A09-F2A5-B8A1-EC5D8FDA2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488" y="2814021"/>
            <a:ext cx="10762722" cy="3614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Hoe </a:t>
            </a:r>
            <a:r>
              <a:rPr lang="en-US" sz="2800" b="1" dirty="0" err="1"/>
              <a:t>kunnen</a:t>
            </a:r>
            <a:r>
              <a:rPr lang="en-US" sz="2800" b="1" dirty="0"/>
              <a:t> </a:t>
            </a:r>
            <a:r>
              <a:rPr lang="en-US" sz="2800" b="1" dirty="0" err="1"/>
              <a:t>metalen</a:t>
            </a:r>
            <a:r>
              <a:rPr lang="en-US" sz="2800" b="1" dirty="0"/>
              <a:t> </a:t>
            </a:r>
            <a:r>
              <a:rPr lang="en-US" sz="2800" b="1" dirty="0" err="1"/>
              <a:t>en</a:t>
            </a:r>
            <a:r>
              <a:rPr lang="en-US" sz="2800" b="1" dirty="0"/>
              <a:t> </a:t>
            </a:r>
            <a:r>
              <a:rPr lang="en-US" sz="2800" b="1" dirty="0" err="1"/>
              <a:t>niet-metalen</a:t>
            </a:r>
            <a:r>
              <a:rPr lang="en-US" sz="2800" b="1" dirty="0"/>
              <a:t> </a:t>
            </a:r>
            <a:r>
              <a:rPr lang="en-US" sz="2800" b="1" dirty="0" err="1"/>
              <a:t>onderling</a:t>
            </a:r>
            <a:r>
              <a:rPr lang="en-US" sz="2800" b="1" dirty="0"/>
              <a:t> de </a:t>
            </a:r>
            <a:r>
              <a:rPr lang="en-US" sz="2800" b="1" dirty="0" err="1"/>
              <a:t>edelgasconfiguratie</a:t>
            </a:r>
            <a:r>
              <a:rPr lang="en-US" sz="2800" b="1" dirty="0"/>
              <a:t> </a:t>
            </a:r>
            <a:r>
              <a:rPr lang="en-US" sz="2800" b="1" dirty="0" err="1"/>
              <a:t>benaderen</a:t>
            </a:r>
            <a:r>
              <a:rPr lang="en-US" sz="2800" b="1" dirty="0"/>
              <a:t>?</a:t>
            </a:r>
            <a:endParaRPr lang="nl-BE" sz="2800" b="1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1D324DA-5605-7248-C1F8-6D6748676E4B}"/>
              </a:ext>
            </a:extLst>
          </p:cNvPr>
          <p:cNvSpPr txBox="1">
            <a:spLocks/>
          </p:cNvSpPr>
          <p:nvPr/>
        </p:nvSpPr>
        <p:spPr>
          <a:xfrm>
            <a:off x="485422" y="1328121"/>
            <a:ext cx="8001000" cy="29718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nl-BE" sz="44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556353-69EF-B34B-53FF-A7A40D7FE56C}"/>
              </a:ext>
            </a:extLst>
          </p:cNvPr>
          <p:cNvSpPr txBox="1">
            <a:spLocks/>
          </p:cNvSpPr>
          <p:nvPr/>
        </p:nvSpPr>
        <p:spPr>
          <a:xfrm>
            <a:off x="637822" y="1480521"/>
            <a:ext cx="8001000" cy="297180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dirty="0"/>
              <a:t>De </a:t>
            </a:r>
            <a:r>
              <a:rPr lang="en-US" sz="4400" dirty="0" err="1"/>
              <a:t>Ionbinding</a:t>
            </a:r>
            <a:endParaRPr lang="nl-BE" sz="4400" dirty="0"/>
          </a:p>
        </p:txBody>
      </p:sp>
    </p:spTree>
    <p:extLst>
      <p:ext uri="{BB962C8B-B14F-4D97-AF65-F5344CB8AC3E}">
        <p14:creationId xmlns:p14="http://schemas.microsoft.com/office/powerpoint/2010/main" val="1479272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0CBA99-6E9D-AC17-C567-240F33594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nl-BE" b="1" dirty="0"/>
              <a:t>Opdracht legoblokjes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ED9898-C889-92BD-A8A2-8E4449C31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303866"/>
            <a:ext cx="8534400" cy="3615267"/>
          </a:xfrm>
        </p:spPr>
        <p:txBody>
          <a:bodyPr/>
          <a:lstStyle/>
          <a:p>
            <a:r>
              <a:rPr lang="nl-BE" dirty="0"/>
              <a:t>Je krijgt een aantal legoblokjes.</a:t>
            </a:r>
          </a:p>
          <a:p>
            <a:r>
              <a:rPr lang="nl-BE" dirty="0"/>
              <a:t>Zorg ervoor dat zoveel mogelijk leerlingen 8 blokjes hebben.</a:t>
            </a:r>
          </a:p>
        </p:txBody>
      </p:sp>
    </p:spTree>
    <p:extLst>
      <p:ext uri="{BB962C8B-B14F-4D97-AF65-F5344CB8AC3E}">
        <p14:creationId xmlns:p14="http://schemas.microsoft.com/office/powerpoint/2010/main" val="237960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52CA3-AD79-9BB0-F1D3-A6130F708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189" y="200378"/>
            <a:ext cx="8534401" cy="2281600"/>
          </a:xfrm>
        </p:spPr>
        <p:txBody>
          <a:bodyPr>
            <a:normAutofit/>
          </a:bodyPr>
          <a:lstStyle/>
          <a:p>
            <a:r>
              <a:rPr lang="en-US" sz="4400" dirty="0"/>
              <a:t>De </a:t>
            </a:r>
            <a:r>
              <a:rPr lang="en-US" sz="4400" dirty="0" err="1"/>
              <a:t>Ionbinding</a:t>
            </a:r>
            <a:endParaRPr lang="nl-BE" sz="4400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77F853-4AD2-14C2-3B3B-DDCFB8ED3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189" y="2877423"/>
            <a:ext cx="8534400" cy="14986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/>
              <a:t>Niet-metalen</a:t>
            </a:r>
            <a:r>
              <a:rPr lang="en-US" sz="2000" b="1" dirty="0"/>
              <a:t> + </a:t>
            </a:r>
            <a:r>
              <a:rPr lang="en-US" sz="2000" b="1" dirty="0" err="1"/>
              <a:t>metalen</a:t>
            </a: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/>
              <a:t>Elektronen</a:t>
            </a:r>
            <a:r>
              <a:rPr lang="en-US" sz="2000" b="1" dirty="0"/>
              <a:t> </a:t>
            </a:r>
            <a:r>
              <a:rPr lang="en-US" sz="2000" b="1" dirty="0" err="1"/>
              <a:t>worden</a:t>
            </a:r>
            <a:r>
              <a:rPr lang="en-US" sz="2000" b="1" dirty="0"/>
              <a:t> </a:t>
            </a:r>
            <a:r>
              <a:rPr lang="en-US" sz="2000" b="1" dirty="0" err="1"/>
              <a:t>afgestaan</a:t>
            </a:r>
            <a:r>
              <a:rPr lang="en-US" sz="2000" b="1" dirty="0"/>
              <a:t>/</a:t>
            </a:r>
            <a:r>
              <a:rPr lang="en-US" sz="2000" b="1" dirty="0" err="1"/>
              <a:t>opgenomen</a:t>
            </a:r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/>
              <a:t>Vaste</a:t>
            </a:r>
            <a:r>
              <a:rPr lang="en-US" sz="2000" b="1" dirty="0"/>
              <a:t> </a:t>
            </a:r>
            <a:r>
              <a:rPr lang="en-US" sz="2000" b="1" dirty="0" err="1"/>
              <a:t>stoffen</a:t>
            </a:r>
            <a:r>
              <a:rPr lang="en-US" sz="2000" b="1" dirty="0"/>
              <a:t> </a:t>
            </a:r>
            <a:r>
              <a:rPr lang="en-US" sz="2000" b="1" dirty="0" err="1"/>
              <a:t>vormen</a:t>
            </a:r>
            <a:r>
              <a:rPr lang="en-US" sz="2000" b="1" dirty="0"/>
              <a:t> </a:t>
            </a:r>
            <a:r>
              <a:rPr lang="en-US" sz="2000" b="1" dirty="0" err="1"/>
              <a:t>ionroosters</a:t>
            </a: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800E2C8-D410-C671-78AD-16AA5697CF7A}"/>
              </a:ext>
            </a:extLst>
          </p:cNvPr>
          <p:cNvSpPr txBox="1"/>
          <p:nvPr/>
        </p:nvSpPr>
        <p:spPr>
          <a:xfrm>
            <a:off x="6084712" y="1892489"/>
            <a:ext cx="61072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dirty="0">
                <a:hlinkClick r:id="rId2"/>
              </a:rPr>
              <a:t>filmpje</a:t>
            </a:r>
            <a:endParaRPr lang="nl-BE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39F2C06B-5C7D-6E41-BBBD-BF2B9FF213D7}"/>
              </a:ext>
            </a:extLst>
          </p:cNvPr>
          <p:cNvSpPr txBox="1"/>
          <p:nvPr/>
        </p:nvSpPr>
        <p:spPr>
          <a:xfrm>
            <a:off x="225777" y="2877423"/>
            <a:ext cx="53057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1:</a:t>
            </a:r>
            <a:br>
              <a:rPr lang="nl-BE" b="1" dirty="0"/>
            </a:br>
            <a:endParaRPr lang="nl-BE" sz="1100" b="1" dirty="0"/>
          </a:p>
          <a:p>
            <a:r>
              <a:rPr lang="nl-BE" b="1" dirty="0"/>
              <a:t>2:</a:t>
            </a:r>
          </a:p>
          <a:p>
            <a:endParaRPr lang="nl-BE" sz="1200" b="1" dirty="0"/>
          </a:p>
          <a:p>
            <a:r>
              <a:rPr lang="nl-BE" b="1" dirty="0"/>
              <a:t>3:</a:t>
            </a:r>
          </a:p>
        </p:txBody>
      </p:sp>
    </p:spTree>
    <p:extLst>
      <p:ext uri="{BB962C8B-B14F-4D97-AF65-F5344CB8AC3E}">
        <p14:creationId xmlns:p14="http://schemas.microsoft.com/office/powerpoint/2010/main" val="315782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>
            <a:extLst>
              <a:ext uri="{FF2B5EF4-FFF2-40B4-BE49-F238E27FC236}">
                <a16:creationId xmlns:a16="http://schemas.microsoft.com/office/drawing/2014/main" id="{28B317F6-CF80-5F13-48CA-7E8957D54C71}"/>
              </a:ext>
            </a:extLst>
          </p:cNvPr>
          <p:cNvSpPr txBox="1"/>
          <p:nvPr/>
        </p:nvSpPr>
        <p:spPr>
          <a:xfrm>
            <a:off x="3433031" y="1488090"/>
            <a:ext cx="4671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Chemische bindingen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0AF6BBA0-8C7C-E091-2CD6-B0A5E9EF1676}"/>
              </a:ext>
            </a:extLst>
          </p:cNvPr>
          <p:cNvSpPr txBox="1"/>
          <p:nvPr/>
        </p:nvSpPr>
        <p:spPr>
          <a:xfrm>
            <a:off x="3096380" y="2590776"/>
            <a:ext cx="1340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Metaal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AEAB2E12-1371-091F-AB9D-BD99CAB5BE90}"/>
              </a:ext>
            </a:extLst>
          </p:cNvPr>
          <p:cNvSpPr txBox="1"/>
          <p:nvPr/>
        </p:nvSpPr>
        <p:spPr>
          <a:xfrm>
            <a:off x="5895216" y="3402794"/>
            <a:ext cx="203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Niet-metaal</a:t>
            </a:r>
            <a:endParaRPr lang="en-US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0E1C7EDB-1750-155F-F59E-79490CCA2C03}"/>
              </a:ext>
            </a:extLst>
          </p:cNvPr>
          <p:cNvSpPr txBox="1"/>
          <p:nvPr/>
        </p:nvSpPr>
        <p:spPr>
          <a:xfrm>
            <a:off x="3829350" y="3402794"/>
            <a:ext cx="132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Metaal</a:t>
            </a:r>
            <a:endParaRPr lang="en-US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9C3619F-ACB2-62CB-856C-93743BA7032D}"/>
              </a:ext>
            </a:extLst>
          </p:cNvPr>
          <p:cNvSpPr txBox="1"/>
          <p:nvPr/>
        </p:nvSpPr>
        <p:spPr>
          <a:xfrm>
            <a:off x="6652379" y="2590776"/>
            <a:ext cx="2015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Niet-metaal</a:t>
            </a:r>
            <a:endParaRPr lang="en-US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777EF97A-D472-F655-A8B1-9F7D6DE5C089}"/>
              </a:ext>
            </a:extLst>
          </p:cNvPr>
          <p:cNvSpPr txBox="1"/>
          <p:nvPr/>
        </p:nvSpPr>
        <p:spPr>
          <a:xfrm>
            <a:off x="3604380" y="2952275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FDDC070D-B350-557F-4C00-808E8E76A2A2}"/>
              </a:ext>
            </a:extLst>
          </p:cNvPr>
          <p:cNvSpPr txBox="1"/>
          <p:nvPr/>
        </p:nvSpPr>
        <p:spPr>
          <a:xfrm>
            <a:off x="6630607" y="2910053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01C1368E-0994-A9B2-45BB-A6FC687FB182}"/>
              </a:ext>
            </a:extLst>
          </p:cNvPr>
          <p:cNvSpPr txBox="1"/>
          <p:nvPr/>
        </p:nvSpPr>
        <p:spPr>
          <a:xfrm>
            <a:off x="5278365" y="3341238"/>
            <a:ext cx="566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+</a:t>
            </a:r>
            <a:endParaRPr lang="en-US" b="1" dirty="0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6918996F-57BC-45FA-AD30-13D1AA66CC7A}"/>
              </a:ext>
            </a:extLst>
          </p:cNvPr>
          <p:cNvSpPr/>
          <p:nvPr/>
        </p:nvSpPr>
        <p:spPr>
          <a:xfrm>
            <a:off x="5621867" y="2269067"/>
            <a:ext cx="3510843" cy="1969821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" name="Pijl: omlaag 1">
            <a:extLst>
              <a:ext uri="{FF2B5EF4-FFF2-40B4-BE49-F238E27FC236}">
                <a16:creationId xmlns:a16="http://schemas.microsoft.com/office/drawing/2014/main" id="{4BB82CE5-562E-F250-BBC8-974D0C0BCDA6}"/>
              </a:ext>
            </a:extLst>
          </p:cNvPr>
          <p:cNvSpPr/>
          <p:nvPr/>
        </p:nvSpPr>
        <p:spPr>
          <a:xfrm>
            <a:off x="5278365" y="3946500"/>
            <a:ext cx="399143" cy="58477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C1B0C8C-1889-8397-683B-BD0042E22992}"/>
              </a:ext>
            </a:extLst>
          </p:cNvPr>
          <p:cNvSpPr txBox="1"/>
          <p:nvPr/>
        </p:nvSpPr>
        <p:spPr>
          <a:xfrm>
            <a:off x="4787225" y="4527401"/>
            <a:ext cx="2002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Ion-binding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9783E47-A6A6-FEC5-7D2E-E643C6BA1575}"/>
              </a:ext>
            </a:extLst>
          </p:cNvPr>
          <p:cNvSpPr txBox="1"/>
          <p:nvPr/>
        </p:nvSpPr>
        <p:spPr>
          <a:xfrm>
            <a:off x="3433031" y="4987893"/>
            <a:ext cx="4434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Elektronen worden afgestaan/opgenomen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Ionrooster</a:t>
            </a:r>
          </a:p>
        </p:txBody>
      </p:sp>
    </p:spTree>
    <p:extLst>
      <p:ext uri="{BB962C8B-B14F-4D97-AF65-F5344CB8AC3E}">
        <p14:creationId xmlns:p14="http://schemas.microsoft.com/office/powerpoint/2010/main" val="165723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1001</TotalTime>
  <Words>177</Words>
  <Application>Microsoft Office PowerPoint</Application>
  <PresentationFormat>Breedbeeld</PresentationFormat>
  <Paragraphs>78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Segment</vt:lpstr>
      <vt:lpstr>PowerPoint-presentatie</vt:lpstr>
      <vt:lpstr>Eventjes herhalen</vt:lpstr>
      <vt:lpstr>Voorbeelden van</vt:lpstr>
      <vt:lpstr>PowerPoint-presentatie</vt:lpstr>
      <vt:lpstr>PowerPoint-presentatie</vt:lpstr>
      <vt:lpstr>PowerPoint-presentatie</vt:lpstr>
      <vt:lpstr>Opdracht legoblokjes</vt:lpstr>
      <vt:lpstr>De Ionbinding</vt:lpstr>
      <vt:lpstr>PowerPoint-presentatie</vt:lpstr>
      <vt:lpstr>PowerPoint-presentatie</vt:lpstr>
      <vt:lpstr>PowerPoint-presentatie</vt:lpstr>
      <vt:lpstr>Opdracht legoblokjes</vt:lpstr>
      <vt:lpstr>Eigenschappen atoombinding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rik driessen</dc:creator>
  <cp:lastModifiedBy>rik driessen</cp:lastModifiedBy>
  <cp:revision>16</cp:revision>
  <dcterms:created xsi:type="dcterms:W3CDTF">2023-03-27T20:03:30Z</dcterms:created>
  <dcterms:modified xsi:type="dcterms:W3CDTF">2024-10-17T20:46:22Z</dcterms:modified>
</cp:coreProperties>
</file>