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1442" r:id="rId2"/>
    <p:sldId id="1511" r:id="rId3"/>
    <p:sldId id="544" r:id="rId4"/>
    <p:sldId id="322" r:id="rId5"/>
    <p:sldId id="323" r:id="rId6"/>
    <p:sldId id="273" r:id="rId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472CE-D037-49DF-A95B-3D42F41D7CFD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69610-C3CF-47E1-8F9E-664A71951C6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744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7917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0132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260984-44DE-9E3B-CA0F-1693FA090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A0CB2BC-FCF7-F760-1149-6C2F0BEA24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CC64D6-03AE-406F-DDC0-8BCBC730E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B2E5-859F-4450-AAE8-82AB2D2283EF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18A7EF-0553-5F8E-9449-CAD3C7701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68A9EE-183B-F005-700A-5C43EC24D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5F0C-F46B-40DA-A5DA-F30992F311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074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83461-A6CD-D91B-4698-6131B575D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7FE13F5-56E5-0C93-EC3D-E5E30430A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9D4B25-B60B-4ECE-1C3E-4E4917B52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B2E5-859F-4450-AAE8-82AB2D2283EF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686C67-79A0-9FDB-C4A8-0F0DCA9AD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AF1E7F-F360-60D2-5139-EAE31045C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5F0C-F46B-40DA-A5DA-F30992F311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27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E7A4254-00D6-783B-986B-8FB1F787A2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0F7AA6E-15F7-C5AA-71E8-345740C1D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4251D4-D6E9-BEEC-C7EE-917C725C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B2E5-859F-4450-AAE8-82AB2D2283EF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2588AE-7C95-84C9-1805-0B6670238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D59C6A-B4A2-AEB7-8318-9EFE4DB06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5F0C-F46B-40DA-A5DA-F30992F311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4264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4B775D2-7CD3-8381-FCAC-4E9443CB4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97E114D-1A7B-50E0-E4B6-5FD6EC97B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0556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39027-2971-F83C-8D45-E6B74A936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3C0D43-6935-2D20-22C5-06A79EA21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B128B3-306C-901D-A52A-F74E5C897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B2E5-859F-4450-AAE8-82AB2D2283EF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0ADAC5-69EC-A569-CEAE-6E05F2767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6FDC68-FDE4-7E79-8516-345415BE6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5F0C-F46B-40DA-A5DA-F30992F311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549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F29357-CD5F-83E0-B3DF-2901A44C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EFDB1B3-7075-F8B5-D75D-5C6ECF1ED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2F6A18-3B57-EE3F-985F-AD550E84E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B2E5-859F-4450-AAE8-82AB2D2283EF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66F0CC-DBE0-1B0C-9F86-CC70085C8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0C6518-CC66-4C56-9879-A3433E2B4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5F0C-F46B-40DA-A5DA-F30992F311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169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570815-CC22-1AED-9DA5-A45131C24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51CEFC-E7A5-0740-1C49-C5140CC94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6A62CB3-C078-F333-4FE3-424422EEB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B735119-1E50-07D2-FD87-FF859D961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B2E5-859F-4450-AAE8-82AB2D2283EF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65955F-E7FB-F20B-FC25-9F58F62E2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BF4F896-9E1F-2BED-7457-F7C18AA60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5F0C-F46B-40DA-A5DA-F30992F311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179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1FB5F-C07A-6408-D206-DD714A9F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DE8F91-94CC-4335-7145-EA005E683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4138824-291B-ACA5-74E7-C7D0F9CF2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17ED0AC-4F79-80B8-BFB6-BE51FA50C8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5EAD2FB-06FB-B256-3D2A-2AB9B47792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920E0B5-B567-516C-0E22-7B75FCDB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B2E5-859F-4450-AAE8-82AB2D2283EF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76A2161-F6C2-1D73-9E1B-7A54EC310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2946866-C4DB-EA03-8054-330A99267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5F0C-F46B-40DA-A5DA-F30992F311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653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10D3F2-82F8-2CC4-D5F1-4AAFC9FAB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17A5698-7684-AA87-69B1-EE3AC28DE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B2E5-859F-4450-AAE8-82AB2D2283EF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CED1BF3-64AD-C46C-BDEB-594549DAC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D4CAB3B-3479-65E1-D43B-FE2A9D7B0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5F0C-F46B-40DA-A5DA-F30992F311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084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513317-385B-6433-C909-06355C61A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B2E5-859F-4450-AAE8-82AB2D2283EF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D00FDB2-269A-03DD-4574-F03C693C4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7118AB4-6B4D-B4AD-E0B4-DE77C5CE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5F0C-F46B-40DA-A5DA-F30992F311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728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98B13B-0D18-8FC9-B3C5-2FA118295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A0B660-1D32-3B8C-49B3-2150E0373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13697D3-C6F5-BB8F-F61C-3947C1912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10315BA-F538-A25E-D5FE-1B9A4D53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B2E5-859F-4450-AAE8-82AB2D2283EF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28A02E6-34E4-0BFD-92DB-6CDC61CC4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43EE6F5-9EAA-2484-4FC7-863C743F4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5F0C-F46B-40DA-A5DA-F30992F311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88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96C9A9-7DE3-000D-835D-372648931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5A5CB95-D667-6DE1-C82E-9F5939935C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F8F1456-7937-9BD9-BEB6-02DE292C5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DDD927A-17F9-E0F9-FE60-F7FD33131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B2E5-859F-4450-AAE8-82AB2D2283EF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63A2B35-CBF6-30B6-CEDF-E033DE339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662476E-0D00-6740-0BE8-43C30B40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5F0C-F46B-40DA-A5DA-F30992F311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655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7C86E68-5245-FB51-DAD6-A42FDF70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E35E77-1C70-A79E-0044-83527E93A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8854F5-89ED-A62D-B76A-DD3C8F4D74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8DB2E5-859F-4450-AAE8-82AB2D2283EF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924C6E-7759-461E-664F-C89417AD5D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4BD7A5-BCA1-67BE-B321-2946FEDB1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6F5F0C-F46B-40DA-A5DA-F30992F3111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727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ezelsbrug.nl/scheikunde/?utm_content=cmp-true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ezelsbruggetje.nl/vakken/scheikund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www.youtube.com/watch?v=cPIeqImwzWg" TargetMode="External"/><Relationship Id="rId4" Type="http://schemas.openxmlformats.org/officeDocument/2006/relationships/hyperlink" Target="https://www.youtube.com/watch?v=9-qx8qZ-WO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hemieleerkracht.blackbox.website/index.php/productieprocessen/" TargetMode="External"/><Relationship Id="rId13" Type="http://schemas.openxmlformats.org/officeDocument/2006/relationships/image" Target="../media/image12.png"/><Relationship Id="rId3" Type="http://schemas.openxmlformats.org/officeDocument/2006/relationships/hyperlink" Target="http://chemieleerkracht.blackbox.website/index.php/chemie-en-cartoons/" TargetMode="External"/><Relationship Id="rId7" Type="http://schemas.openxmlformats.org/officeDocument/2006/relationships/hyperlink" Target="http://chemieleerkracht.blackbox.website/index.php/chemie-en-bedrijven/" TargetMode="External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8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hemieleerkracht.blackbox.website/index.php/chemie-in-dagelijks-leven/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://chemieleerkracht.blackbox.website/index.php/chemische-stoffen/" TargetMode="External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hyperlink" Target="http://chemieleerkracht.blackbox.website/index.php/cartoons/" TargetMode="External"/><Relationship Id="rId9" Type="http://schemas.openxmlformats.org/officeDocument/2006/relationships/hyperlink" Target="http://chemieleerkracht.blackbox.website/index.php/204722-2/" TargetMode="External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hyperlink" Target="http://chemieleerkracht.blackbox.website/index.php/cartoons/" TargetMode="Externa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hyperlink" Target="http://chemieleerkracht.blackbox.website/index.php/cartoons/" TargetMode="Externa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://chemieleerkracht.blackbox.website/index.php/chemische-stoffe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>
            <a:extLst>
              <a:ext uri="{FF2B5EF4-FFF2-40B4-BE49-F238E27FC236}">
                <a16:creationId xmlns:a16="http://schemas.microsoft.com/office/drawing/2014/main" id="{FF0C11AC-E750-16F3-79C0-5ACE9291F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>
                <a:solidFill>
                  <a:srgbClr val="FFFF00"/>
                </a:solidFill>
              </a:rPr>
              <a:t>Begrippen aanbrengen met </a:t>
            </a:r>
            <a:r>
              <a:rPr lang="nl-BE" altLang="nl-BE" dirty="0" err="1">
                <a:solidFill>
                  <a:srgbClr val="FFFF00"/>
                </a:solidFill>
              </a:rPr>
              <a:t>memes</a:t>
            </a:r>
            <a:r>
              <a:rPr lang="nl-BE" altLang="nl-BE" dirty="0">
                <a:solidFill>
                  <a:srgbClr val="FFFF00"/>
                </a:solidFill>
              </a:rPr>
              <a:t> – jokes – ezelsbruggetjes</a:t>
            </a:r>
          </a:p>
        </p:txBody>
      </p:sp>
      <p:pic>
        <p:nvPicPr>
          <p:cNvPr id="20483" name="Afbeelding 3">
            <a:extLst>
              <a:ext uri="{FF2B5EF4-FFF2-40B4-BE49-F238E27FC236}">
                <a16:creationId xmlns:a16="http://schemas.microsoft.com/office/drawing/2014/main" id="{535645D6-DBB3-EE4F-A0D4-E7CFE027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2">
            <a:extLst>
              <a:ext uri="{FF2B5EF4-FFF2-40B4-BE49-F238E27FC236}">
                <a16:creationId xmlns:a16="http://schemas.microsoft.com/office/drawing/2014/main" id="{ECF84AF7-85F0-8207-D5AD-DFCE6212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736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E10B3004-9330-CCEE-A212-377141190EAF}"/>
              </a:ext>
            </a:extLst>
          </p:cNvPr>
          <p:cNvSpPr txBox="1"/>
          <p:nvPr/>
        </p:nvSpPr>
        <p:spPr>
          <a:xfrm>
            <a:off x="1464635" y="1104405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2"/>
              </a:rPr>
              <a:t>Scheikunde </a:t>
            </a:r>
            <a:r>
              <a:rPr lang="nl-BE" dirty="0" err="1">
                <a:hlinkClick r:id="rId2"/>
              </a:rPr>
              <a:t>Archives</a:t>
            </a:r>
            <a:r>
              <a:rPr lang="nl-BE" dirty="0">
                <a:hlinkClick r:id="rId2"/>
              </a:rPr>
              <a:t> - Ezelsbruggetje</a:t>
            </a:r>
            <a:endParaRPr lang="nl-BE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06F8202-62CA-BF70-98C6-B1AC0A6504C9}"/>
              </a:ext>
            </a:extLst>
          </p:cNvPr>
          <p:cNvSpPr txBox="1"/>
          <p:nvPr/>
        </p:nvSpPr>
        <p:spPr>
          <a:xfrm>
            <a:off x="1464635" y="168134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Ezelsbruggetjes voor het vak Scheikunde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E852EDC-454A-8870-E009-6CC4E312873C}"/>
              </a:ext>
            </a:extLst>
          </p:cNvPr>
          <p:cNvSpPr txBox="1"/>
          <p:nvPr/>
        </p:nvSpPr>
        <p:spPr>
          <a:xfrm>
            <a:off x="1613491" y="3429000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Hilarious Memes About Chemistry | Only Geniuses Will Find It Funny #1 (youtube.com)</a:t>
            </a: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A8C07F5-5941-A631-3A62-86C868FD18D7}"/>
              </a:ext>
            </a:extLst>
          </p:cNvPr>
          <p:cNvSpPr txBox="1"/>
          <p:nvPr/>
        </p:nvSpPr>
        <p:spPr>
          <a:xfrm>
            <a:off x="1613491" y="4183912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5"/>
              </a:rPr>
              <a:t>Chemistry </a:t>
            </a:r>
            <a:r>
              <a:rPr lang="nl-BE" dirty="0" err="1">
                <a:hlinkClick r:id="rId5"/>
              </a:rPr>
              <a:t>Memes</a:t>
            </a:r>
            <a:r>
              <a:rPr lang="nl-BE" dirty="0">
                <a:hlinkClick r:id="rId5"/>
              </a:rPr>
              <a:t> (youtube.com)</a:t>
            </a:r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A4407B2-6A79-1AEE-5698-56E2407E8227}"/>
              </a:ext>
            </a:extLst>
          </p:cNvPr>
          <p:cNvSpPr txBox="1"/>
          <p:nvPr/>
        </p:nvSpPr>
        <p:spPr>
          <a:xfrm>
            <a:off x="808074" y="446567"/>
            <a:ext cx="2649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Ezelsbruggetjes : chemie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9B9A8DB-F8F4-8927-4E13-EA402D6E0280}"/>
              </a:ext>
            </a:extLst>
          </p:cNvPr>
          <p:cNvSpPr txBox="1"/>
          <p:nvPr/>
        </p:nvSpPr>
        <p:spPr>
          <a:xfrm>
            <a:off x="999460" y="2913321"/>
            <a:ext cx="2107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Memes</a:t>
            </a:r>
            <a:r>
              <a:rPr lang="nl-BE" dirty="0"/>
              <a:t> via </a:t>
            </a:r>
            <a:r>
              <a:rPr lang="nl-BE" dirty="0" err="1"/>
              <a:t>youtube</a:t>
            </a:r>
            <a:endParaRPr lang="nl-BE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D3B6A71-BA31-638E-1F41-3C08093D1FE2}"/>
              </a:ext>
            </a:extLst>
          </p:cNvPr>
          <p:cNvSpPr txBox="1"/>
          <p:nvPr/>
        </p:nvSpPr>
        <p:spPr>
          <a:xfrm>
            <a:off x="1169581" y="5178056"/>
            <a:ext cx="369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Gebruik van AI voor ezelsbruggetjes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7CDAA91-33B8-895D-79A4-6CC3F959AC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8268" y="5780207"/>
            <a:ext cx="2886478" cy="381053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C369FD32-E66E-F8CB-C9CC-ECEF39B277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1195" y="4988480"/>
            <a:ext cx="6306430" cy="32389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2CAD9766-D49D-922D-08B4-AB5C368993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9481" y="5970733"/>
            <a:ext cx="4168501" cy="4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15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" y="-51782"/>
            <a:ext cx="12185225" cy="690243"/>
          </a:xfrm>
          <a:prstGeom prst="rect">
            <a:avLst/>
          </a:prstGeom>
        </p:spPr>
      </p:pic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280852" y="1111522"/>
          <a:ext cx="2904565" cy="212301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904565">
                  <a:extLst>
                    <a:ext uri="{9D8B030D-6E8A-4147-A177-3AD203B41FA5}">
                      <a16:colId xmlns:a16="http://schemas.microsoft.com/office/drawing/2014/main" val="1554488934"/>
                    </a:ext>
                  </a:extLst>
                </a:gridCol>
              </a:tblGrid>
              <a:tr h="309854">
                <a:tc>
                  <a:txBody>
                    <a:bodyPr/>
                    <a:lstStyle/>
                    <a:p>
                      <a:r>
                        <a:rPr lang="nl-BE" dirty="0"/>
                        <a:t>Contexten</a:t>
                      </a:r>
                      <a:endParaRPr lang="nl-B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096766"/>
                  </a:ext>
                </a:extLst>
              </a:tr>
              <a:tr h="1757253">
                <a:tc>
                  <a:txBody>
                    <a:bodyPr/>
                    <a:lstStyle/>
                    <a:p>
                      <a:r>
                        <a:rPr lang="nl-BE" sz="1300" dirty="0"/>
                        <a:t>-</a:t>
                      </a:r>
                      <a:r>
                        <a:rPr lang="nl-BE" sz="1300" dirty="0">
                          <a:hlinkClick r:id="rId3"/>
                        </a:rPr>
                        <a:t>Cartoons chemie en …..</a:t>
                      </a:r>
                      <a:endParaRPr lang="nl-BE" sz="1300" dirty="0"/>
                    </a:p>
                    <a:p>
                      <a:r>
                        <a:rPr lang="nl-BE" sz="1300" dirty="0"/>
                        <a:t>-</a:t>
                      </a:r>
                      <a:r>
                        <a:rPr lang="nl-BE" sz="1300" dirty="0">
                          <a:hlinkClick r:id="rId4"/>
                        </a:rPr>
                        <a:t>Cartoons begrippen</a:t>
                      </a:r>
                      <a:endParaRPr lang="nl-BE" sz="1300" dirty="0"/>
                    </a:p>
                    <a:p>
                      <a:r>
                        <a:rPr lang="nl-BE" sz="1300" dirty="0"/>
                        <a:t>-</a:t>
                      </a:r>
                      <a:r>
                        <a:rPr lang="nl-BE" sz="1300" dirty="0">
                          <a:hlinkClick r:id="rId5"/>
                        </a:rPr>
                        <a:t>Belangrijke</a:t>
                      </a:r>
                      <a:r>
                        <a:rPr lang="nl-BE" sz="1300" baseline="0" dirty="0">
                          <a:hlinkClick r:id="rId5"/>
                        </a:rPr>
                        <a:t> chemische stoffen</a:t>
                      </a:r>
                      <a:endParaRPr lang="nl-BE" sz="1300" baseline="0" dirty="0"/>
                    </a:p>
                    <a:p>
                      <a:r>
                        <a:rPr lang="nl-BE" sz="1300" baseline="0" dirty="0"/>
                        <a:t>-</a:t>
                      </a:r>
                      <a:r>
                        <a:rPr lang="nl-BE" sz="1300" baseline="0" dirty="0">
                          <a:hlinkClick r:id="rId6"/>
                        </a:rPr>
                        <a:t>Chemie in het dagelijks leven</a:t>
                      </a:r>
                      <a:endParaRPr lang="nl-BE" sz="1300" baseline="0" dirty="0"/>
                    </a:p>
                    <a:p>
                      <a:r>
                        <a:rPr lang="nl-BE" sz="1300" baseline="0" dirty="0"/>
                        <a:t>-</a:t>
                      </a:r>
                      <a:r>
                        <a:rPr lang="nl-BE" sz="1300" baseline="0" dirty="0">
                          <a:hlinkClick r:id="rId7"/>
                        </a:rPr>
                        <a:t>Chemie en bedrijven</a:t>
                      </a:r>
                      <a:endParaRPr lang="nl-BE" sz="1300" baseline="0" dirty="0"/>
                    </a:p>
                    <a:p>
                      <a:r>
                        <a:rPr lang="nl-BE" sz="1300" baseline="0" dirty="0"/>
                        <a:t>-</a:t>
                      </a:r>
                      <a:r>
                        <a:rPr lang="nl-BE" sz="1300" baseline="0" dirty="0">
                          <a:hlinkClick r:id="rId8"/>
                        </a:rPr>
                        <a:t>Productieprocessen</a:t>
                      </a:r>
                      <a:endParaRPr lang="nl-BE" sz="1300" baseline="0" dirty="0"/>
                    </a:p>
                    <a:p>
                      <a:r>
                        <a:rPr lang="nl-BE" sz="1300" baseline="0" dirty="0"/>
                        <a:t>-</a:t>
                      </a:r>
                      <a:r>
                        <a:rPr lang="nl-BE" sz="1300" baseline="0" dirty="0">
                          <a:hlinkClick r:id="rId9"/>
                        </a:rPr>
                        <a:t>Chemie en beroepen</a:t>
                      </a:r>
                      <a:endParaRPr lang="nl-BE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088658"/>
                  </a:ext>
                </a:extLst>
              </a:tr>
            </a:tbl>
          </a:graphicData>
        </a:graphic>
      </p:graphicFrame>
      <p:cxnSp>
        <p:nvCxnSpPr>
          <p:cNvPr id="6" name="Rechte verbindingslijn met pijl 5"/>
          <p:cNvCxnSpPr/>
          <p:nvPr/>
        </p:nvCxnSpPr>
        <p:spPr>
          <a:xfrm>
            <a:off x="2037806" y="1628502"/>
            <a:ext cx="1375954" cy="544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4082" y="1628502"/>
            <a:ext cx="3785779" cy="396491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73583" y="1628501"/>
            <a:ext cx="3757485" cy="396491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59861" y="1628501"/>
            <a:ext cx="3763110" cy="396491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35789" y="2618541"/>
            <a:ext cx="1789560" cy="3955869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4093029" y="1175657"/>
            <a:ext cx="2488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C00000"/>
                </a:solidFill>
              </a:rPr>
              <a:t>Chemie koppelen aan…..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9252" y="3234535"/>
            <a:ext cx="2127764" cy="1608150"/>
          </a:xfrm>
          <a:prstGeom prst="rect">
            <a:avLst/>
          </a:prstGeom>
        </p:spPr>
      </p:pic>
      <p:pic>
        <p:nvPicPr>
          <p:cNvPr id="15" name="Afbeelding 14" descr="D:\graapige chemie\11242780_702576183208430_6243641712159291943_n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777" y="-51782"/>
            <a:ext cx="1619794" cy="218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5590" y="5064102"/>
            <a:ext cx="2697450" cy="158053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346C43C-5C9E-4EFA-A162-F4D957546CA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240162" y="3693489"/>
            <a:ext cx="1973380" cy="189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6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5EC92E2-36EF-25F2-9572-0F9237FC2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4576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FA6462D-FD44-E5F1-0FDE-C622039D8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372" y="0"/>
            <a:ext cx="2296628" cy="93501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B7C4EDA-60F6-4485-F84E-DAA0F9B5AA28}"/>
              </a:ext>
            </a:extLst>
          </p:cNvPr>
          <p:cNvSpPr txBox="1"/>
          <p:nvPr/>
        </p:nvSpPr>
        <p:spPr>
          <a:xfrm>
            <a:off x="1484705" y="1474838"/>
            <a:ext cx="620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rgbClr val="00B050"/>
                </a:solidFill>
              </a:rPr>
              <a:t>Welke  cartoons zijn inzetbaar in de les chemie?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B89EBAB-8E10-53A3-059D-7F8BD7959F78}"/>
              </a:ext>
            </a:extLst>
          </p:cNvPr>
          <p:cNvSpPr txBox="1"/>
          <p:nvPr/>
        </p:nvSpPr>
        <p:spPr>
          <a:xfrm>
            <a:off x="3854246" y="2280910"/>
            <a:ext cx="2878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Rubriek: </a:t>
            </a:r>
            <a:r>
              <a:rPr lang="nl-BE" dirty="0">
                <a:hlinkClick r:id="rId5"/>
              </a:rPr>
              <a:t>Cartoons begrippen</a:t>
            </a:r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08FC473-0C58-465C-40EB-C551F39F5DB3}"/>
              </a:ext>
            </a:extLst>
          </p:cNvPr>
          <p:cNvSpPr txBox="1"/>
          <p:nvPr/>
        </p:nvSpPr>
        <p:spPr>
          <a:xfrm>
            <a:off x="152096" y="3589220"/>
            <a:ext cx="135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3469"/>
                </a:solidFill>
              </a:rPr>
              <a:t>VOORBEELD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9F71889-0B71-B261-90A0-F81B55B04012}"/>
              </a:ext>
            </a:extLst>
          </p:cNvPr>
          <p:cNvSpPr txBox="1"/>
          <p:nvPr/>
        </p:nvSpPr>
        <p:spPr>
          <a:xfrm>
            <a:off x="1612829" y="2803378"/>
            <a:ext cx="710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Per begrip vind je mogelijke cartoons als intro, als werkvorm, als context.  </a:t>
            </a: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FDD2D8A7-9828-4351-83F6-7F2C36013957}"/>
              </a:ext>
            </a:extLst>
          </p:cNvPr>
          <p:cNvCxnSpPr/>
          <p:nvPr/>
        </p:nvCxnSpPr>
        <p:spPr>
          <a:xfrm>
            <a:off x="6007510" y="4542951"/>
            <a:ext cx="0" cy="2315049"/>
          </a:xfrm>
          <a:prstGeom prst="line">
            <a:avLst/>
          </a:prstGeom>
          <a:ln w="57150">
            <a:solidFill>
              <a:srgbClr val="E61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10B8758C-EFAF-BF04-BDFA-5D801B2DC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8055" y="3635682"/>
            <a:ext cx="1714649" cy="317781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602D629-2DF4-B369-EE58-52DE9C441C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9239" y="3987535"/>
            <a:ext cx="4474447" cy="164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54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5EC92E2-36EF-25F2-9572-0F9237FC2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4576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FA6462D-FD44-E5F1-0FDE-C622039D8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372" y="0"/>
            <a:ext cx="2296628" cy="93501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B7C4EDA-60F6-4485-F84E-DAA0F9B5AA28}"/>
              </a:ext>
            </a:extLst>
          </p:cNvPr>
          <p:cNvSpPr txBox="1"/>
          <p:nvPr/>
        </p:nvSpPr>
        <p:spPr>
          <a:xfrm>
            <a:off x="1484705" y="1474838"/>
            <a:ext cx="6159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rgbClr val="00B050"/>
                </a:solidFill>
              </a:rPr>
              <a:t>Welke  </a:t>
            </a:r>
            <a:r>
              <a:rPr lang="nl-BE" sz="2400" dirty="0" err="1">
                <a:solidFill>
                  <a:srgbClr val="00B050"/>
                </a:solidFill>
              </a:rPr>
              <a:t>memes</a:t>
            </a:r>
            <a:r>
              <a:rPr lang="nl-BE" sz="2400" dirty="0">
                <a:solidFill>
                  <a:srgbClr val="00B050"/>
                </a:solidFill>
              </a:rPr>
              <a:t> zijn inzetbaar in de les chemie?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B89EBAB-8E10-53A3-059D-7F8BD7959F78}"/>
              </a:ext>
            </a:extLst>
          </p:cNvPr>
          <p:cNvSpPr txBox="1"/>
          <p:nvPr/>
        </p:nvSpPr>
        <p:spPr>
          <a:xfrm>
            <a:off x="3854246" y="2280910"/>
            <a:ext cx="2789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Rubriek:  </a:t>
            </a:r>
            <a:r>
              <a:rPr lang="nl-BE" dirty="0" err="1">
                <a:hlinkClick r:id="rId5"/>
              </a:rPr>
              <a:t>Memes</a:t>
            </a:r>
            <a:r>
              <a:rPr lang="nl-BE" dirty="0">
                <a:hlinkClick r:id="rId5"/>
              </a:rPr>
              <a:t> begrippen</a:t>
            </a:r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08FC473-0C58-465C-40EB-C551F39F5DB3}"/>
              </a:ext>
            </a:extLst>
          </p:cNvPr>
          <p:cNvSpPr txBox="1"/>
          <p:nvPr/>
        </p:nvSpPr>
        <p:spPr>
          <a:xfrm>
            <a:off x="152096" y="3589220"/>
            <a:ext cx="135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3469"/>
                </a:solidFill>
              </a:rPr>
              <a:t>VOORBEELD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9F71889-0B71-B261-90A0-F81B55B04012}"/>
              </a:ext>
            </a:extLst>
          </p:cNvPr>
          <p:cNvSpPr txBox="1"/>
          <p:nvPr/>
        </p:nvSpPr>
        <p:spPr>
          <a:xfrm>
            <a:off x="1612829" y="2803378"/>
            <a:ext cx="6972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Per begrip vind je mogelijke </a:t>
            </a:r>
            <a:r>
              <a:rPr lang="nl-BE" dirty="0" err="1"/>
              <a:t>memes</a:t>
            </a:r>
            <a:r>
              <a:rPr lang="nl-BE" dirty="0"/>
              <a:t> als intro, als werkvorm, als context.  </a:t>
            </a: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FDD2D8A7-9828-4351-83F6-7F2C36013957}"/>
              </a:ext>
            </a:extLst>
          </p:cNvPr>
          <p:cNvCxnSpPr/>
          <p:nvPr/>
        </p:nvCxnSpPr>
        <p:spPr>
          <a:xfrm>
            <a:off x="6007510" y="4542951"/>
            <a:ext cx="0" cy="2315049"/>
          </a:xfrm>
          <a:prstGeom prst="line">
            <a:avLst/>
          </a:prstGeom>
          <a:ln w="57150">
            <a:solidFill>
              <a:srgbClr val="E61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10B8758C-EFAF-BF04-BDFA-5D801B2DC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8055" y="3635682"/>
            <a:ext cx="1714649" cy="317781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D4603F6-2ABB-1276-94C2-3E6F767D47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0335" y="3698610"/>
            <a:ext cx="2051003" cy="269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3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5EC92E2-36EF-25F2-9572-0F9237FC2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4576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FA6462D-FD44-E5F1-0FDE-C622039D8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372" y="0"/>
            <a:ext cx="2296628" cy="93501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B7C4EDA-60F6-4485-F84E-DAA0F9B5AA28}"/>
              </a:ext>
            </a:extLst>
          </p:cNvPr>
          <p:cNvSpPr txBox="1"/>
          <p:nvPr/>
        </p:nvSpPr>
        <p:spPr>
          <a:xfrm>
            <a:off x="1484705" y="1474838"/>
            <a:ext cx="10358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rgbClr val="00B050"/>
                </a:solidFill>
              </a:rPr>
              <a:t>Wil je info over eigenschappen, ontdekking, toepassingen van chemische stoffen?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B89EBAB-8E10-53A3-059D-7F8BD7959F78}"/>
              </a:ext>
            </a:extLst>
          </p:cNvPr>
          <p:cNvSpPr txBox="1"/>
          <p:nvPr/>
        </p:nvSpPr>
        <p:spPr>
          <a:xfrm>
            <a:off x="3854246" y="2280910"/>
            <a:ext cx="3812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Rubriek: </a:t>
            </a:r>
            <a:r>
              <a:rPr lang="nl-BE" dirty="0">
                <a:hlinkClick r:id="rId4"/>
              </a:rPr>
              <a:t>Belangrijke chemische stoffen</a:t>
            </a:r>
            <a:endParaRPr lang="nl-BE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9F71889-0B71-B261-90A0-F81B55B04012}"/>
              </a:ext>
            </a:extLst>
          </p:cNvPr>
          <p:cNvSpPr txBox="1"/>
          <p:nvPr/>
        </p:nvSpPr>
        <p:spPr>
          <a:xfrm>
            <a:off x="1612829" y="2803378"/>
            <a:ext cx="9088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Je vindt info over geschiedenis, eigenschappen, toepassingen, bronnen bij chemische stoffen….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B69FF014-DE28-AC29-06BC-5C5B7F9E7999}"/>
              </a:ext>
            </a:extLst>
          </p:cNvPr>
          <p:cNvCxnSpPr/>
          <p:nvPr/>
        </p:nvCxnSpPr>
        <p:spPr>
          <a:xfrm>
            <a:off x="6007510" y="4542951"/>
            <a:ext cx="0" cy="2315049"/>
          </a:xfrm>
          <a:prstGeom prst="line">
            <a:avLst/>
          </a:prstGeom>
          <a:ln w="57150">
            <a:solidFill>
              <a:srgbClr val="E61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9B3A2B75-913F-5F2E-0DA3-D4332902ADB5}"/>
              </a:ext>
            </a:extLst>
          </p:cNvPr>
          <p:cNvSpPr txBox="1"/>
          <p:nvPr/>
        </p:nvSpPr>
        <p:spPr>
          <a:xfrm>
            <a:off x="152096" y="3589220"/>
            <a:ext cx="135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3469"/>
                </a:solidFill>
              </a:rPr>
              <a:t>VOORBEELD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44FC107-097B-4E5B-BB30-203D04E187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310" y="3429000"/>
            <a:ext cx="1531753" cy="325402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4F25CC2-6FD3-DD69-0E28-0C5CCE2895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4473" y="3429000"/>
            <a:ext cx="3947319" cy="32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971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180</Words>
  <Application>Microsoft Office PowerPoint</Application>
  <PresentationFormat>Breedbeeld</PresentationFormat>
  <Paragraphs>31</Paragraphs>
  <Slides>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Kantoorthema</vt:lpstr>
      <vt:lpstr>Begrippen aanbrengen met memes – jokes – ezelsbruggetjes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4</cp:revision>
  <dcterms:created xsi:type="dcterms:W3CDTF">2024-10-16T08:07:27Z</dcterms:created>
  <dcterms:modified xsi:type="dcterms:W3CDTF">2024-10-16T09:27:35Z</dcterms:modified>
</cp:coreProperties>
</file>