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661A7-3F55-4A0B-9437-7B0F3E73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786EDB-6A6A-7C1C-EE3D-FE96DBEFB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FC6293-2314-AB69-ED09-044D56E2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0B4115-BF18-3960-D8CA-0FF62DD5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93720-7B1E-3974-A508-064C9991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66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9E7DB-7219-0C1F-3F7B-CB4B5E20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DDFA0F-73F9-4409-EA60-4D45864B0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7ABFAF-6A16-D78F-25B9-B57F82DC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9E73B9-12ED-E972-8DF2-A4E5C966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654E9D-46B3-DB80-9441-AB68DF76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7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D36A54-356F-B338-A1F7-000874A3D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E2797E-082C-7451-93B8-F90469014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5CA057-6DC1-1395-8805-0C1B757E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D52F8-D78F-8DE1-1226-395E47D4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F02DE4-71EE-1D14-23E2-7AEBDA9A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24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49814-7EBB-25BD-8BCB-034B3B01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485C9C-ACC3-6F04-6F9C-D493D0115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77A94-9F83-6740-5AD7-D3B9E94D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F9D7C-7ACC-99CF-6569-0708CF22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81E9D4-9902-6D9A-0C79-2E96E6E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468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4668-390F-0204-3E97-2B23C22A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941201-F215-D9AA-67B2-A52426100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D4CDE-B098-42D6-32A8-4E6FABAC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DE35EF-9FDB-24A3-C7D6-27D25617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D7D3E-A751-2A8F-2F2A-1E24AC18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6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7228A-8452-7F1B-B8B6-D92C5550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B2180E-C48A-BFCF-DA1C-A5508419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422724-1E69-326E-C6B0-FC6A94744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2A26D3-06A3-4824-D6B5-4768F03C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4C38F8-6115-4BC8-8025-EDCC6BA2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4757D-E5BB-628C-4055-D4F1BC85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29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D6940-F01E-8FB0-5F47-7C87BB4E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0AF989-4817-453F-8897-C3D72C06D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14B466-2D7F-5FE1-27B4-D6A7795A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3482A6-1571-7674-A68E-E25418F1F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A6E579-83D1-ADC2-20C5-4E71883E9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EB17C9-5551-B58F-8CF8-EEC9D37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5C3659-5A5D-5D04-DEEE-BD1E1AF0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390285-37C0-6426-3A4A-88F442AF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50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ED435-C5B7-6AD8-0665-92643095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6090B7-0AD7-B627-76FA-E5FF0A9D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EBB878-D4D1-ABE8-0EA6-EFD9612A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D54AB4-FDE9-307C-7372-AE2C031A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51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AC0241-26FE-8366-95A3-F1B47C74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E9FCA1-248A-4DC9-64CF-61509E0B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312644-6EF5-9E97-9427-D23AFB02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BFE22-B4EE-56C2-842F-D83503F9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E575C-61C0-BEB9-2414-1DA40680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40297D-6D57-18EC-4957-6E4BCEEFE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6E4365-0391-8498-1AFA-3A35E410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7FE1E2-924D-D4EE-4D54-4312C15B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942032-38E9-7779-620B-1EFAD0F7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10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9A679-0B8E-1BCB-680B-00ED7338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23D989-07F3-29DE-DA75-4C0BE1B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CC363F-FD32-BBEF-B06E-B4A563CE9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A6A011-B468-2921-17E4-34C743A2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336B82-D1DC-3624-485D-1A6CBF7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21A637-BDC7-9995-EDC1-DCE8E38B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198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5F9326-1686-8E6C-7710-02A6585D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647924-398E-2F68-C902-019D18BF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6B1BE-55DD-000A-4D89-97B88955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51D-8F04-4344-A270-6011AFFFB0F3}" type="datetimeFigureOut">
              <a:rPr lang="nl-BE" smtClean="0"/>
              <a:t>9/01/2024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1C43E7-2862-05AF-C492-F7B0964C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782F55-CE49-FF3D-F782-8D4A95F11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23A5-187B-4F96-B421-6F3F5B16B4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2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 descr="Afbeelding met tekst, computer, persoon, computer&#10;&#10;Automatisch gegenereerde beschrijving">
            <a:extLst>
              <a:ext uri="{FF2B5EF4-FFF2-40B4-BE49-F238E27FC236}">
                <a16:creationId xmlns:a16="http://schemas.microsoft.com/office/drawing/2014/main" id="{2174F335-47C5-184D-A10D-DE17EE71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77" r="1" b="22579"/>
          <a:stretch/>
        </p:blipFill>
        <p:spPr>
          <a:xfrm>
            <a:off x="185818" y="3721884"/>
            <a:ext cx="7013973" cy="29908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472F77B-AFEA-7456-5048-22A600EDAFE2}"/>
              </a:ext>
            </a:extLst>
          </p:cNvPr>
          <p:cNvSpPr txBox="1"/>
          <p:nvPr/>
        </p:nvSpPr>
        <p:spPr>
          <a:xfrm>
            <a:off x="1626831" y="1920268"/>
            <a:ext cx="10713129" cy="170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ctr">
              <a:lnSpc>
                <a:spcPct val="137000"/>
              </a:lnSpc>
              <a:spcBef>
                <a:spcPts val="81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DRAAIBOEK</a:t>
            </a:r>
            <a:r>
              <a:rPr lang="nl-NL" sz="4000" b="1" spc="-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BACHELORPROEFPROJECT</a:t>
            </a:r>
            <a:r>
              <a:rPr lang="nl-NL" sz="4000" b="1" spc="-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STEM </a:t>
            </a:r>
            <a:r>
              <a:rPr lang="nl-NL" sz="4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STUDENTEN</a:t>
            </a:r>
            <a:endParaRPr lang="nl-BE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A42FAA-DBC6-10DC-9703-0993D106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1" y="145226"/>
            <a:ext cx="3736204" cy="177504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C5EEBE1-5F8F-F9EB-0690-C9D30F8C279F}"/>
              </a:ext>
            </a:extLst>
          </p:cNvPr>
          <p:cNvSpPr txBox="1"/>
          <p:nvPr/>
        </p:nvSpPr>
        <p:spPr>
          <a:xfrm>
            <a:off x="6482918" y="4242767"/>
            <a:ext cx="6094520" cy="9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930" marR="193040" algn="ctr">
              <a:spcAft>
                <a:spcPts val="0"/>
              </a:spcAft>
            </a:pPr>
            <a:r>
              <a:rPr lang="nl-N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Hogeschool</a:t>
            </a:r>
            <a:r>
              <a:rPr lang="nl-NL" sz="18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UCLL</a:t>
            </a:r>
            <a:endParaRPr lang="nl-BE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1930" marR="192405" algn="ctr">
              <a:lnSpc>
                <a:spcPct val="107000"/>
              </a:lnSpc>
              <a:spcBef>
                <a:spcPts val="2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Educatieve</a:t>
            </a:r>
            <a:r>
              <a:rPr lang="nl-NL" sz="18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</a:t>
            </a:r>
            <a:r>
              <a:rPr lang="nl-NL" sz="18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Secundair</a:t>
            </a:r>
            <a:r>
              <a:rPr lang="nl-NL" sz="18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Onderwijs Campus Diepenbeek</a:t>
            </a:r>
            <a:endParaRPr lang="nl-BE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69BE9F4-392E-4682-380F-F1EC5930687D}"/>
              </a:ext>
            </a:extLst>
          </p:cNvPr>
          <p:cNvSpPr txBox="1"/>
          <p:nvPr/>
        </p:nvSpPr>
        <p:spPr>
          <a:xfrm>
            <a:off x="8151921" y="5963120"/>
            <a:ext cx="3033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Academiejaar</a:t>
            </a:r>
            <a:r>
              <a:rPr lang="nl-NL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2023-</a:t>
            </a:r>
            <a:r>
              <a:rPr lang="nl-NL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737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71" y="1785990"/>
            <a:ext cx="10515600" cy="5239543"/>
          </a:xfrm>
        </p:spPr>
        <p:txBody>
          <a:bodyPr>
            <a:normAutofit/>
          </a:bodyPr>
          <a:lstStyle/>
          <a:p>
            <a:r>
              <a:rPr lang="nl-NL" sz="1800" b="1" spc="-20" dirty="0">
                <a:solidFill>
                  <a:srgbClr val="1F36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Themaselectie</a:t>
            </a:r>
          </a:p>
          <a:p>
            <a:pPr marL="479425" marR="321310"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leermaterialen minstens vanuit twee STEM-disciplines - zorgen voor een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evenwicht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tussen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disciplines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doorheen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jaar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graad.</a:t>
            </a:r>
            <a:endParaRPr lang="nl-BE" sz="14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9425" lvl="1"/>
            <a:r>
              <a:rPr lang="nl-BE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Niet alle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STEM-disciplines hoeven  in elk project aan bod te komen.</a:t>
            </a:r>
          </a:p>
          <a:p>
            <a:pPr marL="479425"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verbindingen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niet-STEM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disciplines zoals taal of kunst mogelijk.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spc="-10" dirty="0">
                <a:solidFill>
                  <a:srgbClr val="1F36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Scripting</a:t>
            </a:r>
          </a:p>
          <a:p>
            <a:pPr marL="800100" marR="166370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centrale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verwonderingsvraag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uitdaging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als rode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draad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doorheen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leermaterialen</a:t>
            </a:r>
          </a:p>
          <a:p>
            <a:pPr marL="800100" marR="166370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inhoudstafel</a:t>
            </a:r>
          </a:p>
          <a:p>
            <a:pPr marL="800100" marR="166370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Leeractiviteiten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werkvormen</a:t>
            </a:r>
          </a:p>
          <a:p>
            <a:pPr marL="800100" marR="166370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Demoproeven,</a:t>
            </a:r>
            <a:r>
              <a:rPr lang="nl-NL" sz="1400" spc="-4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leerlingenonderzoek,</a:t>
            </a:r>
            <a:r>
              <a:rPr lang="nl-NL" sz="14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leerlingenontwerp</a:t>
            </a:r>
          </a:p>
          <a:p>
            <a:pPr marL="800100" marR="166370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Aansturing: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200150" lvl="2" indent="-285750">
              <a:lnSpc>
                <a:spcPts val="1345"/>
              </a:lnSpc>
              <a:spcBef>
                <a:spcPts val="5"/>
              </a:spcBef>
              <a:buSzPts val="1000"/>
              <a:buFont typeface="Courier New" panose="02070309020205020404" pitchFamily="49" charset="0"/>
              <a:buChar char="o"/>
              <a:tabLst>
                <a:tab pos="144653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Sterk</a:t>
            </a:r>
            <a:r>
              <a:rPr lang="nl-NL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gestuurd,</a:t>
            </a:r>
            <a:r>
              <a:rPr lang="nl-NL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weinig</a:t>
            </a:r>
            <a:r>
              <a:rPr lang="nl-NL" sz="1400" spc="-2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gestuurd</a:t>
            </a:r>
            <a:r>
              <a:rPr lang="nl-NL" sz="14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of</a:t>
            </a:r>
            <a:r>
              <a:rPr lang="nl-NL" sz="14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iets</a:t>
            </a:r>
            <a:r>
              <a:rPr lang="nl-NL" sz="14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daartussenin</a:t>
            </a:r>
            <a:endParaRPr lang="nl-BE" sz="1400" spc="0" dirty="0">
              <a:effectLst/>
              <a:latin typeface="Calibri" panose="020F0502020204030204" pitchFamily="34" charset="0"/>
              <a:ea typeface="Courier New" panose="02070309020205020404" pitchFamily="49" charset="0"/>
            </a:endParaRPr>
          </a:p>
          <a:p>
            <a:pPr marL="1200150" lvl="2" indent="-285750">
              <a:lnSpc>
                <a:spcPts val="1345"/>
              </a:lnSpc>
              <a:buSzPts val="1000"/>
              <a:buFont typeface="Courier New" panose="02070309020205020404" pitchFamily="49" charset="0"/>
              <a:buChar char="o"/>
              <a:tabLst>
                <a:tab pos="1446530" algn="l"/>
              </a:tabLst>
            </a:pP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Face</a:t>
            </a:r>
            <a:r>
              <a:rPr lang="en-GB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to</a:t>
            </a:r>
            <a:r>
              <a:rPr lang="en-GB" sz="1400" spc="-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face,</a:t>
            </a:r>
            <a:r>
              <a:rPr lang="en-GB" sz="1400" spc="-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 err="1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digitaal</a:t>
            </a:r>
            <a:r>
              <a:rPr lang="en-GB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 err="1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leerpad</a:t>
            </a:r>
            <a:r>
              <a:rPr lang="en-GB" sz="1400" spc="-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of</a:t>
            </a:r>
            <a:r>
              <a:rPr lang="en-GB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blended</a:t>
            </a:r>
          </a:p>
          <a:p>
            <a:pPr marL="742950" lvl="1" indent="-285750">
              <a:lnSpc>
                <a:spcPts val="1345"/>
              </a:lnSpc>
              <a:buSzPts val="1000"/>
              <a:buFont typeface="Courier New" panose="02070309020205020404" pitchFamily="49" charset="0"/>
              <a:buChar char="o"/>
              <a:tabLst>
                <a:tab pos="144653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tools: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klassiek word-document,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canva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bookwidgets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instructiefilmpjes… </a:t>
            </a:r>
            <a:endParaRPr lang="nl-BE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spc="-10" dirty="0">
                <a:solidFill>
                  <a:srgbClr val="1F366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Uitwerking</a:t>
            </a:r>
          </a:p>
          <a:p>
            <a:pPr marL="556260" marR="87630" lvl="1">
              <a:lnSpc>
                <a:spcPct val="98000"/>
              </a:lnSpc>
              <a:spcBef>
                <a:spcPts val="10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leermaterialen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handleiding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leerkracht. </a:t>
            </a:r>
          </a:p>
          <a:p>
            <a:pPr marL="556260" marR="87630" lvl="1">
              <a:lnSpc>
                <a:spcPct val="98000"/>
              </a:lnSpc>
              <a:spcBef>
                <a:spcPts val="10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Materiaal voor proeven, experimenten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0B798EB-FC05-E92F-399E-3147C2BFE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34" y="980529"/>
            <a:ext cx="4130398" cy="54868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5A9A921C-9591-E744-02CE-50EFBB6C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/>
          </a:bodyPr>
          <a:lstStyle/>
          <a:p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Model: stappen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4108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8" y="1554734"/>
            <a:ext cx="3929109" cy="669348"/>
          </a:xfrm>
        </p:spPr>
        <p:txBody>
          <a:bodyPr>
            <a:normAutofit/>
          </a:bodyPr>
          <a:lstStyle/>
          <a:p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Praktijkonderzoek: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b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443"/>
            <a:ext cx="10515600" cy="5239543"/>
          </a:xfrm>
        </p:spPr>
        <p:txBody>
          <a:bodyPr>
            <a:normAutofit/>
          </a:bodyPr>
          <a:lstStyle/>
          <a:p>
            <a:pPr marL="99060" marR="314325">
              <a:spcAft>
                <a:spcPts val="0"/>
              </a:spcAft>
            </a:pP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Systematische,</a:t>
            </a:r>
            <a:r>
              <a:rPr lang="nl-NL" sz="1800" b="1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intentionele</a:t>
            </a:r>
            <a:r>
              <a:rPr lang="nl-NL" sz="1800" b="1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</a:t>
            </a:r>
            <a:r>
              <a:rPr lang="nl-NL" sz="1800" b="1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b="1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spc="-2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igen</a:t>
            </a:r>
            <a:r>
              <a:rPr lang="nl-NL" sz="1800" b="1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klaspraktijk in school- of klascontext</a:t>
            </a:r>
          </a:p>
          <a:p>
            <a:pPr marL="99060" marR="314325">
              <a:spcAft>
                <a:spcPts val="0"/>
              </a:spcAft>
            </a:pPr>
            <a:r>
              <a:rPr lang="nl-NL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ontextrijk onderzoek om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eigen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klaspraktijk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sturen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een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valide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manier data verzamelen. </a:t>
            </a:r>
          </a:p>
          <a:p>
            <a:pPr marL="99060" marR="314325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Conclusies, verbeteringen en aanpassingen enkel geldig binnen eigen, specifieke schoolcontext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3A32EA0-4EC9-9C11-52F1-E27556B05BB6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Model: stappen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7094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3215"/>
            <a:ext cx="3822577" cy="669348"/>
          </a:xfrm>
        </p:spPr>
        <p:txBody>
          <a:bodyPr>
            <a:normAutofit/>
          </a:bodyPr>
          <a:lstStyle/>
          <a:p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Praktijkonderzoek: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b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30" y="1373792"/>
            <a:ext cx="10515600" cy="5484208"/>
          </a:xfrm>
        </p:spPr>
        <p:txBody>
          <a:bodyPr>
            <a:normAutofit lnSpcReduction="10000"/>
          </a:bodyPr>
          <a:lstStyle/>
          <a:p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800" b="1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1800" b="1" spc="1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onderzoeksvraag</a:t>
            </a:r>
            <a:r>
              <a:rPr lang="nl-NL" sz="1800" b="1" spc="-1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uitkristalliseren</a:t>
            </a:r>
          </a:p>
          <a:p>
            <a:pPr marL="556260" marR="87630" lvl="1">
              <a:spcBef>
                <a:spcPts val="5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Vragen stellen over de kansen en valkuilen van de te ontwikkelen leermaterialen binnen de klas- en lespraktijk.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556260" marR="87630" lvl="1">
              <a:spcBef>
                <a:spcPts val="5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Eén of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vragen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omvormen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goede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onderzoeksvraag met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Litmustest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als tool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6260" marR="232410" lvl="1">
              <a:lnSpc>
                <a:spcPct val="98000"/>
              </a:lnSpc>
              <a:spcBef>
                <a:spcPts val="15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onderzoeksvraag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richting</a:t>
            </a:r>
            <a:r>
              <a:rPr lang="nl-NL" sz="1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geven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leermaterialen.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r>
              <a:rPr lang="nl-NL" sz="1800" b="1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</a:t>
            </a:r>
            <a:r>
              <a:rPr lang="nl-NL" sz="1800" b="1" spc="-5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verzamelen</a:t>
            </a:r>
          </a:p>
          <a:p>
            <a:pPr marL="556260" marR="87630"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validiteit en betrouwbaarheid van de data te waarborgen: principe van triangulatie toepassen = informatie verzamelen vanuit minimaal drie verschillende hoeken of bronnen.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013460" marR="87630" lvl="2"/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data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verschillende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bronnen,</a:t>
            </a:r>
          </a:p>
          <a:p>
            <a:pPr marL="1013460" marR="87630" lvl="2"/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verschillende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manieren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verzamelt,</a:t>
            </a:r>
          </a:p>
          <a:p>
            <a:pPr marL="1013460" marR="87630" lvl="2"/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</a:t>
            </a:r>
            <a:r>
              <a:rPr lang="nl-NL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verzamelen</a:t>
            </a:r>
            <a:r>
              <a:rPr lang="nl-NL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door</a:t>
            </a:r>
            <a:r>
              <a:rPr lang="nl-NL" sz="12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verschillende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personen.</a:t>
            </a:r>
            <a:endParaRPr lang="nl-BE" sz="12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556260" marR="87630" lvl="1">
              <a:lnSpc>
                <a:spcPct val="98000"/>
              </a:lnSpc>
              <a:spcBef>
                <a:spcPts val="10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Kwalitatieve data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kwantitatieve data</a:t>
            </a: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observaties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field</a:t>
            </a:r>
            <a:r>
              <a:rPr lang="nl-NL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-2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notes</a:t>
            </a:r>
            <a:r>
              <a:rPr lang="nl-NL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-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verzamelen</a:t>
            </a:r>
            <a:r>
              <a:rPr lang="nl-NL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bestaande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documenten</a:t>
            </a:r>
            <a:r>
              <a:rPr lang="nl-NL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zoals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notities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2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leerlingen, lesvoorbereidingen, …</a:t>
            </a:r>
            <a:endParaRPr lang="nl-BE" sz="12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257300" lvl="2" indent="-342900">
              <a:spcBef>
                <a:spcPts val="5"/>
              </a:spcBef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interviews</a:t>
            </a:r>
            <a:r>
              <a:rPr lang="nl-NL" sz="12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leerlingen,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coteachers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nl-NL" sz="12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-5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… - 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Klassengesprekken -foto’s- video’s -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logboek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bijhouden- weblogs</a:t>
            </a:r>
            <a:endParaRPr lang="nl-BE" sz="12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Enquêtes- </a:t>
            </a:r>
            <a:r>
              <a:rPr lang="nl-NL" sz="12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toetsresultaten</a:t>
            </a:r>
            <a:r>
              <a:rPr lang="nl-NL" sz="12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leerlingen-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intervisies</a:t>
            </a:r>
            <a:r>
              <a:rPr lang="nl-NL" sz="12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kritische</a:t>
            </a:r>
            <a:r>
              <a:rPr lang="nl-NL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vrienden-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aftoetsen</a:t>
            </a:r>
            <a:r>
              <a:rPr lang="nl-NL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2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literatuur</a:t>
            </a:r>
            <a:endParaRPr lang="nl-BE" sz="12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27660" marR="87630" lvl="1" indent="0">
              <a:lnSpc>
                <a:spcPct val="98000"/>
              </a:lnSpc>
              <a:spcBef>
                <a:spcPts val="10"/>
              </a:spcBef>
              <a:buNone/>
            </a:pP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r>
              <a:rPr lang="nl-NL" sz="1800" b="1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</a:t>
            </a:r>
            <a:r>
              <a:rPr lang="nl-NL" sz="1800" b="1" spc="-5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analyseren</a:t>
            </a:r>
          </a:p>
          <a:p>
            <a:pPr marL="556260" marR="87630" lvl="1"/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gestructureerde</a:t>
            </a:r>
            <a:r>
              <a:rPr lang="nl-NL" sz="1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manier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opgeslagen, geordend en verwerkt.</a:t>
            </a:r>
            <a:r>
              <a:rPr lang="nl-NL" sz="15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556260" marR="87630" lvl="1"/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datasets leiden tot gelijkaardig conclusies, zo niet bijkomende data verzamelen.</a:t>
            </a:r>
            <a:endParaRPr lang="nl-B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6260" lvl="1"/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data-analyse</a:t>
            </a:r>
            <a:r>
              <a:rPr lang="nl-NL" sz="1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start best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tijdens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lessenreeks</a:t>
            </a:r>
            <a:r>
              <a:rPr lang="nl-NL" sz="1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piloting.</a:t>
            </a:r>
            <a:endParaRPr lang="nl-BE" sz="15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/>
            <a:r>
              <a:rPr lang="nl-NL" sz="22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Besluit:</a:t>
            </a:r>
            <a:r>
              <a:rPr lang="nl-NL" sz="1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</a:t>
            </a:r>
            <a:r>
              <a:rPr lang="nl-NL" sz="1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onderzoeksvraag.</a:t>
            </a:r>
            <a:endParaRPr lang="nl-BE" sz="1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buSzPts val="1100"/>
              <a:tabLst>
                <a:tab pos="996950" algn="l"/>
              </a:tabLst>
            </a:pPr>
            <a:r>
              <a:rPr lang="nl-NL" sz="13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Gebaseerd</a:t>
            </a:r>
            <a:r>
              <a:rPr lang="nl-NL" sz="13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3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3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verzamelde</a:t>
            </a:r>
            <a:r>
              <a:rPr lang="nl-NL" sz="13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data.</a:t>
            </a:r>
          </a:p>
          <a:p>
            <a:pPr lvl="2">
              <a:buSzPts val="1100"/>
              <a:tabLst>
                <a:tab pos="996950" algn="l"/>
              </a:tabLst>
            </a:pP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 basis van het besluit kan de (student)leerkracht zijn les- of klaspraktijk optimaliseren en verbeteren.</a:t>
            </a:r>
          </a:p>
          <a:p>
            <a:pPr lvl="2">
              <a:buSzPts val="1100"/>
              <a:tabLst>
                <a:tab pos="996950" algn="l"/>
              </a:tabLst>
            </a:pP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Tijdens</a:t>
            </a:r>
            <a:r>
              <a:rPr lang="nl-NL" sz="13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3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praktijkonderzoek ontstaan soms </a:t>
            </a:r>
            <a:r>
              <a:rPr lang="nl-NL" sz="13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nieuwe</a:t>
            </a:r>
            <a:r>
              <a:rPr lang="nl-NL" sz="13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vragen</a:t>
            </a:r>
            <a:r>
              <a:rPr lang="nl-NL" sz="13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 eventueel start van een nieuwe TDRM.</a:t>
            </a:r>
            <a:endParaRPr lang="nl-BE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9D2BA3-5994-2982-2863-56E5727D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01" y="599819"/>
            <a:ext cx="5883150" cy="58679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8C2FDA-09B2-2EC8-5D4D-690845B8B30C}"/>
              </a:ext>
            </a:extLst>
          </p:cNvPr>
          <p:cNvSpPr txBox="1">
            <a:spLocks/>
          </p:cNvSpPr>
          <p:nvPr/>
        </p:nvSpPr>
        <p:spPr>
          <a:xfrm>
            <a:off x="335400" y="129482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Model: stappen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85644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06" y="836307"/>
            <a:ext cx="3636146" cy="593662"/>
          </a:xfrm>
        </p:spPr>
        <p:txBody>
          <a:bodyPr>
            <a:normAutofit fontScale="90000"/>
          </a:bodyPr>
          <a:lstStyle/>
          <a:p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Praktijkonderzoek: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800" b="1" spc="-25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spc="-10" dirty="0">
                <a:solidFill>
                  <a:srgbClr val="B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br>
              <a:rPr lang="nl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spc="-10" dirty="0" err="1">
                <a:solidFill>
                  <a:srgbClr val="A77C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Piloting</a:t>
            </a:r>
            <a:endParaRPr lang="nl-NL" sz="1800" b="1" spc="-10" dirty="0">
              <a:solidFill>
                <a:srgbClr val="A77CA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SzPts val="1000"/>
              <a:buFont typeface="Symbol" panose="05050102010706020507" pitchFamily="18" charset="2"/>
              <a:buChar char=""/>
              <a:tabLst>
                <a:tab pos="99695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ontwikkelde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leermaterialen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uittesten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klaspraktijk,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1">
              <a:buSzPts val="1000"/>
              <a:buFont typeface="Symbol" panose="05050102010706020507" pitchFamily="18" charset="2"/>
              <a:buChar char=""/>
              <a:tabLst>
                <a:tab pos="99695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Teacher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Research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verzamelen</a:t>
            </a:r>
            <a:r>
              <a:rPr lang="nl-NL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nl-BE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>
              <a:buNone/>
            </a:pPr>
            <a:r>
              <a:rPr lang="nl-NL" sz="1800" spc="-10" dirty="0">
                <a:solidFill>
                  <a:srgbClr val="A77C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Lespraktijk</a:t>
            </a:r>
            <a:r>
              <a:rPr lang="nl-NL" sz="1800" spc="-45" dirty="0">
                <a:solidFill>
                  <a:srgbClr val="A77C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spc="-10" dirty="0">
                <a:solidFill>
                  <a:srgbClr val="A77C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aanpassen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 basis van </a:t>
            </a: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</a:rPr>
              <a:t>TDRM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leermaterialen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implementatie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klaspraktijk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verder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aanpassen en verbeteren. </a:t>
            </a:r>
            <a:endParaRPr lang="nl-NL" sz="1400" spc="-10" dirty="0">
              <a:solidFill>
                <a:srgbClr val="A77CA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1800" spc="-10" dirty="0">
              <a:solidFill>
                <a:srgbClr val="56247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spc="-10" dirty="0">
                <a:solidFill>
                  <a:srgbClr val="5624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 en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feedforward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tijdens elke stap.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studentleerkrachten van het TDRT bespreken vooruitgang en bezorgdheden met mentor en lerarenopleider- coach.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proces wordt daar waar nodig bijgestuurd.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 gepaste tijdstippen  coaching over verschillende aspecten van het TDRM.</a:t>
            </a:r>
            <a:r>
              <a:rPr lang="nl-NL" sz="1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/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inhoudelijke</a:t>
            </a:r>
            <a:r>
              <a:rPr lang="nl-NL" sz="1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ondersteuning</a:t>
            </a:r>
            <a:r>
              <a:rPr lang="nl-NL" sz="1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</a:t>
            </a:r>
            <a:r>
              <a:rPr lang="nl-NL" sz="1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</a:t>
            </a:r>
            <a:r>
              <a:rPr lang="nl-NL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leermaterialen</a:t>
            </a:r>
            <a:r>
              <a:rPr lang="nl-NL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/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overzicht van interessante tools, uitleg over de stappen van het Teacher Research onderzoek… .</a:t>
            </a:r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88F2CC-EBB0-0F99-A28A-1998FD00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61" y="864501"/>
            <a:ext cx="899238" cy="4801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4E4615-DDCA-EE5B-0794-A432DBBB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87" y="864501"/>
            <a:ext cx="1767993" cy="47248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2CEC1E-D05B-498A-AAB2-05189F64A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738" y="975001"/>
            <a:ext cx="2491956" cy="251482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1941C778-9CFE-19BD-E922-0B2D7D9E45B1}"/>
              </a:ext>
            </a:extLst>
          </p:cNvPr>
          <p:cNvSpPr txBox="1">
            <a:spLocks/>
          </p:cNvSpPr>
          <p:nvPr/>
        </p:nvSpPr>
        <p:spPr>
          <a:xfrm>
            <a:off x="335400" y="129482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Model: stappen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3832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Organisatie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Documenteren</a:t>
            </a:r>
            <a:r>
              <a:rPr lang="nl-NL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ontwerp-</a:t>
            </a:r>
            <a:r>
              <a:rPr lang="nl-NL" sz="36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6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onderzoekproces</a:t>
            </a: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99060" marR="87630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Materiaal volgens een afgesproken structuur indienen in een finale map: Praktijkonderzoek</a:t>
            </a:r>
          </a:p>
          <a:p>
            <a:pPr marL="99060" marR="87630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ontwikkelproces</a:t>
            </a: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endParaRPr lang="nl-NL" sz="1800" dirty="0">
              <a:latin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onderzoeksproces</a:t>
            </a:r>
            <a:endParaRPr lang="nl-BE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77BE61-F30A-AC71-D449-0ADE737FF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70" y="2078728"/>
            <a:ext cx="4823878" cy="28958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1F811CC-B439-A437-441D-7F19C2F6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470" y="5120489"/>
            <a:ext cx="188230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637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Organisatie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Rol van</a:t>
            </a:r>
            <a:r>
              <a:rPr lang="nl-NL" sz="36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36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82" y="1004755"/>
            <a:ext cx="10839164" cy="523954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" marR="87630">
              <a:spcBef>
                <a:spcPts val="12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studenten begeleiden, aanmoedigen, bijsturen, maar onderzoeksteam zoveel mogelijk zelfstandig  werken.</a:t>
            </a:r>
          </a:p>
          <a:p>
            <a:pPr marL="99060" marR="87630">
              <a:spcBef>
                <a:spcPts val="1210"/>
              </a:spcBef>
              <a:spcAft>
                <a:spcPts val="0"/>
              </a:spcAft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ewaakt de  ontwerp- en onderzoekcyclus, indaling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onderzoeksresultaten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lerarenopleiding.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>
              <a:lnSpc>
                <a:spcPct val="98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Binnen groepsgebeuren staat coach aan de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zijlijn. De groep monitort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eigen functioneren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past aan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nodig.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99060">
              <a:lnSpc>
                <a:spcPct val="98000"/>
              </a:lnSpc>
            </a:pPr>
            <a:r>
              <a:rPr lang="nl-NL" sz="1800" spc="-30" dirty="0">
                <a:latin typeface="Calibri" panose="020F0502020204030204" pitchFamily="34" charset="0"/>
                <a:ea typeface="Calibri" panose="020F0502020204030204" pitchFamily="34" charset="0"/>
              </a:rPr>
              <a:t>Bij een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probleem binnen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onderzoeksteam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bemiddelt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hij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expliciet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gevraagd wordt.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De studenten bereiden zich voor op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coachingsessies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zorgen voor de opvolging ( verslaggeving, bijsturing …).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Tijdens de andere, niet begeleide werksessies is het aan de groep om nuttig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verrichten te bewijzen in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groepsportfolio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en/of de individuele logboeken.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2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01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Organisatie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Studiepunten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de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verwachte</a:t>
            </a:r>
            <a:r>
              <a:rPr lang="nl-NL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studielast</a:t>
            </a: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" marR="130810">
              <a:spcBef>
                <a:spcPts val="12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 studiepunten.</a:t>
            </a:r>
          </a:p>
          <a:p>
            <a:pPr marL="99060" marR="130810">
              <a:spcBef>
                <a:spcPts val="12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minstens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300u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(12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studiepunten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25u)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te besteden.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Verplichte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aanwezigheid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tijdens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werk-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coachingsessies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208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2"/>
            <a:ext cx="10515600" cy="664684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Traject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6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36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</a:t>
            </a:r>
            <a:br>
              <a:rPr lang="nl-BE" sz="18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99060" marR="95250">
              <a:spcBef>
                <a:spcPts val="1330"/>
              </a:spcBef>
              <a:spcAft>
                <a:spcPts val="0"/>
              </a:spcAft>
            </a:pP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Zes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contactmomenten worden informatie over het 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TDRM-model.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Contextanalyse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ontwerpcyclus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STEM-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project: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905"/>
              </a:spcBef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toekenning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groepsindeling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themaselectie;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brainstormen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395"/>
              </a:lnSpc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brainstormen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naar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conceptenmap,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inkleurmodel,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specifieke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STEM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didactiek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247015" lvl="1" indent="-342900"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contact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mentoren: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aftoetsen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beginsituatie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voorstel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conceptenmap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start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scripting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van het project</a:t>
            </a:r>
          </a:p>
          <a:p>
            <a:pPr marL="800100" marR="247015" lvl="1" indent="-342900"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ontwikkeling</a:t>
            </a:r>
            <a:r>
              <a:rPr lang="nl-NL" sz="14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STEM-project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volgens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ontwerpcyclus </a:t>
            </a:r>
          </a:p>
          <a:p>
            <a:pPr marL="342900" marR="1911985" indent="-342900">
              <a:lnSpc>
                <a:spcPct val="195000"/>
              </a:lnSpc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Praktijkonderzoek en </a:t>
            </a:r>
            <a:r>
              <a:rPr lang="nl-NL" sz="18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onderzoekscyclus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van het STEM-project:</a:t>
            </a:r>
            <a:endParaRPr lang="nl-BE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786765" lvl="1" indent="-342900">
              <a:lnSpc>
                <a:spcPct val="98000"/>
              </a:lnSpc>
              <a:spcBef>
                <a:spcPts val="120"/>
              </a:spcBef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Stellen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onderzoeksvraag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aanbieden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 verschillende mogelijkheden voor datacollectie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507365" lvl="1" indent="-342900">
              <a:spcBef>
                <a:spcPts val="10"/>
              </a:spcBef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PI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voorbereiden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uitrol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project: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onderzoeksfiche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invullen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gekozen, uitgekristalliseerde onderzoeksvraag (via de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Litmustest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) en gekozen datacollectie (kwalitatieve en kwantitatieve data)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spcBef>
                <a:spcPts val="5"/>
              </a:spcBef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eerste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didactische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conclusie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na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uitrol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betreft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Teacher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Research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praktijkonderzoek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395"/>
              </a:lnSpc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analyseren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datacollectie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24460" lvl="1" indent="-342900"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Teacher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Research-poster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onderzoeksvraag,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methodiek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datacollectie,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analyse en besluitvorming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38430" lvl="1" indent="-342900"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rapporteren, presenteren: indienen groepsportfolio + presentatie ontwikkeld STEM-project aan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leraren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werkveld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+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presentatie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bijhorend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praktijkonderzoek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onderzoekers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 vakdocenten. O</a:t>
            </a:r>
          </a:p>
          <a:p>
            <a:pPr marL="800100" marR="138430" lvl="1" indent="-342900">
              <a:buSzPts val="1100"/>
              <a:buFont typeface="Symbol" panose="05050102010706020507" pitchFamily="18" charset="2"/>
              <a:buChar char=""/>
              <a:tabLst>
                <a:tab pos="555625" algn="l"/>
              </a:tabLst>
            </a:pPr>
            <a:r>
              <a:rPr lang="nl-NL" sz="14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verstrengeling tussen de onderzoekscel van opleiding en de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onderwijscel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wordt duidelijk.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indent="0">
              <a:spcBef>
                <a:spcPts val="1340"/>
              </a:spcBef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2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090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Traject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6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ondersteuning</a:t>
            </a: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99060" marR="160655" algn="just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Minstens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begeleide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coachingsessies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ingepland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samenspraak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coach.</a:t>
            </a:r>
            <a:r>
              <a:rPr lang="nl-NL" sz="18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99060" marR="160655" algn="just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coach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geeft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verloop van onderzoek en antwoordt op vragen van de onderzoeksgroep.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Bef>
                <a:spcPts val="18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nl-NL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maken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boek</a:t>
            </a:r>
            <a:r>
              <a:rPr lang="nl-NL" sz="18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‘Onderzoekende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leraren’.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915"/>
              </a:spcBef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1340"/>
              </a:spcBef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3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477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6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3600" spc="-10" dirty="0"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l-BE" sz="1800" b="1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229870" indent="0">
              <a:buNone/>
            </a:pP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Beroepshouding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180"/>
              </a:spcBef>
            </a:pP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ts val="1275"/>
              </a:lnSpc>
              <a:spcBef>
                <a:spcPts val="5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houdt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zich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afspraken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toont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zich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verantwoordelijk.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communiceert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gepast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zijn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groepsgenoten,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coach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andere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betrokkenen.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spcBef>
                <a:spcPts val="5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staat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feedback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gaat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ermee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slag.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draagt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voldoende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kwaliteitsvol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bij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is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flexibel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bereid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om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gemotiveerde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manier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taken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nemen.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898015" lvl="1" indent="-342900">
              <a:lnSpc>
                <a:spcPct val="21000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stelt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zich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kritisch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(o.a.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verantwoording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keuzes) </a:t>
            </a:r>
          </a:p>
          <a:p>
            <a:pPr marL="0" marR="1898015" indent="0">
              <a:lnSpc>
                <a:spcPct val="210000"/>
              </a:lnSpc>
              <a:buNone/>
              <a:tabLst>
                <a:tab pos="685165" algn="l"/>
              </a:tabLst>
            </a:pP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   Themaselectie en contextanalyse</a:t>
            </a:r>
            <a:endParaRPr lang="nl-BE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spcBef>
                <a:spcPts val="205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exploreert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thema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breed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inhoudelijk,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didactisch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en/of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pedagogisch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vlak.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spcBef>
                <a:spcPts val="10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werkt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relevante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betrouwbare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bronnen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kwaliteit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ervan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aantonen.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legt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contacten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relevante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gesprekspartners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verkent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context.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Bef>
                <a:spcPts val="915"/>
              </a:spcBef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1340"/>
              </a:spcBef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0F652-B044-BF56-1D16-FB98109D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E94F1-1185-132F-7E35-2DBDBBC5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1417252"/>
            <a:ext cx="10515600" cy="4974670"/>
          </a:xfrm>
        </p:spPr>
        <p:txBody>
          <a:bodyPr>
            <a:normAutofit fontScale="55000" lnSpcReduction="20000"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I. 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Opzet</a:t>
            </a:r>
            <a:r>
              <a:rPr lang="nl-NL" sz="36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6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kadering</a:t>
            </a:r>
          </a:p>
          <a:p>
            <a:pPr lvl="1"/>
            <a:r>
              <a:rPr lang="nl-NL" sz="2500" spc="-10" dirty="0">
                <a:latin typeface="Calibri" panose="020F0502020204030204" pitchFamily="34" charset="0"/>
                <a:ea typeface="Calibri" panose="020F0502020204030204" pitchFamily="34" charset="0"/>
              </a:rPr>
              <a:t>De inhoud</a:t>
            </a: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25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domeinspecifieke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leerresultaten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vertaalslag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domeinspecifieke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leerresultaten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naar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 </a:t>
            </a:r>
            <a:r>
              <a:rPr lang="nl-NL" sz="2500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bachelorproefproject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nl-NL" sz="22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200" spc="-10" dirty="0">
                <a:latin typeface="Calibri" panose="020F0502020204030204" pitchFamily="34" charset="0"/>
              </a:rPr>
              <a:t>II</a:t>
            </a:r>
            <a:r>
              <a:rPr lang="nl-NL" sz="2900" spc="-10" dirty="0">
                <a:latin typeface="Calibri" panose="020F0502020204030204" pitchFamily="34" charset="0"/>
              </a:rPr>
              <a:t>. </a:t>
            </a:r>
            <a:r>
              <a:rPr lang="nl-NL" sz="3600" spc="-10" dirty="0">
                <a:latin typeface="Calibri" panose="020F0502020204030204" pitchFamily="34" charset="0"/>
              </a:rPr>
              <a:t>Organisatie</a:t>
            </a: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samenstelling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onderzoeksteam,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25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(TDRT)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2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onderzoeksthema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2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ontwerp-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2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onderzoekscylus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l-NL" sz="2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25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Research Method (TDRM)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Documenteren</a:t>
            </a:r>
            <a:r>
              <a:rPr lang="nl-NL" sz="25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25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ontwerp-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25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onderzoekproces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</a:t>
            </a:r>
            <a:r>
              <a:rPr lang="nl-NL" sz="25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25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aantal studiepunten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de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verwachte</a:t>
            </a:r>
            <a:r>
              <a:rPr lang="nl-NL" sz="25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studielast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nl-NL" sz="2500" spc="-10" dirty="0">
              <a:latin typeface="Calibri" panose="020F0502020204030204" pitchFamily="34" charset="0"/>
            </a:endParaRPr>
          </a:p>
          <a:p>
            <a:r>
              <a:rPr lang="nl-NL" sz="2200" spc="-10" dirty="0">
                <a:latin typeface="Calibri" panose="020F0502020204030204" pitchFamily="34" charset="0"/>
              </a:rPr>
              <a:t>III</a:t>
            </a:r>
            <a:r>
              <a:rPr lang="nl-NL" sz="3600" spc="-10" dirty="0">
                <a:latin typeface="Calibri" panose="020F0502020204030204" pitchFamily="34" charset="0"/>
              </a:rPr>
              <a:t>. Traject</a:t>
            </a: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ondersteuning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nl-NL" sz="2200" spc="-10" dirty="0">
              <a:latin typeface="Calibri" panose="020F0502020204030204" pitchFamily="34" charset="0"/>
            </a:endParaRPr>
          </a:p>
          <a:p>
            <a:r>
              <a:rPr lang="nl-NL" sz="2200" spc="-10" dirty="0">
                <a:latin typeface="Calibri" panose="020F0502020204030204" pitchFamily="34" charset="0"/>
              </a:rPr>
              <a:t>IV. </a:t>
            </a:r>
            <a:r>
              <a:rPr lang="nl-NL" sz="3600" spc="-10" dirty="0">
                <a:latin typeface="Calibri" panose="020F0502020204030204" pitchFamily="34" charset="0"/>
              </a:rPr>
              <a:t>Evaluatie</a:t>
            </a: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25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25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5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peerassessment</a:t>
            </a:r>
            <a:endParaRPr lang="nl-BE" sz="25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BE" sz="2500" dirty="0"/>
              <a:t>De evaluatie</a:t>
            </a:r>
          </a:p>
          <a:p>
            <a:pPr lvl="1"/>
            <a:r>
              <a:rPr lang="nl-BE" sz="2500" dirty="0"/>
              <a:t>De tweede zittijd</a:t>
            </a:r>
          </a:p>
        </p:txBody>
      </p:sp>
    </p:spTree>
    <p:extLst>
      <p:ext uri="{BB962C8B-B14F-4D97-AF65-F5344CB8AC3E}">
        <p14:creationId xmlns:p14="http://schemas.microsoft.com/office/powerpoint/2010/main" val="300255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229870" indent="0">
              <a:spcBef>
                <a:spcPts val="1215"/>
              </a:spcBef>
              <a:spcAft>
                <a:spcPts val="0"/>
              </a:spcAft>
              <a:buNone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Scripting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uitwerking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41910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formuleert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centrale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verwonderingsvraag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uitdaging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rode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draad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vormt doorheen de leermaterialen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voorziet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inhoudstafel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ontwikkelt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leeractiviteiten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werkvormen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zorgt</a:t>
            </a:r>
            <a:r>
              <a:rPr lang="nl-NL" sz="14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demoproeven,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leerlingenonderzoek,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leerlingenontwerp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zorgt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variatie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aansturing: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200150" lvl="2" indent="-285750">
              <a:lnSpc>
                <a:spcPts val="1240"/>
              </a:lnSpc>
              <a:spcBef>
                <a:spcPts val="5"/>
              </a:spcBef>
              <a:buSzPts val="1000"/>
              <a:buFont typeface="Courier New" panose="02070309020205020404" pitchFamily="49" charset="0"/>
              <a:buChar char="o"/>
              <a:tabLst>
                <a:tab pos="150939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Sterk</a:t>
            </a:r>
            <a:r>
              <a:rPr lang="nl-NL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gestuurd,</a:t>
            </a:r>
            <a:r>
              <a:rPr lang="nl-NL" sz="1400" spc="-2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weinig</a:t>
            </a:r>
            <a:r>
              <a:rPr lang="nl-NL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gestuurd</a:t>
            </a:r>
            <a:r>
              <a:rPr lang="nl-NL" sz="14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of</a:t>
            </a:r>
            <a:r>
              <a:rPr lang="nl-NL" sz="1400" spc="-3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iets</a:t>
            </a:r>
            <a:r>
              <a:rPr lang="nl-NL" sz="1400" spc="-2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daartussenin</a:t>
            </a:r>
            <a:endParaRPr lang="nl-BE" sz="1400" spc="0" dirty="0">
              <a:effectLst/>
              <a:latin typeface="Calibri" panose="020F0502020204030204" pitchFamily="34" charset="0"/>
              <a:ea typeface="Courier New" panose="02070309020205020404" pitchFamily="49" charset="0"/>
            </a:endParaRPr>
          </a:p>
          <a:p>
            <a:pPr marL="1200150" lvl="2" indent="-285750">
              <a:lnSpc>
                <a:spcPts val="1220"/>
              </a:lnSpc>
              <a:buSzPts val="1000"/>
              <a:buFont typeface="Courier New" panose="02070309020205020404" pitchFamily="49" charset="0"/>
              <a:buChar char="o"/>
              <a:tabLst>
                <a:tab pos="1509395" algn="l"/>
              </a:tabLst>
            </a:pP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Face</a:t>
            </a:r>
            <a:r>
              <a:rPr lang="en-GB" sz="1400" spc="-3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to</a:t>
            </a:r>
            <a:r>
              <a:rPr lang="en-GB" sz="1400" spc="-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face,</a:t>
            </a:r>
            <a:r>
              <a:rPr lang="en-GB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 err="1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digitaal</a:t>
            </a:r>
            <a:r>
              <a:rPr lang="en-GB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 err="1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leerpad</a:t>
            </a:r>
            <a:r>
              <a:rPr lang="en-GB" sz="1400" spc="-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of</a:t>
            </a:r>
            <a:r>
              <a:rPr lang="en-GB" sz="1400" spc="-25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 </a:t>
            </a:r>
            <a:r>
              <a:rPr lang="en-GB" sz="14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</a:rPr>
              <a:t>blended</a:t>
            </a:r>
            <a:endParaRPr lang="nl-BE" sz="1400" spc="0" dirty="0">
              <a:effectLst/>
              <a:latin typeface="Calibri" panose="020F0502020204030204" pitchFamily="34" charset="0"/>
              <a:ea typeface="Courier New" panose="02070309020205020404" pitchFamily="49" charset="0"/>
            </a:endParaRPr>
          </a:p>
          <a:p>
            <a:pPr marL="800100" marR="58928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kan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gebruik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maken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tools: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klassiek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word-document,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canva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bookwidgets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instructiefilmpjes…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5240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schrijft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script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vorm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leermaterialen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voorziet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handleiding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leerkracht.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257175" lvl="1" indent="-342900">
              <a:lnSpc>
                <a:spcPct val="98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zorgt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ervoor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nodige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materialen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proeven,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experimenten worden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verzameld en uitgetest in het labo.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457200" lvl="1" indent="0">
              <a:spcBef>
                <a:spcPts val="1340"/>
              </a:spcBef>
              <a:buNone/>
            </a:pP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736055-11AB-B470-3CA2-312050F977EC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78619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19812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Opzet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uitwerking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praktijkonderzoek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</a:t>
            </a:r>
            <a:r>
              <a:rPr lang="nl-NL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inbegrip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eventueel</a:t>
            </a:r>
            <a:r>
              <a:rPr lang="nl-NL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ontwerpopzet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275"/>
              </a:spcBef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ts val="127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formuleert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onderzoeksvraag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teacher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research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eventuele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deelvragen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475615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stelt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onderzoeksplan/onderzoeksopzet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waarin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alle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onderzoeksactiviteiten gedetailleerd zijn opgenomen.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spcBef>
                <a:spcPts val="390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stelt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haalbare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timing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uitvoering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onderzoeksplan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ontwerpplan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388620" lvl="1" indent="-342900">
              <a:spcBef>
                <a:spcPts val="10"/>
              </a:spcBef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 bepaalt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vanuit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bronnen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 de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gesprekspartners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criteria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eisen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waaraan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 ontwerp/onderzoek moet voldoen.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6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werkt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adequate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dataverzamelingsmethode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gekozen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praktijkonderzoek.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spcBef>
                <a:spcPts val="10"/>
              </a:spcBef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vraagt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gerichte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wijze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feedback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over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ontwerp/onderzoek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stakeholders.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156335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test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uit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passende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authentieke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context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legt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onderzoeksresultaten op passende wijze voor aan de stakeholders.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122555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genereert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zinvolle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over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verzamelt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bijkomende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onderzoeksgegevens.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analyseert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data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grondig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correct.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maakt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grondige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kritische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analyse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ontwerp/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457200" lvl="1" indent="0">
              <a:spcBef>
                <a:spcPts val="1340"/>
              </a:spcBef>
              <a:buNone/>
            </a:pP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779F0B-276F-3491-8283-FC210AF4C5E9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2713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198120" indent="0">
              <a:buNone/>
            </a:pP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Bijsturen/concluderen/evalueren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275"/>
              </a:spcBef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ts val="127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stuurt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ontwerpeisen/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basis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analysefase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bij.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ontwikkelt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kwalitatief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eindproduct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beantwoordt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vooropgestelde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eisen.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formuleert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einde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antwoord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onderzoeksvragen.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evalueert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onderzoeksproces.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Bef>
                <a:spcPts val="185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812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Rapporteren/presenteren</a:t>
            </a:r>
          </a:p>
          <a:p>
            <a:pPr marL="198120" indent="0">
              <a:spcBef>
                <a:spcPts val="5"/>
              </a:spcBef>
              <a:spcAft>
                <a:spcPts val="0"/>
              </a:spcAft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14351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beschrijft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onderzoeksproces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eindproduct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helder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correct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rapport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 wetenschappelijke poster.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5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gebruikt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correcte,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rijke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gepaste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schriftelijke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taal.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refereert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correcte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manier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bronnen.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lnSpc>
                <a:spcPts val="1270"/>
              </a:lnSpc>
              <a:buFont typeface="Symbol" panose="05050102010706020507" pitchFamily="18" charset="2"/>
              <a:buChar char=""/>
              <a:tabLst>
                <a:tab pos="6851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gebruikt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correcte,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rijke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gepaste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mondelinge</a:t>
            </a:r>
            <a:r>
              <a:rPr lang="nl-NL" sz="1400" spc="-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taal.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marR="525780" lvl="1" indent="-342900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student presenteert het onderzoek aan een jury van onderzoekers en vakdocenten en presenteert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eindproduct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aan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leraren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secundair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onderwijs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op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kwaliteitsvolle</a:t>
            </a:r>
            <a:r>
              <a:rPr lang="nl-NL" sz="14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manier.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457200" lvl="1" indent="0">
              <a:spcBef>
                <a:spcPts val="1340"/>
              </a:spcBef>
              <a:buNone/>
            </a:pP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71B13C-644C-80D9-4D65-17A5D3437DB1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723095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peerassessmentmomenten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verspreid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traject.</a:t>
            </a:r>
            <a:r>
              <a:rPr lang="nl-NL" sz="18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endParaRPr lang="nl-NL" sz="1800" spc="1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nl-N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krijgt de student zicht op zijn functioneren tot dan toe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raakt hij vertrouwd met het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peerassessmentsysteem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 zich tijdig bijsturen.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endParaRPr lang="nl-NL" sz="1800" spc="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695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nl-NL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gebruikt de informatie voor de evaluatie van de competenties.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0F416F-D4DB-185C-B2AA-06118E33E93A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Peerassessment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3994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99060" marR="93980">
              <a:spcBef>
                <a:spcPts val="9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 door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jury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bestaande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minstens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 andere docenten uit de opleiding. </a:t>
            </a:r>
          </a:p>
          <a:p>
            <a:pPr marL="99060" marR="93980">
              <a:spcBef>
                <a:spcPts val="91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jury kent gezamenlijk het eindcijfer toe.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>
              <a:spcBef>
                <a:spcPts val="80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jury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baseert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op: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A.</a:t>
            </a:r>
            <a:r>
              <a:rPr lang="nl-NL" sz="1400" spc="-15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hetgeen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tijdens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procesbegeleiding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geobserveerd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heeft,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andere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basis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groepsportfolio;</a:t>
            </a: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B.</a:t>
            </a:r>
            <a:r>
              <a:rPr lang="nl-NL" sz="1400" spc="-45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volledige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bachelorproefbundel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inclusief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bijlagenbundel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neerslagwerk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onderzoek;</a:t>
            </a: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C.</a:t>
            </a:r>
            <a:r>
              <a:rPr lang="nl-NL" sz="1400" spc="-3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gerealiseerde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bijgestelde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ontwerpresultaat;</a:t>
            </a: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D.</a:t>
            </a:r>
            <a:r>
              <a:rPr lang="nl-NL" sz="1400" spc="-35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peerassessment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groepsproces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medestudenten;</a:t>
            </a: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E.</a:t>
            </a:r>
            <a:r>
              <a:rPr lang="nl-NL" sz="1400" spc="-2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individueel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logboek;</a:t>
            </a:r>
          </a:p>
          <a:p>
            <a:pPr marL="671830" marR="87630" lvl="1" indent="-116205">
              <a:spcBef>
                <a:spcPts val="900"/>
              </a:spcBef>
            </a:pPr>
            <a:r>
              <a:rPr lang="nl-NL" sz="14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F.</a:t>
            </a:r>
            <a:r>
              <a:rPr lang="nl-NL" sz="1400" spc="-9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eindpresentaties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bijhorende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mondelinge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ondervraging.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F0B758-AE01-2893-C3B0-E80C4D41CF5D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Evaluatie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03639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pPr marL="99060" marR="332105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werkt individueel aan een nieuwe opdracht binnen hetzelfde thema. </a:t>
            </a:r>
          </a:p>
          <a:p>
            <a:pPr marL="99060" marR="332105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Ontvangt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schriftelijke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opdracht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</a:t>
            </a:r>
            <a:endParaRPr lang="nl-NL" sz="1800" spc="-3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332105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 mondelinge toelichting krijgen van de coach.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spcBef>
                <a:spcPts val="54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bachelorproefproject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wordt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geëvalueerd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jury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bestaande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minstens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 andere docenten uit de opleiding. </a:t>
            </a:r>
          </a:p>
          <a:p>
            <a:pPr marL="99060" marR="93980">
              <a:spcBef>
                <a:spcPts val="54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jury kent gezamenlijk het eindcijfer toe.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7490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jury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baseert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op: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SzPts val="1100"/>
              <a:tabLst>
                <a:tab pos="38544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volledige</a:t>
            </a:r>
            <a:r>
              <a:rPr lang="nl-NL" sz="14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bachelorproefbundel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inclusief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bijlagenbundel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neerslagwerk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onderzoek;</a:t>
            </a:r>
          </a:p>
          <a:p>
            <a:pPr lvl="1">
              <a:buSzPts val="1100"/>
              <a:tabLst>
                <a:tab pos="38544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gerealiseerde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bijgestelde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ontwerpresultaat;</a:t>
            </a:r>
            <a:endParaRPr lang="nl-BE" sz="1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5"/>
              </a:spcBef>
              <a:buSzPts val="1100"/>
              <a:tabLst>
                <a:tab pos="38036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individueel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logboek;</a:t>
            </a:r>
            <a:endParaRPr lang="nl-BE" sz="1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45"/>
              </a:spcBef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eindpresentatie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bijhorende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mondelinge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ondervraging.</a:t>
            </a:r>
            <a:endParaRPr lang="nl-BE" sz="1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60"/>
              </a:spcBef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beoordelen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competenties</a:t>
            </a:r>
            <a:r>
              <a:rPr lang="nl-NL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worden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dezelfde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richtlijnen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vaststellen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een eindscore gehanteerd als tijdens de eerste examenperiode</a:t>
            </a: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242BDF-9347-29CF-D4A1-5D39E691241D}"/>
              </a:ext>
            </a:extLst>
          </p:cNvPr>
          <p:cNvSpPr txBox="1"/>
          <p:nvPr/>
        </p:nvSpPr>
        <p:spPr>
          <a:xfrm>
            <a:off x="838200" y="36512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Tweede zittijd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9934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253330"/>
            <a:ext cx="10515600" cy="5239543"/>
          </a:xfrm>
        </p:spPr>
        <p:txBody>
          <a:bodyPr>
            <a:norm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 interdisciplinair ontwerponderzoek uitwerken, uitrollen en bijsturen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Uitgewerkt op een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onderzoeksgerichte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manier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Meerwaarde voor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eigen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lerarenopleiding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nl-NL" sz="1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werkveld</a:t>
            </a:r>
            <a:r>
              <a:rPr lang="nl-NL" sz="1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volgens Teacher Design en Research Model (TDRM)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 van nieuwe (interdisciplinaire) leermaterialen en praktijkonderzoek gaan in de klas hand in hand.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gevoerd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ontwerp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implementatie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ervan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 leidt tot: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 lessenreeks die didactisch onderzocht is in de klas,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ets bijbrengt zowel voor het onderwijs als voor de onderzoekscel van de lerarenopleiding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Bruikbaar in het werkveld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 maken van didactische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modellen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ontwikkeld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vanuit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onderzoekscel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lerarenopleiding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inkleurmodel,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STEM-OVUR model,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projectfiche</a:t>
            </a:r>
            <a:r>
              <a:rPr lang="nl-NL" sz="1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bouwfiches…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BE" sz="14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Verstrengeling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tussen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onderwijs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onderzoek in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lerarenopleiding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99060" marR="87630">
              <a:spcAft>
                <a:spcPts val="0"/>
              </a:spcAft>
            </a:pPr>
            <a:r>
              <a:rPr lang="nl-NL" sz="1800" spc="-35" dirty="0">
                <a:latin typeface="Calibri" panose="020F0502020204030204" pitchFamily="34" charset="0"/>
                <a:ea typeface="Calibri" panose="020F0502020204030204" pitchFamily="34" charset="0"/>
              </a:rPr>
              <a:t>Eventueel komen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nuttige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thema’s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projecten 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onderzoekscel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A0A0F4C-0C9D-FB5C-63CF-F28C25E9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41" y="74853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Opzet</a:t>
            </a:r>
            <a:r>
              <a:rPr lang="nl-NL" sz="3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kadering: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De inhoud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24573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253330"/>
            <a:ext cx="10515600" cy="5239543"/>
          </a:xfrm>
        </p:spPr>
        <p:txBody>
          <a:bodyPr>
            <a:normAutofit/>
          </a:bodyPr>
          <a:lstStyle/>
          <a:p>
            <a:pPr marL="99060" marR="100965" algn="just"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bachelorproefproject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dus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BaSO-verhaal en focust op:</a:t>
            </a:r>
            <a:endParaRPr lang="nl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100965" algn="just">
              <a:spcAft>
                <a:spcPts val="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48B8A1-4B5B-8416-145C-46A15FC9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5" y="1792040"/>
            <a:ext cx="9480423" cy="9137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4305BA-F349-434B-C43B-904FFB4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4" y="2940383"/>
            <a:ext cx="9480423" cy="9772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7F1226-A1F1-02B7-A1AB-7D3D1D8B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7" y="4152182"/>
            <a:ext cx="9480423" cy="9531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9B0A15-1ED6-EA89-D8FD-38611D59A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47" y="5324164"/>
            <a:ext cx="9488043" cy="914511"/>
          </a:xfrm>
          <a:prstGeom prst="rect">
            <a:avLst/>
          </a:prstGeom>
        </p:spPr>
      </p:pic>
      <p:sp>
        <p:nvSpPr>
          <p:cNvPr id="12" name="Titel 5">
            <a:extLst>
              <a:ext uri="{FF2B5EF4-FFF2-40B4-BE49-F238E27FC236}">
                <a16:creationId xmlns:a16="http://schemas.microsoft.com/office/drawing/2014/main" id="{BC3B5B7C-C483-44D7-D666-D1DC783DE41A}"/>
              </a:ext>
            </a:extLst>
          </p:cNvPr>
          <p:cNvSpPr txBox="1">
            <a:spLocks/>
          </p:cNvSpPr>
          <p:nvPr/>
        </p:nvSpPr>
        <p:spPr>
          <a:xfrm>
            <a:off x="502446" y="228856"/>
            <a:ext cx="1110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Opzet</a:t>
            </a:r>
            <a:r>
              <a:rPr lang="nl-NL" sz="3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kadering: </a:t>
            </a:r>
            <a:r>
              <a:rPr lang="nl-NL" sz="3200" spc="-10" dirty="0" err="1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nl-NL" sz="32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omeinspecifieke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leerresultaten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2318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253330"/>
            <a:ext cx="10515600" cy="5239543"/>
          </a:xfrm>
        </p:spPr>
        <p:txBody>
          <a:bodyPr>
            <a:normAutofit/>
          </a:bodyPr>
          <a:lstStyle/>
          <a:p>
            <a:endParaRPr lang="nl-NL" sz="18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DLR</a:t>
            </a:r>
            <a:r>
              <a:rPr lang="nl-NL" sz="18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3: Basis</a:t>
            </a:r>
            <a:r>
              <a:rPr lang="nl-NL" sz="18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van</a:t>
            </a:r>
            <a:r>
              <a:rPr lang="nl-NL" sz="18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het project: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u="sng" spc="0" dirty="0" err="1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vakinhoud</a:t>
            </a:r>
            <a:r>
              <a:rPr lang="nl-NL" sz="1800" u="sng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nl-NL" sz="1800" u="sng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nl-NL" sz="1800" u="sng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(vak)didactiek</a:t>
            </a:r>
            <a:r>
              <a:rPr lang="nl-NL" sz="18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nl-NL" sz="18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onderwijspraktijk +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vakoverschrijdend werken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op het niveau van de klas of de school</a:t>
            </a:r>
            <a:r>
              <a:rPr lang="nl-NL" sz="18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nl-BE" sz="18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DLR 5: Focus op </a:t>
            </a:r>
            <a:r>
              <a:rPr lang="nl-NL" sz="1800" u="sng" spc="0" dirty="0" err="1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onderzoeksvaardigheden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zoals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 de minimumdoelen</a:t>
            </a:r>
            <a:r>
              <a:rPr lang="nl-NL" sz="18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van het Secundair Onderwijs opgenomen binnen de context van STEM.</a:t>
            </a:r>
            <a:r>
              <a:rPr lang="nl-NL" sz="18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    Onderzoeksresultaten</a:t>
            </a:r>
            <a:r>
              <a:rPr lang="nl-NL" sz="18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vanuit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nl-NL" sz="18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onderzoekscel</a:t>
            </a:r>
            <a:r>
              <a:rPr lang="nl-NL" sz="18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Art</a:t>
            </a:r>
            <a:r>
              <a:rPr lang="nl-NL" sz="18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teaching</a:t>
            </a:r>
            <a:r>
              <a:rPr lang="nl-NL" sz="18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kunnen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indalen in de opleiding Leraar  </a:t>
            </a: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   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Secundair onderwijs en zorgen voor een integratie van wetenschappelijk onderzoek en onderwijs.</a:t>
            </a:r>
          </a:p>
          <a:p>
            <a:pPr marL="0" indent="0">
              <a:buNone/>
            </a:pPr>
            <a:endParaRPr lang="nl-BE" sz="18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DLR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7: T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eamgericht</a:t>
            </a:r>
            <a:r>
              <a:rPr lang="nl-NL" sz="1800" u="sng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werken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waarbij elk teamlid eigen sterktes (vak- en/of persoonsgebonden) inbrengt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DLR 9: Onderdompeling in de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specifieke</a:t>
            </a:r>
            <a:r>
              <a:rPr lang="nl-NL" sz="1800" u="sng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u="sng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STEM-doelen</a:t>
            </a:r>
            <a:r>
              <a:rPr lang="nl-NL" sz="1800" u="sng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uit</a:t>
            </a:r>
            <a:r>
              <a:rPr lang="nl-NL" sz="18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het</a:t>
            </a:r>
            <a:r>
              <a:rPr lang="nl-NL" sz="18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secundair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onderwijs:</a:t>
            </a:r>
            <a:r>
              <a:rPr lang="nl-NL" sz="18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</a:p>
          <a:p>
            <a:pPr lvl="1"/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analyseren</a:t>
            </a:r>
            <a:r>
              <a:rPr lang="nl-NL" sz="16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van</a:t>
            </a:r>
            <a:r>
              <a:rPr lang="nl-NL" sz="16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nl-NL" sz="16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wisselwerking</a:t>
            </a:r>
            <a:r>
              <a:rPr lang="nl-NL" sz="16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tussen wetenschappen, technologie, wiskunde en de maatschappij aan de hand van maatschappelijke uitdagingen. </a:t>
            </a:r>
          </a:p>
          <a:p>
            <a:pPr lvl="1"/>
            <a:r>
              <a:rPr lang="nl-NL" sz="1600" dirty="0"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k</a:t>
            </a:r>
            <a:r>
              <a:rPr lang="nl-NL" sz="16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euzethema’s die voldoende boeiend en uitdagend, vaak gekoppeld aan internationaal onderzoek</a:t>
            </a:r>
            <a:r>
              <a:rPr lang="nl-NL" sz="1400" spc="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endParaRPr lang="nl-BE" sz="1400" spc="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1F1514F0-84EE-FC4F-3FCF-7DCED7031FAD}"/>
              </a:ext>
            </a:extLst>
          </p:cNvPr>
          <p:cNvSpPr txBox="1">
            <a:spLocks/>
          </p:cNvSpPr>
          <p:nvPr/>
        </p:nvSpPr>
        <p:spPr>
          <a:xfrm>
            <a:off x="502446" y="228856"/>
            <a:ext cx="1110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Opzet</a:t>
            </a:r>
            <a:r>
              <a:rPr lang="nl-NL" sz="3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kadering: Vertaalslag </a:t>
            </a:r>
            <a:r>
              <a:rPr lang="nl-NL" sz="3200" spc="-10" dirty="0" err="1">
                <a:latin typeface="Calibri" panose="020F0502020204030204" pitchFamily="34" charset="0"/>
                <a:ea typeface="Calibri" panose="020F0502020204030204" pitchFamily="34" charset="0"/>
              </a:rPr>
              <a:t>DLR’s</a:t>
            </a:r>
            <a:r>
              <a:rPr lang="nl-NL" sz="3200" spc="-10" dirty="0">
                <a:latin typeface="Calibri" panose="020F0502020204030204" pitchFamily="34" charset="0"/>
                <a:ea typeface="Calibri" panose="020F0502020204030204" pitchFamily="34" charset="0"/>
              </a:rPr>
              <a:t> naar </a:t>
            </a:r>
            <a:r>
              <a:rPr lang="nl-NL" sz="3200" spc="-10" dirty="0" err="1">
                <a:latin typeface="Calibri" panose="020F0502020204030204" pitchFamily="34" charset="0"/>
                <a:ea typeface="Calibri" panose="020F0502020204030204" pitchFamily="34" charset="0"/>
              </a:rPr>
              <a:t>bachelorproefproject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08980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253330"/>
            <a:ext cx="11300444" cy="5239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uit gemiddeld 4 studenten, begeleidende docent uit de lerarenopleiding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mentor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(secundair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onderwijs)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en/of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externe</a:t>
            </a:r>
            <a:r>
              <a:rPr lang="nl-NL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expert.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l-NL" sz="18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groepsgebeuren</a:t>
            </a:r>
            <a:r>
              <a:rPr lang="nl-N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 gemeenschappelijk eindrapport. 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Maar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elke student wordt individueel aangesproken en krijgt de kans om al gevraagde competenties aan te tonen.</a:t>
            </a:r>
            <a:endParaRPr lang="nl-BE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Studenten kiezen een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thema uit ruime lijst van onderzoeksopdrachten en worden samengebracht in onderzoeksteam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8F3E170B-6AA1-790A-CFD2-73E4E33C551C}"/>
              </a:ext>
            </a:extLst>
          </p:cNvPr>
          <p:cNvSpPr txBox="1">
            <a:spLocks/>
          </p:cNvSpPr>
          <p:nvPr/>
        </p:nvSpPr>
        <p:spPr>
          <a:xfrm>
            <a:off x="502446" y="228856"/>
            <a:ext cx="1110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Organisatie: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nl-NL" sz="3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(TDRT)</a:t>
            </a:r>
            <a:br>
              <a:rPr lang="nl-NL" sz="4000" spc="-1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1803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253330"/>
            <a:ext cx="10515600" cy="5239543"/>
          </a:xfrm>
        </p:spPr>
        <p:txBody>
          <a:bodyPr>
            <a:normAutofit/>
          </a:bodyPr>
          <a:lstStyle/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student kiest uit lijst specifieke STEM-thema’s waaraan</a:t>
            </a:r>
            <a:r>
              <a:rPr lang="nl-NL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STEM-minimumdoelen</a:t>
            </a:r>
            <a:r>
              <a:rPr lang="nl-NL" sz="18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 koppelen zijn</a:t>
            </a:r>
            <a:r>
              <a:rPr lang="nl-NL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9398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</a:pPr>
            <a:endParaRPr lang="nl-NL" sz="18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3980" indent="0">
              <a:lnSpc>
                <a:spcPct val="107000"/>
              </a:lnSpc>
              <a:spcBef>
                <a:spcPts val="995"/>
              </a:spcBef>
              <a:spcAft>
                <a:spcPts val="0"/>
              </a:spcAft>
              <a:buNone/>
            </a:pPr>
            <a:endParaRPr lang="nl-NL" sz="1800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" marR="87630">
              <a:spcBef>
                <a:spcPts val="915"/>
              </a:spcBef>
              <a:spcAft>
                <a:spcPts val="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student ontwerpt leermaterialen volgens een ontwerpcyclus en voert praktijkonderzoek uit volgens een</a:t>
            </a:r>
          </a:p>
          <a:p>
            <a:pPr marL="0" marR="87630" indent="0">
              <a:spcBef>
                <a:spcPts val="915"/>
              </a:spcBef>
              <a:spcAft>
                <a:spcPts val="0"/>
              </a:spcAft>
              <a:buNone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NL" sz="1800" u="sng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1800" u="sng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1800" u="sng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nl-NL" sz="1800" u="sng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1800" u="sng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Method</a:t>
            </a:r>
            <a:r>
              <a:rPr lang="nl-NL" sz="1800" u="sng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(TDRM).</a:t>
            </a:r>
            <a:r>
              <a:rPr lang="nl-NL" sz="1800" u="sng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BE" sz="18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Image 26">
            <a:extLst>
              <a:ext uri="{FF2B5EF4-FFF2-40B4-BE49-F238E27FC236}">
                <a16:creationId xmlns:a16="http://schemas.microsoft.com/office/drawing/2014/main" id="{E04C2322-69CE-341F-7C01-3A314D8467D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237" y="2006127"/>
            <a:ext cx="5849879" cy="1422873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65E7CC2C-78A3-083E-87F0-DFF4B32BC08E}"/>
              </a:ext>
            </a:extLst>
          </p:cNvPr>
          <p:cNvSpPr txBox="1">
            <a:spLocks/>
          </p:cNvSpPr>
          <p:nvPr/>
        </p:nvSpPr>
        <p:spPr>
          <a:xfrm>
            <a:off x="318146" y="255488"/>
            <a:ext cx="11109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</a:rPr>
              <a:t>Organisatie: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nl-NL" sz="3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Method</a:t>
            </a:r>
            <a:r>
              <a:rPr lang="nl-NL" sz="32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(TDRM)</a:t>
            </a:r>
            <a:br>
              <a:rPr lang="nl-NL" sz="4000" spc="-1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66114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72823-AE41-977D-3B7E-014BA00D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82030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4DDDB-4069-DF0E-A6EE-EC3C90C2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470519"/>
            <a:ext cx="10515600" cy="435133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 dat ontwerp van nieuwe (interdisciplinaire) leermaterialen en praktijkonderzoek in de klas samenvoegt tot één flow.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studentleerkrachten doorlopen het TDRM-proces in een Teacher Design en Research Team (TDRT) met team:</a:t>
            </a:r>
            <a:r>
              <a:rPr lang="nl-NL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vier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studenten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verschillende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vakkencombinaties 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 mentor</a:t>
            </a:r>
            <a:r>
              <a:rPr lang="nl-NL" sz="1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nl-NL" sz="1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en/of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externe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</a:t>
            </a:r>
          </a:p>
          <a:p>
            <a:pPr lvl="1"/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lerarenopleider</a:t>
            </a:r>
            <a:r>
              <a:rPr lang="nl-NL" sz="1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fungeert</a:t>
            </a:r>
            <a:r>
              <a:rPr lang="nl-NL" sz="1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</a:t>
            </a:r>
            <a:r>
              <a:rPr lang="nl-NL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coach. </a:t>
            </a:r>
            <a:endParaRPr lang="nl-BE" dirty="0"/>
          </a:p>
        </p:txBody>
      </p:sp>
      <p:pic>
        <p:nvPicPr>
          <p:cNvPr id="4" name="Image 27">
            <a:extLst>
              <a:ext uri="{FF2B5EF4-FFF2-40B4-BE49-F238E27FC236}">
                <a16:creationId xmlns:a16="http://schemas.microsoft.com/office/drawing/2014/main" id="{5CCA8237-01C7-27DC-885A-963210BC983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159" y="3767403"/>
            <a:ext cx="5735955" cy="17614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6F63C4-F040-FFC9-AFDB-D7EE393B679B}"/>
              </a:ext>
            </a:extLst>
          </p:cNvPr>
          <p:cNvSpPr txBox="1"/>
          <p:nvPr/>
        </p:nvSpPr>
        <p:spPr>
          <a:xfrm>
            <a:off x="6216588" y="4864576"/>
            <a:ext cx="597541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6002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blauwe</a:t>
            </a:r>
            <a:r>
              <a:rPr lang="nl-NL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pijlen:</a:t>
            </a:r>
            <a:r>
              <a:rPr lang="nl-NL" sz="18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stappen</a:t>
            </a:r>
            <a:r>
              <a:rPr lang="nl-NL" sz="18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</a:t>
            </a:r>
            <a:r>
              <a:rPr lang="nl-NL" sz="18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het</a:t>
            </a:r>
            <a:r>
              <a:rPr lang="nl-NL" sz="18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ontwerpproces.</a:t>
            </a:r>
            <a:r>
              <a:rPr lang="nl-NL" sz="1800" spc="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endParaRPr lang="nl-BE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00965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 rode pijlen: stappen van het praktijkonderzoek.</a:t>
            </a:r>
            <a:r>
              <a:rPr lang="nl-NL" sz="1800" spc="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vertrekt</a:t>
            </a:r>
            <a:r>
              <a:rPr lang="nl-NL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vanuit</a:t>
            </a:r>
            <a:r>
              <a:rPr lang="nl-NL" sz="18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8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b="1" i="1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passie van de leerkracht</a:t>
            </a:r>
            <a:endParaRPr lang="nl-BE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96620" lvl="0" indent="-342900">
              <a:spcBef>
                <a:spcPts val="38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nl-NL" sz="18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paarse</a:t>
            </a:r>
            <a:r>
              <a:rPr lang="nl-NL" sz="18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pijlen:</a:t>
            </a:r>
            <a:r>
              <a:rPr lang="nl-NL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stappen</a:t>
            </a:r>
            <a:r>
              <a:rPr lang="nl-NL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waarbij</a:t>
            </a:r>
            <a:r>
              <a:rPr lang="nl-NL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ontwerpproces</a:t>
            </a:r>
            <a:r>
              <a:rPr lang="nl-NL" sz="18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nl-NL" sz="18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8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praktijkonderzoek samenkomen.</a:t>
            </a:r>
            <a:endParaRPr lang="nl-BE" sz="18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81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20013-C370-BEA7-FCE0-370BDB7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/>
          </a:bodyPr>
          <a:lstStyle/>
          <a:p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</a:t>
            </a:r>
            <a:r>
              <a:rPr lang="nl-NL" sz="3200" spc="-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sz="32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nl-NL" sz="32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Model: stappen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BCA3-D207-CACF-2E09-9E46518E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02" y="1475272"/>
            <a:ext cx="10515600" cy="5239543"/>
          </a:xfrm>
        </p:spPr>
        <p:txBody>
          <a:bodyPr>
            <a:normAutofit/>
          </a:bodyPr>
          <a:lstStyle/>
          <a:p>
            <a:endParaRPr lang="nl-BE" sz="1800" dirty="0"/>
          </a:p>
          <a:p>
            <a:endParaRPr lang="nl-BE" sz="1800" dirty="0"/>
          </a:p>
          <a:p>
            <a:r>
              <a:rPr lang="nl-BE" sz="1800" dirty="0"/>
              <a:t>Samenhang met inkleurmodel:</a:t>
            </a:r>
          </a:p>
          <a:p>
            <a:pPr lvl="1"/>
            <a:r>
              <a:rPr kumimoji="0" lang="nl-BE" altLang="nl-B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is de doelgroep: leerlingen context van school, interesses, mogelijkheden en beperkinge</a:t>
            </a:r>
            <a:r>
              <a:rPr lang="nl-BE" altLang="nl-BE" sz="1400" dirty="0">
                <a:latin typeface="Arial" panose="020B0604020202020204" pitchFamily="34" charset="0"/>
                <a:ea typeface="Calibri" panose="020F0502020204030204" pitchFamily="34" charset="0"/>
              </a:rPr>
              <a:t>n van de leerlingen</a:t>
            </a:r>
          </a:p>
          <a:p>
            <a:pPr lvl="1"/>
            <a:r>
              <a:rPr kumimoji="0" lang="nl-BE" altLang="nl-B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Waarom? Relatie tot minimumdoelen, visie school en lerarenopleiding</a:t>
            </a:r>
          </a:p>
          <a:p>
            <a:pPr lvl="1"/>
            <a:endParaRPr lang="nl-BE" altLang="nl-B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nl-NL" altLang="nl-BE" sz="2000" b="0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nl-NL" altLang="nl-BE" sz="2000" dirty="0"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kumimoji="0" lang="nl-NL" altLang="nl-BE" sz="2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</a:rPr>
              <a:t>Samen interdisciplinaire leermateralen ontwikkelen</a:t>
            </a:r>
            <a:endParaRPr lang="nl-NL" sz="2000" spc="-20" dirty="0">
              <a:effectLst/>
              <a:ea typeface="Calibri" panose="020F0502020204030204" pitchFamily="34" charset="0"/>
            </a:endParaRPr>
          </a:p>
          <a:p>
            <a:pPr marL="800100" marR="213995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stimuleert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studenten tot nadenken over STEM vanuit eigen persoonlijke kennis, lespraktijk, opvattingen en te bereiken doelen</a:t>
            </a:r>
          </a:p>
          <a:p>
            <a:pPr marL="800100" marR="213995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interactie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andere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leraren,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studenten,</a:t>
            </a:r>
            <a:r>
              <a:rPr lang="nl-NL" sz="14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lerarenopleiders</a:t>
            </a:r>
            <a:r>
              <a:rPr lang="nl-NL" sz="14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 andere experten kan reflecteren verdiepen en uitdagen </a:t>
            </a:r>
          </a:p>
          <a:p>
            <a:pPr marL="800100" marR="213995" lvl="1" indent="-342900">
              <a:buSzPts val="1000"/>
              <a:buFont typeface="Symbol" panose="05050102010706020507" pitchFamily="18" charset="2"/>
              <a:buChar char=""/>
              <a:tabLst>
                <a:tab pos="997585" algn="l"/>
              </a:tabLst>
            </a:pPr>
            <a:r>
              <a:rPr lang="nl-NL" sz="14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komen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niet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alleen</a:t>
            </a:r>
            <a:r>
              <a:rPr lang="nl-NL" sz="14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nl-NL" sz="1400" spc="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 contact met nieuwe lespraktijken, maar geven ook actief vorm aan hun eigen </a:t>
            </a:r>
            <a:r>
              <a:rPr lang="nl-NL" sz="14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lespraktijk.</a:t>
            </a:r>
            <a:endParaRPr lang="nl-BE" sz="1400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lang="nl-NL" sz="1400" spc="-2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6950" algn="l"/>
              </a:tabLst>
            </a:pPr>
            <a:endParaRPr kumimoji="0" lang="nl-NL" altLang="nl-B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96950" algn="l"/>
              </a:tabLst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C0294E-72E5-CD1F-1EDD-43E65015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7" y="1034474"/>
            <a:ext cx="1181202" cy="998307"/>
          </a:xfrm>
          <a:prstGeom prst="rect">
            <a:avLst/>
          </a:prstGeom>
        </p:spPr>
      </p:pic>
      <p:pic>
        <p:nvPicPr>
          <p:cNvPr id="5121" name="Image 31">
            <a:extLst>
              <a:ext uri="{FF2B5EF4-FFF2-40B4-BE49-F238E27FC236}">
                <a16:creationId xmlns:a16="http://schemas.microsoft.com/office/drawing/2014/main" id="{423DB007-D17D-E863-FC2C-FD2013E498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32" y="2920206"/>
            <a:ext cx="2325687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91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2504</Words>
  <Application>Microsoft Office PowerPoint</Application>
  <PresentationFormat>Breedbeeld</PresentationFormat>
  <Paragraphs>313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Verdana</vt:lpstr>
      <vt:lpstr>Kantoorthema</vt:lpstr>
      <vt:lpstr>PowerPoint-presentatie</vt:lpstr>
      <vt:lpstr>Inhoud</vt:lpstr>
      <vt:lpstr>Opzet en kadering: De inhoud</vt:lpstr>
      <vt:lpstr>PowerPoint-presentatie</vt:lpstr>
      <vt:lpstr>PowerPoint-presentatie</vt:lpstr>
      <vt:lpstr>PowerPoint-presentatie</vt:lpstr>
      <vt:lpstr>PowerPoint-presentatie</vt:lpstr>
      <vt:lpstr>Teacher Design en Research Model</vt:lpstr>
      <vt:lpstr>Teacher Design en Research Model: stappen</vt:lpstr>
      <vt:lpstr>Teacher Design en Research Model: stappen</vt:lpstr>
      <vt:lpstr>Praktijkonderzoek: Teacher Research </vt:lpstr>
      <vt:lpstr>Praktijkonderzoek: Teacher Research </vt:lpstr>
      <vt:lpstr>Praktijkonderzoek: Teacher Research </vt:lpstr>
      <vt:lpstr>Organisatie: Documenteren ontwerp- en onderzoekproces </vt:lpstr>
      <vt:lpstr>Organisatie: Rol van de coach  </vt:lpstr>
      <vt:lpstr>Organisatie: Studiepunten en de verwachte studielast   </vt:lpstr>
      <vt:lpstr>Traject: De planning    </vt:lpstr>
      <vt:lpstr>Traject: De ondersteuning     </vt:lpstr>
      <vt:lpstr>Evaluatie: De competenties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Filip Poncelet</dc:creator>
  <cp:lastModifiedBy>Filip Poncelet</cp:lastModifiedBy>
  <cp:revision>3</cp:revision>
  <dcterms:created xsi:type="dcterms:W3CDTF">2024-01-07T09:39:51Z</dcterms:created>
  <dcterms:modified xsi:type="dcterms:W3CDTF">2024-01-09T08:10:43Z</dcterms:modified>
</cp:coreProperties>
</file>