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9" r:id="rId19"/>
    <p:sldId id="272" r:id="rId20"/>
    <p:sldId id="29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668F43C-27E8-4A4F-AE03-03CCC361FAC2}">
          <p14:sldIdLst>
            <p14:sldId id="256"/>
            <p14:sldId id="29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89"/>
            <p14:sldId id="272"/>
            <p14:sldId id="291"/>
            <p14:sldId id="273"/>
          </p14:sldIdLst>
        </p14:section>
        <p14:section name="Naamloze sectie" id="{4BD124D6-C486-473C-8903-066BC0D12FB3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9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B2048-ABA9-FA3C-D5F0-0A72C799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19F7A6-C455-49FE-3056-A9F422F7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333719-E73F-B722-CCDA-A8841A50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962B55-C62E-7EE7-306B-371D3C9E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ACD5F0-967A-20FD-233D-02BDEB7C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731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18FAC-1AE3-6095-610A-66F6555F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DECC2B-12F4-9963-4633-3B772035F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527823-AB33-2323-011F-79679805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AE8722-F7B5-E279-1A14-4AE3CE6B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A14496-E4B2-AFD4-E0C2-1450F516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869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902B1B-0909-ABFF-624A-B2D976C0F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3E7D6E4-0DDC-EB33-422A-D54879804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37EDD-B29E-5AA5-9C75-FBC88E1F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09EC07-C6D0-A5E5-1A9F-18080DA0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1017F-B5EF-352A-02FD-1479D97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412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6F8EB-3749-6B5B-C225-1C6FA9E5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C8B533-B16C-FAAE-E949-A630F2497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D12F3-A510-D275-1D42-A7F0C38A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B79F12-AAB4-BD44-DFEF-4D02D9A6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5E853-DE57-D891-9067-90D23333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298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D3766-5701-5D98-BD2E-EBBB9FC0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82C0B7-084A-3ACA-34B1-0FAD7D89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1CD154-C064-8ED1-5F61-D8E0EA12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33EBD6-EEBC-9642-CD52-B504AD4B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84FED7-5CAB-1389-E03B-1AB9A5E5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6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93F39-69D5-EA52-86D0-640549D3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C736EC-14A9-34EC-40CB-64E3F3176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C3D570-7638-3425-4F44-F7E4F8882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504B7D-036F-53F3-7BF5-5BF5DDF6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1D53D5-10EC-64A9-3F81-FCD01344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67C698-5063-82EA-8887-B5C2679D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74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6178F-D850-5BD8-229C-80E864D0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03E4DA-1658-2B4C-0061-8C7745B54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8AFAFF-8814-91E5-D044-0222C4D47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B830590-90A0-7CB7-9A4E-CF84BB876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C35E5A-09A6-ED13-9EEC-B26732B89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4F07731-0AA0-05A8-37C1-D78C7ED7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BBB96E1-0DCD-02D2-562D-64CCACB9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E78755-C557-8E9B-DD21-8C8A134B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548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4F903-003C-0729-B5D4-0ACB4B83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128D02-E78D-6739-3F14-BA3EE9F0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0DCA3C-F25F-190A-2819-05BDB7DD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C4A4A6-5E66-3033-CA93-C6AD0C5D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917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0E4FE7A-D226-3D47-48E8-71E179E8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E86F6A6-6DE8-9DB8-A456-1751789B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522BE3-628B-CA69-D870-3B51B16B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138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BEF45-AAE4-BCC6-A9BF-81366608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5143F2-6EB1-909E-1A5D-7086B78B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CA130D-C435-E66F-D3F5-83C250A72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DDABD8-04C5-8C9C-27B7-C04030F0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5413B3-78B2-CEB1-9674-1E90E5F2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F85CDC-072D-9854-79D9-C8CB9841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57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3357F-7EBB-2632-6C04-F4E6D6DE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46204D-E94F-CD0B-9EED-0EA9B04F3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FE184A-C3E0-9326-98C9-70E5A5995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A07534-E91E-E2F7-0FCD-546E39B3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7582CD-103C-4966-6969-3B1F0F11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ABD9DA-0B8E-F657-7F1F-DCB377E8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473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475B6EA-1626-43A9-2A19-6D66EEDC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B4FEF2-2A98-82EF-291B-19B1CC57D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F65B59-BA02-EF54-9D35-AA3B95DFA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D7636-63CE-4C39-9847-48C0C73E8DEC}" type="datetimeFigureOut">
              <a:rPr lang="nl-BE" smtClean="0"/>
              <a:t>13/12/2023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0BB41E-8789-2F13-4956-7DC761559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F2FC8D-2C57-6F76-2BB1-F8E7229B1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69CDF-C67C-4E56-8A6C-CE92C854F8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11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rown.bio/?v=d3dcf429c679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cirkel, Graphics, schermopname&#10;&#10;Automatisch gegenereerde beschrijving">
            <a:extLst>
              <a:ext uri="{FF2B5EF4-FFF2-40B4-BE49-F238E27FC236}">
                <a16:creationId xmlns:a16="http://schemas.microsoft.com/office/drawing/2014/main" id="{1081735E-E691-C72D-B4AE-CA878E16A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21" y="142043"/>
            <a:ext cx="7883370" cy="50687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207AEAE-8BED-25C2-A0EA-8087B25CEE10}"/>
              </a:ext>
            </a:extLst>
          </p:cNvPr>
          <p:cNvSpPr txBox="1"/>
          <p:nvPr/>
        </p:nvSpPr>
        <p:spPr>
          <a:xfrm>
            <a:off x="2061838" y="5306173"/>
            <a:ext cx="8910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b="1" kern="1400" spc="-5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STEM-OVUR-model  bij STEM-</a:t>
            </a:r>
            <a:r>
              <a:rPr lang="nl-BE" sz="3600" b="1" kern="1400" spc="-5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bachelorproef</a:t>
            </a:r>
            <a:endParaRPr lang="nl-BE" sz="3600" b="1" kern="1400" spc="-5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3600" b="1" kern="1400" spc="-5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academiejaar 2023-2024</a:t>
            </a:r>
            <a:endParaRPr lang="nl-BE" sz="3600" b="1" kern="1400" spc="-5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8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C33801F-C594-2CF4-B3AB-D1B8E3456703}"/>
              </a:ext>
            </a:extLst>
          </p:cNvPr>
          <p:cNvSpPr txBox="1"/>
          <p:nvPr/>
        </p:nvSpPr>
        <p:spPr>
          <a:xfrm>
            <a:off x="2727664" y="136258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Uitvoeren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84D209-AF70-7AFF-3C87-FE55FA5C4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209" y="46438"/>
            <a:ext cx="1486101" cy="1449448"/>
          </a:xfrm>
          <a:prstGeom prst="rect">
            <a:avLst/>
          </a:prstGeom>
        </p:spPr>
      </p:pic>
      <p:pic>
        <p:nvPicPr>
          <p:cNvPr id="5" name="Afbeelding 4" descr="Afbeelding met Graphics, ontwerp, cirkel, Lettertype&#10;&#10;Automatisch gegenereerde beschrijving">
            <a:extLst>
              <a:ext uri="{FF2B5EF4-FFF2-40B4-BE49-F238E27FC236}">
                <a16:creationId xmlns:a16="http://schemas.microsoft.com/office/drawing/2014/main" id="{1E70E084-73BE-4D98-CEE8-23A4E1DF0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" y="1906589"/>
            <a:ext cx="1249214" cy="1289371"/>
          </a:xfrm>
          <a:prstGeom prst="rect">
            <a:avLst/>
          </a:prstGeom>
        </p:spPr>
      </p:pic>
      <p:pic>
        <p:nvPicPr>
          <p:cNvPr id="6" name="Afbeelding 5" descr="Afbeelding met schermopname, Lettertype, ontwerp, tekst&#10;&#10;Automatisch gegenereerde beschrijving">
            <a:extLst>
              <a:ext uri="{FF2B5EF4-FFF2-40B4-BE49-F238E27FC236}">
                <a16:creationId xmlns:a16="http://schemas.microsoft.com/office/drawing/2014/main" id="{48CE8639-FD95-69B9-64A7-F1C019D200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5507524" y="1906589"/>
            <a:ext cx="1284513" cy="1289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33C9020-3066-0644-8E82-F15720896113}"/>
              </a:ext>
            </a:extLst>
          </p:cNvPr>
          <p:cNvSpPr txBox="1"/>
          <p:nvPr/>
        </p:nvSpPr>
        <p:spPr>
          <a:xfrm>
            <a:off x="233039" y="3429000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Vanuit Werkplan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Onderzoek uitvoeren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Gericht observeren (herhalen)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Gegevens nauwkeurig en objectief registreren </a:t>
            </a:r>
            <a:endParaRPr lang="nl-B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970276-9EEE-D4B1-4417-77FAFE2FB694}"/>
              </a:ext>
            </a:extLst>
          </p:cNvPr>
          <p:cNvSpPr txBox="1"/>
          <p:nvPr/>
        </p:nvSpPr>
        <p:spPr>
          <a:xfrm>
            <a:off x="6613864" y="3429000"/>
            <a:ext cx="3657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Vanuit resultaten – data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Analyseren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Zoeken naar patronen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Interpreteren waarnemingen</a:t>
            </a:r>
            <a:endParaRPr lang="nl-BE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A3D960D-8837-AB54-68BE-858967EC8C2B}"/>
              </a:ext>
            </a:extLst>
          </p:cNvPr>
          <p:cNvCxnSpPr>
            <a:cxnSpLocks/>
          </p:cNvCxnSpPr>
          <p:nvPr/>
        </p:nvCxnSpPr>
        <p:spPr>
          <a:xfrm>
            <a:off x="5507524" y="995130"/>
            <a:ext cx="0" cy="554771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3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E9A65E2-0B60-14E4-C1BA-C26078CE0A81}"/>
              </a:ext>
            </a:extLst>
          </p:cNvPr>
          <p:cNvSpPr txBox="1"/>
          <p:nvPr/>
        </p:nvSpPr>
        <p:spPr>
          <a:xfrm>
            <a:off x="3182644" y="116946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C04A3F-BA14-8505-0B9E-7E90308EE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209" y="46438"/>
            <a:ext cx="1486101" cy="1449448"/>
          </a:xfrm>
          <a:prstGeom prst="rect">
            <a:avLst/>
          </a:prstGeom>
        </p:spPr>
      </p:pic>
      <p:pic>
        <p:nvPicPr>
          <p:cNvPr id="5" name="Afbeelding 4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B17909A1-0EB2-3384-8748-F706BE841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6" y="1622296"/>
            <a:ext cx="1379084" cy="1422218"/>
          </a:xfrm>
          <a:prstGeom prst="rect">
            <a:avLst/>
          </a:prstGeom>
        </p:spPr>
      </p:pic>
      <p:pic>
        <p:nvPicPr>
          <p:cNvPr id="6" name="Afbeelding 5" descr="Afbeelding met tekst, ontwerp, Lettertype, Graphics&#10;&#10;Automatisch gegenereerde beschrijving">
            <a:extLst>
              <a:ext uri="{FF2B5EF4-FFF2-40B4-BE49-F238E27FC236}">
                <a16:creationId xmlns:a16="http://schemas.microsoft.com/office/drawing/2014/main" id="{98429B65-7814-E653-8C49-B1B29F0C9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2"/>
          <a:stretch/>
        </p:blipFill>
        <p:spPr bwMode="auto">
          <a:xfrm>
            <a:off x="5507524" y="1584210"/>
            <a:ext cx="1633169" cy="1422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00E2F51-A363-FD86-E148-F4501BBC154D}"/>
              </a:ext>
            </a:extLst>
          </p:cNvPr>
          <p:cNvSpPr txBox="1"/>
          <p:nvPr/>
        </p:nvSpPr>
        <p:spPr>
          <a:xfrm>
            <a:off x="135384" y="3429000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Vanuit analyse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Besluit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Formuleren antwoord op onderzoeksvraag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Controle hypothesen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0D60098-345A-8720-3611-E86552403B5D}"/>
              </a:ext>
            </a:extLst>
          </p:cNvPr>
          <p:cNvSpPr txBox="1"/>
          <p:nvPr/>
        </p:nvSpPr>
        <p:spPr>
          <a:xfrm>
            <a:off x="244156" y="4882718"/>
            <a:ext cx="4640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onderzoek beantwoordt onderzoeksvraag : </a:t>
            </a:r>
          </a:p>
          <a:p>
            <a:r>
              <a:rPr lang="nl-BE" dirty="0"/>
              <a:t>	OK</a:t>
            </a:r>
          </a:p>
          <a:p>
            <a:r>
              <a:rPr lang="nl-BE" dirty="0"/>
              <a:t>-onderzoek beantwoordt niet onderzoeksvraag:</a:t>
            </a:r>
          </a:p>
          <a:p>
            <a:r>
              <a:rPr lang="nl-BE" dirty="0"/>
              <a:t>	nieuw/beter onderzoek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F9E644B-C9F4-8B31-6588-D059BABAD309}"/>
              </a:ext>
            </a:extLst>
          </p:cNvPr>
          <p:cNvSpPr txBox="1"/>
          <p:nvPr/>
        </p:nvSpPr>
        <p:spPr>
          <a:xfrm>
            <a:off x="5433383" y="3371029"/>
            <a:ext cx="67079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Vanuit besluit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Ruimere kijk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Vergelijken met resultaten (ander onderzoek) medeleerlingen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Zelfde omstandigheden – nauwkeurigheid – methodiek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Ruimer kijken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Info over complexere wereld?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Nieuwe (</a:t>
            </a:r>
            <a:r>
              <a:rPr lang="nl-BE" dirty="0" err="1">
                <a:sym typeface="Wingdings" panose="05000000000000000000" pitchFamily="2" charset="2"/>
              </a:rPr>
              <a:t>onderzoeks</a:t>
            </a:r>
            <a:r>
              <a:rPr lang="nl-BE" dirty="0">
                <a:sym typeface="Wingdings" panose="05000000000000000000" pitchFamily="2" charset="2"/>
              </a:rPr>
              <a:t>)vragen?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Koppeling ontwerpcyclus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FEFA088-0ADA-7DAC-9376-12F9E0D36E4F}"/>
              </a:ext>
            </a:extLst>
          </p:cNvPr>
          <p:cNvSpPr txBox="1"/>
          <p:nvPr/>
        </p:nvSpPr>
        <p:spPr>
          <a:xfrm>
            <a:off x="1351624" y="6416148"/>
            <a:ext cx="10260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Ruimer kijken impliceert dat het onderzoek niet stopt na het formuleren van een besluit.</a:t>
            </a:r>
            <a:endParaRPr lang="nl-BE" b="1" dirty="0">
              <a:solidFill>
                <a:srgbClr val="00B050"/>
              </a:solidFill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B72D719-C800-2C55-30C2-6AF03F276817}"/>
              </a:ext>
            </a:extLst>
          </p:cNvPr>
          <p:cNvCxnSpPr>
            <a:cxnSpLocks/>
          </p:cNvCxnSpPr>
          <p:nvPr/>
        </p:nvCxnSpPr>
        <p:spPr>
          <a:xfrm>
            <a:off x="5507524" y="995130"/>
            <a:ext cx="0" cy="554771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1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110B58C-152F-3D4F-4BB0-1A2EC9E0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2" y="714321"/>
            <a:ext cx="4291841" cy="438146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9F32B17-964D-D105-28B0-96AE7B636B69}"/>
              </a:ext>
            </a:extLst>
          </p:cNvPr>
          <p:cNvSpPr txBox="1"/>
          <p:nvPr/>
        </p:nvSpPr>
        <p:spPr>
          <a:xfrm>
            <a:off x="4756555" y="834411"/>
            <a:ext cx="6922363" cy="114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nl-BE" sz="28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Ontwerpend leren in het STEM-OVUR-model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nl-BE" sz="2800" b="1" kern="1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nl-BE" sz="2800" b="1" kern="100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blauwe tandwiel</a:t>
            </a:r>
            <a:endParaRPr lang="nl-BE" sz="2800" b="1" kern="10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0A22EFF-F459-2D68-2CC9-7CC12A0D08FE}"/>
              </a:ext>
            </a:extLst>
          </p:cNvPr>
          <p:cNvSpPr txBox="1"/>
          <p:nvPr/>
        </p:nvSpPr>
        <p:spPr>
          <a:xfrm>
            <a:off x="5212501" y="276611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/>
              <a:t>Uitdaging</a:t>
            </a:r>
            <a:r>
              <a:rPr lang="nl-BE" dirty="0"/>
              <a:t> als motor van ontwerpend leren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543DDFF-EB90-985F-EC65-47DB73091B81}"/>
              </a:ext>
            </a:extLst>
          </p:cNvPr>
          <p:cNvSpPr txBox="1"/>
          <p:nvPr/>
        </p:nvSpPr>
        <p:spPr>
          <a:xfrm>
            <a:off x="6096000" y="429957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relatie tot een bepaald probleem of bepaalde behoefte.</a:t>
            </a:r>
            <a:endParaRPr lang="nl-BE" dirty="0"/>
          </a:p>
        </p:txBody>
      </p:sp>
      <p:sp>
        <p:nvSpPr>
          <p:cNvPr id="9" name="Pijl: gebogen 8">
            <a:extLst>
              <a:ext uri="{FF2B5EF4-FFF2-40B4-BE49-F238E27FC236}">
                <a16:creationId xmlns:a16="http://schemas.microsoft.com/office/drawing/2014/main" id="{4EF6F752-C354-046C-39A5-38268999B7AA}"/>
              </a:ext>
            </a:extLst>
          </p:cNvPr>
          <p:cNvSpPr/>
          <p:nvPr/>
        </p:nvSpPr>
        <p:spPr>
          <a:xfrm flipV="1">
            <a:off x="5814959" y="3685207"/>
            <a:ext cx="281041" cy="818329"/>
          </a:xfrm>
          <a:prstGeom prst="bentArrow">
            <a:avLst>
              <a:gd name="adj1" fmla="val 25000"/>
              <a:gd name="adj2" fmla="val 2166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1D1A274C-7ADF-C7C4-C901-8F5AB2C48AD5}"/>
              </a:ext>
            </a:extLst>
          </p:cNvPr>
          <p:cNvSpPr/>
          <p:nvPr/>
        </p:nvSpPr>
        <p:spPr>
          <a:xfrm rot="16200000">
            <a:off x="3899067" y="1722728"/>
            <a:ext cx="187051" cy="243982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386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ECAF3BB-3B3D-EBE0-F400-DA1630BF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674" y="88776"/>
            <a:ext cx="1539207" cy="157134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68203A8-19A0-B2CC-D8DB-861973723C4D}"/>
              </a:ext>
            </a:extLst>
          </p:cNvPr>
          <p:cNvSpPr txBox="1"/>
          <p:nvPr/>
        </p:nvSpPr>
        <p:spPr>
          <a:xfrm>
            <a:off x="2727664" y="88776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Oriënteren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ADBCFBCF-51C5-572B-E4B4-5B71DB238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6" y="2124453"/>
            <a:ext cx="1159560" cy="1195796"/>
          </a:xfrm>
          <a:prstGeom prst="rect">
            <a:avLst/>
          </a:prstGeom>
        </p:spPr>
      </p:pic>
      <p:pic>
        <p:nvPicPr>
          <p:cNvPr id="5" name="Afbeelding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486EBC4E-7C6D-78A2-1B4C-3F5167CE8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85" y="2124453"/>
            <a:ext cx="1158292" cy="119579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94610BC-24E5-3E87-8280-88E6DA5936E2}"/>
              </a:ext>
            </a:extLst>
          </p:cNvPr>
          <p:cNvSpPr txBox="1"/>
          <p:nvPr/>
        </p:nvSpPr>
        <p:spPr>
          <a:xfrm>
            <a:off x="135384" y="3621168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Vanuit uitdaging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Probleem /behoefte analyseren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Probleem vanuit leerkracht of leerlingen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Probleem verkennen vanuit voorkennis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Vragen stellen over probleem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92B6D29-1ED6-B38D-8D80-FD40274832DD}"/>
              </a:ext>
            </a:extLst>
          </p:cNvPr>
          <p:cNvSpPr txBox="1"/>
          <p:nvPr/>
        </p:nvSpPr>
        <p:spPr>
          <a:xfrm>
            <a:off x="6105331" y="3537753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Vanuit probleem analyseren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Criteria opstellen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Aan welke eisen voldoen?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Criteria helder en duidelijk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Later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Ontwerp controleren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C55700C-F733-B9B7-BD50-0995145895A3}"/>
              </a:ext>
            </a:extLst>
          </p:cNvPr>
          <p:cNvCxnSpPr>
            <a:cxnSpLocks/>
          </p:cNvCxnSpPr>
          <p:nvPr/>
        </p:nvCxnSpPr>
        <p:spPr>
          <a:xfrm>
            <a:off x="5507524" y="995130"/>
            <a:ext cx="0" cy="554771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35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A7CBD30-A713-E8DA-18E7-439A09D76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674" y="88776"/>
            <a:ext cx="1539207" cy="157134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9512C75-4C7C-6C05-9D26-7C046118E95A}"/>
              </a:ext>
            </a:extLst>
          </p:cNvPr>
          <p:cNvSpPr txBox="1"/>
          <p:nvPr/>
        </p:nvSpPr>
        <p:spPr>
          <a:xfrm>
            <a:off x="2772052" y="88776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Voorbereiden</a:t>
            </a:r>
          </a:p>
        </p:txBody>
      </p:sp>
      <p:pic>
        <p:nvPicPr>
          <p:cNvPr id="4" name="Afbeelding 3" descr="Afbeelding met tekst, logo, Graphics, Lettertype&#10;&#10;Automatisch gegenereerde beschrijving">
            <a:extLst>
              <a:ext uri="{FF2B5EF4-FFF2-40B4-BE49-F238E27FC236}">
                <a16:creationId xmlns:a16="http://schemas.microsoft.com/office/drawing/2014/main" id="{759E4430-C5DA-1A5B-4320-EF14B41CA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0"/>
          <a:stretch/>
        </p:blipFill>
        <p:spPr bwMode="auto">
          <a:xfrm>
            <a:off x="285714" y="1540049"/>
            <a:ext cx="1459440" cy="1300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Afbeelding met tekst, Lettertype, ontwerp, logo&#10;&#10;Automatisch gegenereerde beschrijving">
            <a:extLst>
              <a:ext uri="{FF2B5EF4-FFF2-40B4-BE49-F238E27FC236}">
                <a16:creationId xmlns:a16="http://schemas.microsoft.com/office/drawing/2014/main" id="{768CFB44-D513-3701-6E8D-7C29AD9D3E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 bwMode="auto">
          <a:xfrm>
            <a:off x="5507524" y="1540049"/>
            <a:ext cx="1520670" cy="1393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BACB591-C7B8-60CB-321B-1044DBFF7466}"/>
              </a:ext>
            </a:extLst>
          </p:cNvPr>
          <p:cNvSpPr txBox="1"/>
          <p:nvPr/>
        </p:nvSpPr>
        <p:spPr>
          <a:xfrm>
            <a:off x="1480" y="3507425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Vanuit eisen -  criteria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Kennis verzamelen m.b.t technisch probleem door onderzoeken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Onderzoek naar materialen, grondstoffen of middelen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nderzoek naar principes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 en werking van technische systemen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onderlinge samenhang </a:t>
            </a:r>
            <a:endParaRPr lang="nl-BE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6B8E225-0DB3-92A6-FC6F-65853D1E710E}"/>
              </a:ext>
            </a:extLst>
          </p:cNvPr>
          <p:cNvSpPr txBox="1"/>
          <p:nvPr/>
        </p:nvSpPr>
        <p:spPr>
          <a:xfrm>
            <a:off x="5695025" y="3514501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Vanuit onderzoeken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Ontwerpen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Iteratief proces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Ontwerp vanuit onderzoeksresultaten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Met schets/tekening/logboek</a:t>
            </a:r>
            <a:endParaRPr lang="nl-BE" dirty="0">
              <a:sym typeface="Wingdings" panose="05000000000000000000" pitchFamily="2" charset="2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925461B-CA55-9DED-FDC8-3490554585CA}"/>
              </a:ext>
            </a:extLst>
          </p:cNvPr>
          <p:cNvCxnSpPr>
            <a:cxnSpLocks/>
          </p:cNvCxnSpPr>
          <p:nvPr/>
        </p:nvCxnSpPr>
        <p:spPr>
          <a:xfrm>
            <a:off x="5507524" y="995130"/>
            <a:ext cx="0" cy="554771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13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4A98506-EA45-ABE8-D371-D66FD0E24F10}"/>
              </a:ext>
            </a:extLst>
          </p:cNvPr>
          <p:cNvSpPr txBox="1"/>
          <p:nvPr/>
        </p:nvSpPr>
        <p:spPr>
          <a:xfrm>
            <a:off x="2657678" y="3459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Uitvoeren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5F9B1C-5389-36B8-EF6F-DD5C364C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674" y="88776"/>
            <a:ext cx="1539207" cy="1571348"/>
          </a:xfrm>
          <a:prstGeom prst="rect">
            <a:avLst/>
          </a:prstGeom>
        </p:spPr>
      </p:pic>
      <p:pic>
        <p:nvPicPr>
          <p:cNvPr id="4" name="Afbeelding 3" descr="Afbeelding met tekst, schermopname, logo, Lettertype&#10;&#10;Automatisch gegenereerde beschrijving">
            <a:extLst>
              <a:ext uri="{FF2B5EF4-FFF2-40B4-BE49-F238E27FC236}">
                <a16:creationId xmlns:a16="http://schemas.microsoft.com/office/drawing/2014/main" id="{ADF47EEA-9FAD-9729-354A-AFC27F52A5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3"/>
          <a:stretch/>
        </p:blipFill>
        <p:spPr bwMode="auto">
          <a:xfrm>
            <a:off x="148799" y="1962519"/>
            <a:ext cx="1416615" cy="1306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Afbeelding met tekst, cirkel, schermopname, Lettertype&#10;&#10;Automatisch gegenereerde beschrijving">
            <a:extLst>
              <a:ext uri="{FF2B5EF4-FFF2-40B4-BE49-F238E27FC236}">
                <a16:creationId xmlns:a16="http://schemas.microsoft.com/office/drawing/2014/main" id="{4D67A59C-9C05-E138-2BFD-6CD995F44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24" y="1855925"/>
            <a:ext cx="1369425" cy="141289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2229BDC-C5BC-54FA-A42A-D581B965623A}"/>
              </a:ext>
            </a:extLst>
          </p:cNvPr>
          <p:cNvSpPr txBox="1"/>
          <p:nvPr/>
        </p:nvSpPr>
        <p:spPr>
          <a:xfrm>
            <a:off x="153259" y="3322869"/>
            <a:ext cx="60945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Vanuit ontwerp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Prototype bouwen en testen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Analyse wat nodig is om te bouwen: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Stappenplan opstellen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Technische tekening maken of analyseren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Verzamelen gereedschappen en methodes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Testmethode opstellen en toepassen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Uitvoeren en testen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Veilig – nauwkeurig – duurzaam uitvoeren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Testen op basis van criteria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00F4E1D-7AB3-C549-B7EF-75D7B773BE67}"/>
              </a:ext>
            </a:extLst>
          </p:cNvPr>
          <p:cNvSpPr txBox="1"/>
          <p:nvPr/>
        </p:nvSpPr>
        <p:spPr>
          <a:xfrm>
            <a:off x="5641139" y="3322869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Vanuit bouwen en testen van prototype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In gebruik nemen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Door leerlingen of door anderen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Voorzien van gebruiksaanwijzing en onderhoudstips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Testen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Eventueel bijsturen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EFC4226-9AC7-67C1-555F-045BFBD7FC17}"/>
              </a:ext>
            </a:extLst>
          </p:cNvPr>
          <p:cNvCxnSpPr>
            <a:cxnSpLocks/>
          </p:cNvCxnSpPr>
          <p:nvPr/>
        </p:nvCxnSpPr>
        <p:spPr>
          <a:xfrm>
            <a:off x="5507524" y="995130"/>
            <a:ext cx="0" cy="554771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19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0B3B4C1-DC1B-2C3B-D4C0-DBABD51B55C9}"/>
              </a:ext>
            </a:extLst>
          </p:cNvPr>
          <p:cNvSpPr txBox="1"/>
          <p:nvPr/>
        </p:nvSpPr>
        <p:spPr>
          <a:xfrm>
            <a:off x="3048740" y="0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27B92A-2A0B-17D1-18D7-9D56231E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674" y="88776"/>
            <a:ext cx="1539207" cy="1571348"/>
          </a:xfrm>
          <a:prstGeom prst="rect">
            <a:avLst/>
          </a:prstGeom>
        </p:spPr>
      </p:pic>
      <p:pic>
        <p:nvPicPr>
          <p:cNvPr id="4" name="Afbeelding 3" descr="Afbeelding met ontwerp, Lettertype, logo, Graphics&#10;&#10;Automatisch gegenereerde beschrijving">
            <a:extLst>
              <a:ext uri="{FF2B5EF4-FFF2-40B4-BE49-F238E27FC236}">
                <a16:creationId xmlns:a16="http://schemas.microsoft.com/office/drawing/2014/main" id="{12123761-91AD-EE3F-07BB-7C38461F38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000"/>
          <a:stretch/>
        </p:blipFill>
        <p:spPr bwMode="auto">
          <a:xfrm>
            <a:off x="165590" y="1660124"/>
            <a:ext cx="1394458" cy="1296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Afbeelding met tekst, Lettertype, Graphics, ontwerp&#10;&#10;Automatisch gegenereerde beschrijving">
            <a:extLst>
              <a:ext uri="{FF2B5EF4-FFF2-40B4-BE49-F238E27FC236}">
                <a16:creationId xmlns:a16="http://schemas.microsoft.com/office/drawing/2014/main" id="{4A8591D5-B058-B457-93DA-33A82C555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8"/>
          <a:stretch/>
        </p:blipFill>
        <p:spPr bwMode="auto">
          <a:xfrm>
            <a:off x="5506698" y="1660124"/>
            <a:ext cx="1440156" cy="1296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70EBD66-E89A-4344-BC52-0C9BEBE7D863}"/>
              </a:ext>
            </a:extLst>
          </p:cNvPr>
          <p:cNvSpPr txBox="1"/>
          <p:nvPr/>
        </p:nvSpPr>
        <p:spPr>
          <a:xfrm>
            <a:off x="-24948" y="3277547"/>
            <a:ext cx="6094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Vanuit in gebruik nemen van prototype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Evalueren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Voldoet het uiteindelijke resultaat aan de criteria?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(ontwerp aanpassen/nieuw ontwerp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Werkt de uitvoering van ontwerp?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Hoe verliep proces?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Veiligheid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Efficiëntie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Duurzaamheid</a:t>
            </a: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nl-BE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AA91C8C-584C-1AE2-2A0F-7B7A0009F0AC}"/>
              </a:ext>
            </a:extLst>
          </p:cNvPr>
          <p:cNvSpPr txBox="1"/>
          <p:nvPr/>
        </p:nvSpPr>
        <p:spPr>
          <a:xfrm>
            <a:off x="1156415" y="6400914"/>
            <a:ext cx="10140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Ruimer kijken impliceert bij ontwerpend leren dat het ontwerpen niet stopt als het prototype klaar is. 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4153ED1-2078-7AFC-E336-4C67B5717009}"/>
              </a:ext>
            </a:extLst>
          </p:cNvPr>
          <p:cNvSpPr txBox="1"/>
          <p:nvPr/>
        </p:nvSpPr>
        <p:spPr>
          <a:xfrm>
            <a:off x="6226776" y="3209110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Vanuit huidig prototype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Ruimer kijken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Vergelijken met andere prototypes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Inzicht tot eventueel aanpassen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BE" dirty="0"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Verband met de wereld rondom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Oplossingen voor andere problemen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Nieuwe uitdagingen</a:t>
            </a:r>
            <a:endParaRPr lang="nl-BE" dirty="0">
              <a:sym typeface="Wingdings" panose="05000000000000000000" pitchFamily="2" charset="2"/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E4547F5-70DA-8A46-F9BD-95EBD32F4DDD}"/>
              </a:ext>
            </a:extLst>
          </p:cNvPr>
          <p:cNvCxnSpPr>
            <a:cxnSpLocks/>
          </p:cNvCxnSpPr>
          <p:nvPr/>
        </p:nvCxnSpPr>
        <p:spPr>
          <a:xfrm>
            <a:off x="5507524" y="995130"/>
            <a:ext cx="0" cy="554771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6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C57F9E6-CEA1-18A4-F302-98569801CADA}"/>
              </a:ext>
            </a:extLst>
          </p:cNvPr>
          <p:cNvSpPr txBox="1"/>
          <p:nvPr/>
        </p:nvSpPr>
        <p:spPr>
          <a:xfrm>
            <a:off x="2070715" y="322689"/>
            <a:ext cx="945249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nl-BE" sz="28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Activiteiten die bij alle stappen van het STEM-OVUR-model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453EF4E-04A9-7CE6-B2E7-EFC3BC8A5FB6}"/>
              </a:ext>
            </a:extLst>
          </p:cNvPr>
          <p:cNvSpPr txBox="1"/>
          <p:nvPr/>
        </p:nvSpPr>
        <p:spPr>
          <a:xfrm>
            <a:off x="304060" y="1237090"/>
            <a:ext cx="60945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b="1" kern="0" dirty="0">
                <a:solidFill>
                  <a:srgbClr val="000000"/>
                </a:solidFill>
                <a:effectLst/>
                <a:latin typeface="BSGulliver"/>
                <a:ea typeface="Calibri" panose="020F0502020204030204" pitchFamily="34" charset="0"/>
                <a:cs typeface="BSGulliver"/>
              </a:rPr>
              <a:t>Samenwerken</a:t>
            </a:r>
            <a:endParaRPr lang="nl-B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CB4F187-55B1-0E17-F3E2-F3757115EEBC}"/>
              </a:ext>
            </a:extLst>
          </p:cNvPr>
          <p:cNvSpPr txBox="1"/>
          <p:nvPr/>
        </p:nvSpPr>
        <p:spPr>
          <a:xfrm>
            <a:off x="304060" y="2871948"/>
            <a:ext cx="60945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b="1" kern="0" dirty="0">
                <a:solidFill>
                  <a:srgbClr val="000000"/>
                </a:solidFill>
                <a:effectLst/>
                <a:latin typeface="BSGulliver"/>
                <a:ea typeface="Calibri" panose="020F0502020204030204" pitchFamily="34" charset="0"/>
                <a:cs typeface="BSGulliver"/>
              </a:rPr>
              <a:t>Rapporteren: </a:t>
            </a:r>
            <a:r>
              <a:rPr lang="nl-BE" sz="1800" kern="0" dirty="0">
                <a:solidFill>
                  <a:srgbClr val="000000"/>
                </a:solidFill>
                <a:effectLst/>
                <a:latin typeface="BSGulliver"/>
                <a:ea typeface="Calibri" panose="020F0502020204030204" pitchFamily="34" charset="0"/>
                <a:cs typeface="BSGulliver"/>
              </a:rPr>
              <a:t>(tussentijdse) resultaten te presenteren. </a:t>
            </a:r>
            <a:endParaRPr lang="nl-B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81E570E-F901-0D8D-4927-8C7695D09BC0}"/>
              </a:ext>
            </a:extLst>
          </p:cNvPr>
          <p:cNvSpPr txBox="1"/>
          <p:nvPr/>
        </p:nvSpPr>
        <p:spPr>
          <a:xfrm>
            <a:off x="1049784" y="1609284"/>
            <a:ext cx="8902084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  effectieve communicatie.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</a:t>
            </a:r>
            <a:r>
              <a:rPr lang="nl-B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kan hulp en feedback kan vragen, geven en ontvangen.</a:t>
            </a:r>
            <a:endParaRPr lang="nl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Afspraken maken en </a:t>
            </a:r>
            <a:r>
              <a:rPr lang="nl-BE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 zich aan houden</a:t>
            </a:r>
            <a:r>
              <a:rPr lang="nl-B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nl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702CFB-F756-355A-F872-F8AF013A23F1}"/>
              </a:ext>
            </a:extLst>
          </p:cNvPr>
          <p:cNvSpPr txBox="1"/>
          <p:nvPr/>
        </p:nvSpPr>
        <p:spPr>
          <a:xfrm>
            <a:off x="1049784" y="3305546"/>
            <a:ext cx="6094520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sz="1800" kern="0" dirty="0">
                <a:solidFill>
                  <a:srgbClr val="000000"/>
                </a:solidFill>
                <a:effectLst/>
                <a:latin typeface="BSGulliver"/>
                <a:ea typeface="Calibri" panose="020F0502020204030204" pitchFamily="34" charset="0"/>
                <a:cs typeface="BSGulliver"/>
              </a:rPr>
              <a:t>Mondeling antwoorden op vragen in de klas</a:t>
            </a:r>
            <a:endParaRPr lang="nl-B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800" kern="0" dirty="0">
                <a:solidFill>
                  <a:srgbClr val="000000"/>
                </a:solidFill>
                <a:effectLst/>
                <a:latin typeface="BSGulliver"/>
                <a:ea typeface="Calibri" panose="020F0502020204030204" pitchFamily="34" charset="0"/>
                <a:cs typeface="BSGulliver"/>
              </a:rPr>
              <a:t>Een schriftelijk verslag, poster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800" kern="0" dirty="0">
                <a:solidFill>
                  <a:srgbClr val="000000"/>
                </a:solidFill>
                <a:effectLst/>
                <a:latin typeface="BSGulliver"/>
                <a:ea typeface="Calibri" panose="020F0502020204030204" pitchFamily="34" charset="0"/>
                <a:cs typeface="BSGulliver"/>
              </a:rPr>
              <a:t>Een presentatie, filmfragment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A4CD14-BE5F-2AC5-B2AB-CAA9A88345E8}"/>
              </a:ext>
            </a:extLst>
          </p:cNvPr>
          <p:cNvSpPr txBox="1"/>
          <p:nvPr/>
        </p:nvSpPr>
        <p:spPr>
          <a:xfrm>
            <a:off x="2825318" y="4398932"/>
            <a:ext cx="6094520" cy="2259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400" kern="0" dirty="0">
                <a:solidFill>
                  <a:srgbClr val="000000"/>
                </a:solidFill>
                <a:effectLst/>
                <a:latin typeface="BSGulliver"/>
                <a:ea typeface="Calibri" panose="020F0502020204030204" pitchFamily="34" charset="0"/>
                <a:cs typeface="BSGulliver"/>
              </a:rPr>
              <a:t>Mogelijke instrumenten zijn:</a:t>
            </a:r>
            <a:endParaRPr lang="nl-B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sz="1400" kern="0" dirty="0">
                <a:solidFill>
                  <a:srgbClr val="000000"/>
                </a:solidFill>
                <a:effectLst/>
                <a:latin typeface="BSGulliver"/>
                <a:ea typeface="Calibri" panose="020F0502020204030204" pitchFamily="34" charset="0"/>
                <a:cs typeface="BSGulliver"/>
              </a:rPr>
              <a:t>Een logboek</a:t>
            </a:r>
            <a:endParaRPr lang="nl-B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sz="1400" kern="0" dirty="0">
                <a:solidFill>
                  <a:srgbClr val="000000"/>
                </a:solidFill>
                <a:effectLst/>
                <a:latin typeface="BSGulliver"/>
                <a:ea typeface="Calibri" panose="020F0502020204030204" pitchFamily="34" charset="0"/>
                <a:cs typeface="BSGulliver"/>
              </a:rPr>
              <a:t>Een document bij elke stap van hun onderzoek of ontwerp :</a:t>
            </a:r>
            <a:endParaRPr lang="nl-B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BE" sz="1400" kern="0" dirty="0">
                <a:solidFill>
                  <a:srgbClr val="000000"/>
                </a:solidFill>
                <a:effectLst/>
                <a:latin typeface="BSGulliver"/>
                <a:ea typeface="Calibri" panose="020F0502020204030204" pitchFamily="34" charset="0"/>
                <a:cs typeface="BSGulliver"/>
              </a:rPr>
              <a:t>Voor onderzoekend leren: onderzoeksvraag, hypothese, ontwerp van het onderzoek, meetresultaten en observaties, data-analyse, besluit en de bevindingen van ruimer kijken.</a:t>
            </a:r>
            <a:endParaRPr lang="nl-B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BE" sz="1400" kern="0" dirty="0">
                <a:solidFill>
                  <a:srgbClr val="000000"/>
                </a:solidFill>
                <a:effectLst/>
                <a:latin typeface="BSGulliver"/>
                <a:ea typeface="Calibri" panose="020F0502020204030204" pitchFamily="34" charset="0"/>
                <a:cs typeface="BSGulliver"/>
              </a:rPr>
              <a:t>Voor ontwerpend leren: probleem of behoefte, criteria, voorgestelde ideeën en resultaten van bijhorend onderzoek, ontwerp, eventueel foto’s van het prototype, evaluatie, bevindingen van ruimer kijken.</a:t>
            </a:r>
            <a:endParaRPr lang="nl-B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cirkel, Graphics, schermopname&#10;&#10;Automatisch gegenereerde beschrijving">
            <a:extLst>
              <a:ext uri="{FF2B5EF4-FFF2-40B4-BE49-F238E27FC236}">
                <a16:creationId xmlns:a16="http://schemas.microsoft.com/office/drawing/2014/main" id="{1081735E-E691-C72D-B4AE-CA878E16A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47" y="351498"/>
            <a:ext cx="4887798" cy="314269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207AEAE-8BED-25C2-A0EA-8087B25CEE10}"/>
              </a:ext>
            </a:extLst>
          </p:cNvPr>
          <p:cNvSpPr txBox="1"/>
          <p:nvPr/>
        </p:nvSpPr>
        <p:spPr>
          <a:xfrm>
            <a:off x="2079593" y="3894624"/>
            <a:ext cx="89109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b="1" kern="1400" spc="-5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STEM-OVUR-model</a:t>
            </a:r>
          </a:p>
          <a:p>
            <a:r>
              <a:rPr lang="nl-BE" sz="3600" b="1" kern="1400" spc="-5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Instructies van leerkracht</a:t>
            </a:r>
          </a:p>
          <a:p>
            <a:endParaRPr lang="nl-BE" sz="3600" b="1" kern="1400" spc="-5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mascotte</a:t>
            </a:r>
            <a:r>
              <a:rPr lang="nl-B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 schimmel ontwerpen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3600" b="1" kern="1400" spc="-5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0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EA76044-8CE0-934A-4A76-F2EDE3734863}"/>
              </a:ext>
            </a:extLst>
          </p:cNvPr>
          <p:cNvSpPr txBox="1"/>
          <p:nvPr/>
        </p:nvSpPr>
        <p:spPr>
          <a:xfrm>
            <a:off x="1085294" y="1993097"/>
            <a:ext cx="1085517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wilt misschien ook een mascotte voor je klas? Wat dacht je van een mascotte uit duurzaam materiaal, met zelfgekweekte schimmels?</a:t>
            </a:r>
          </a:p>
          <a:p>
            <a:pPr>
              <a:tabLst>
                <a:tab pos="180340" algn="l"/>
              </a:tabLst>
            </a:pP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Grown.bio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een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biotech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-bedrijf in Nederland, levert pakketten om geselecteerd mycelium of schimmels te kweken en om in zelfgemaakte mallen een vorm te geven.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180340" algn="l"/>
              </a:tabLst>
            </a:pPr>
            <a:endParaRPr lang="nl-B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mascotte moet voldoen aan een aantal criteria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7AC62AF-2586-8227-55F3-76F03FA8B836}"/>
              </a:ext>
            </a:extLst>
          </p:cNvPr>
          <p:cNvSpPr txBox="1"/>
          <p:nvPr/>
        </p:nvSpPr>
        <p:spPr>
          <a:xfrm>
            <a:off x="1085295" y="67202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0260">
              <a:tabLst>
                <a:tab pos="180340" algn="l"/>
              </a:tabLst>
            </a:pPr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mascotte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 schimmel ontwerpen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140C55-6A77-4CDC-474E-40986770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201" y="44811"/>
            <a:ext cx="2989185" cy="19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7A11E6F-27AA-C0C4-CC4B-59D21806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57" y="3537156"/>
            <a:ext cx="2989185" cy="19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445AA04-62D6-F624-8F61-3DA6F3987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908" y="3585663"/>
            <a:ext cx="4630092" cy="322752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E3A20B3-1B44-A4F9-45A3-1A5D9BA3C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74" y="3339074"/>
            <a:ext cx="2638147" cy="2508306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589AD7C2-B855-FDC9-D84C-9C0894929380}"/>
              </a:ext>
            </a:extLst>
          </p:cNvPr>
          <p:cNvSpPr/>
          <p:nvPr/>
        </p:nvSpPr>
        <p:spPr>
          <a:xfrm>
            <a:off x="2938509" y="4500979"/>
            <a:ext cx="1162974" cy="7368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D97AA52-2806-ADE0-0274-8C8F3CF7791B}"/>
              </a:ext>
            </a:extLst>
          </p:cNvPr>
          <p:cNvSpPr txBox="1"/>
          <p:nvPr/>
        </p:nvSpPr>
        <p:spPr>
          <a:xfrm>
            <a:off x="2230514" y="637237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Dit is </a:t>
            </a:r>
            <a:r>
              <a:rPr lang="nl-BE" dirty="0" err="1">
                <a:hlinkClick r:id="rId5"/>
              </a:rPr>
              <a:t>Grown</a:t>
            </a:r>
            <a:r>
              <a:rPr lang="nl-BE" dirty="0">
                <a:hlinkClick r:id="rId5"/>
              </a:rPr>
              <a:t> bio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148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94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8076C9F-E06D-EBB1-CA7C-35E1AD06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24" y="1292151"/>
            <a:ext cx="9960203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1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Graphics, Lettertype, logo&#10;&#10;Automatisch gegenereerde beschrijving">
            <a:extLst>
              <a:ext uri="{FF2B5EF4-FFF2-40B4-BE49-F238E27FC236}">
                <a16:creationId xmlns:a16="http://schemas.microsoft.com/office/drawing/2014/main" id="{228FB2C5-9458-581B-995A-18773265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 bwMode="auto">
          <a:xfrm>
            <a:off x="134792" y="119101"/>
            <a:ext cx="1404575" cy="1239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 descr="Afbeelding met tekst, Lettertype, Graphics, ontwerp&#10;&#10;Automatisch gegenereerde beschrijving">
            <a:extLst>
              <a:ext uri="{FF2B5EF4-FFF2-40B4-BE49-F238E27FC236}">
                <a16:creationId xmlns:a16="http://schemas.microsoft.com/office/drawing/2014/main" id="{49C0AED4-5995-EB51-D4FB-0CD09A4C6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5" y="4029172"/>
            <a:ext cx="1201630" cy="123918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9D40A3D-8E65-C74A-0321-42953AF4CF88}"/>
              </a:ext>
            </a:extLst>
          </p:cNvPr>
          <p:cNvSpPr txBox="1"/>
          <p:nvPr/>
        </p:nvSpPr>
        <p:spPr>
          <a:xfrm>
            <a:off x="3403477" y="778268"/>
            <a:ext cx="90530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koos voor een bepaalde mascotte. Je mascotte dient aan bepaalde (fysische, chemische) eigenschappen te voldoen. Kies zelf twee eigenschappen die belangrijk zijn voor je mascotte.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Bepaal de criteria voor de oplossing van het probleem.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Wat zijn de behoeften?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Welk(e) onderzoek(en) moet(en) er gebeuren?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Op welk deel van het ontwerp wordt het onderzoek toegepast. Kies uit: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–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het proces van de myceliumgroei.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–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de behandeling van de bekomen schimmels door de myceliumgroei.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–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de stappen bij het ontwerpen van je mascotte.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beïnvloeden de resultaten van het onderzoek je ontwerp?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D26C026-FEDF-8511-1C64-4CE262F77F0D}"/>
              </a:ext>
            </a:extLst>
          </p:cNvPr>
          <p:cNvSpPr txBox="1"/>
          <p:nvPr/>
        </p:nvSpPr>
        <p:spPr>
          <a:xfrm>
            <a:off x="3322466" y="4549792"/>
            <a:ext cx="9579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Formuleer telkens op basis van een gekozen eigenschap een gepaste onderzoeksvraag.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92945C4-CD48-49FF-D4A1-670D743CD17C}"/>
              </a:ext>
            </a:extLst>
          </p:cNvPr>
          <p:cNvSpPr txBox="1"/>
          <p:nvPr/>
        </p:nvSpPr>
        <p:spPr>
          <a:xfrm>
            <a:off x="4219113" y="3691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Oriënteren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B0366E2-405B-87E8-1BA0-01F9703A7693}"/>
              </a:ext>
            </a:extLst>
          </p:cNvPr>
          <p:cNvSpPr txBox="1"/>
          <p:nvPr/>
        </p:nvSpPr>
        <p:spPr>
          <a:xfrm>
            <a:off x="63624" y="1380425"/>
            <a:ext cx="2750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Stellen van vragen                                                                  </a:t>
            </a:r>
          </a:p>
          <a:p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leiden naar:</a:t>
            </a:r>
            <a:endParaRPr lang="nl-BE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verlangen om echt te weten</a:t>
            </a:r>
            <a:endParaRPr lang="nl-BE" sz="12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actief naar antwoorden te 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nieuwe kennis en inzichten</a:t>
            </a:r>
          </a:p>
          <a:p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verwerven</a:t>
            </a:r>
            <a:endParaRPr lang="nl-BE" sz="1200" dirty="0">
              <a:solidFill>
                <a:srgbClr val="00B05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4D79B70-9629-4DA4-5483-4D9F38B0DB16}"/>
              </a:ext>
            </a:extLst>
          </p:cNvPr>
          <p:cNvSpPr txBox="1"/>
          <p:nvPr/>
        </p:nvSpPr>
        <p:spPr>
          <a:xfrm>
            <a:off x="14510" y="5309748"/>
            <a:ext cx="3049714" cy="124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Onderzoeksvraag formuleren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12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ondubbelzinnig en helder geformuleerd.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sz="12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specifiek en voldoende afgebakend.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sz="12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antwoord door experimenteren of</a:t>
            </a:r>
          </a:p>
          <a:p>
            <a:pPr lvl="0">
              <a:lnSpc>
                <a:spcPct val="107000"/>
              </a:lnSpc>
            </a:pPr>
            <a:r>
              <a:rPr lang="nl-BE" sz="12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nl-BE" sz="12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analyseren van beschikbare gegevens.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haalbaar binnen de klascontext </a:t>
            </a:r>
            <a:endParaRPr lang="nl-BE" sz="1200" dirty="0">
              <a:solidFill>
                <a:srgbClr val="00B050"/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7508EF0-9B42-56FA-A63D-B581FE00F5E6}"/>
              </a:ext>
            </a:extLst>
          </p:cNvPr>
          <p:cNvCxnSpPr/>
          <p:nvPr/>
        </p:nvCxnSpPr>
        <p:spPr>
          <a:xfrm flipV="1">
            <a:off x="48447" y="3819935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FE758E6-2AD3-EB9E-7A7F-32840ABF3674}"/>
              </a:ext>
            </a:extLst>
          </p:cNvPr>
          <p:cNvCxnSpPr>
            <a:cxnSpLocks/>
          </p:cNvCxnSpPr>
          <p:nvPr/>
        </p:nvCxnSpPr>
        <p:spPr>
          <a:xfrm>
            <a:off x="3064224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98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Graphics, Lettertype, ontwerp&#10;&#10;Automatisch gegenereerde beschrijving">
            <a:extLst>
              <a:ext uri="{FF2B5EF4-FFF2-40B4-BE49-F238E27FC236}">
                <a16:creationId xmlns:a16="http://schemas.microsoft.com/office/drawing/2014/main" id="{8A3BBADA-47A8-2DBC-019D-797991EE2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" y="265948"/>
            <a:ext cx="1239956" cy="12785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CD47F90-B974-4453-CD77-D2DF12888584}"/>
              </a:ext>
            </a:extLst>
          </p:cNvPr>
          <p:cNvSpPr txBox="1"/>
          <p:nvPr/>
        </p:nvSpPr>
        <p:spPr>
          <a:xfrm>
            <a:off x="3562165" y="51003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Voorbereiden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8A215F9-7CCB-F34B-C2A5-0AEF154C11F0}"/>
              </a:ext>
            </a:extLst>
          </p:cNvPr>
          <p:cNvSpPr txBox="1"/>
          <p:nvPr/>
        </p:nvSpPr>
        <p:spPr>
          <a:xfrm>
            <a:off x="3406743" y="2576443"/>
            <a:ext cx="838717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Zoek achtergrondinformatie op over mycelium: de groeiomstandigheden, de nodige voedingsstoffen, vermenigvuldigen van mycelium …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Zoek achtergrondinformatie op over je geselecteerde eigenschappen en methodes om ze te testen.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Beschrijf je geselecteerde eigenschap.</a:t>
            </a:r>
          </a:p>
          <a:p>
            <a:pPr>
              <a:tabLst>
                <a:tab pos="180340" algn="l"/>
              </a:tabLst>
            </a:pPr>
            <a:r>
              <a:rPr lang="nl-BE" sz="1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sz="14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welke manier wil je data verzamelen en conclusies trekken?</a:t>
            </a:r>
          </a:p>
          <a:p>
            <a:pPr>
              <a:tabLst>
                <a:tab pos="180340" algn="l"/>
              </a:tabLst>
            </a:pPr>
            <a:r>
              <a:rPr lang="nl-BE" sz="1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sz="14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welke referentie ga je uit om je onderzoeksresultaten te evalueren?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Maak een onderzoeksplan om het onderzoek uit te voeren.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ga je betrouwbare en veilige experimenten uitvoeren?</a:t>
            </a:r>
          </a:p>
          <a:p>
            <a:pPr>
              <a:tabLst>
                <a:tab pos="180340" algn="l"/>
              </a:tabLst>
            </a:pPr>
            <a:r>
              <a:rPr lang="nl-BE" sz="1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sz="14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variabelen spelen een rol en hoeveel experimenten ga je uitvoeren?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180340" algn="l"/>
              </a:tabLst>
            </a:pP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nl-B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Je moet alvast een referentie opnemen in het testplan.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materialen heb je daarvoor nodig, Welke veiligheidsmaatregelen zijn nodig?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ga je data en waarnemingen overzichtelijk weergeven?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Laat je onderzoeksplan en de veiligheidsmaatregelen goedkeuren door je leerkracht voordat je het plan uitvoert.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Afbeelding 5" descr="Afbeelding met tekst, ontwerp, Lettertype, logo&#10;&#10;Automatisch gegenereerde beschrijving">
            <a:extLst>
              <a:ext uri="{FF2B5EF4-FFF2-40B4-BE49-F238E27FC236}">
                <a16:creationId xmlns:a16="http://schemas.microsoft.com/office/drawing/2014/main" id="{571BC587-8A26-B78F-2E31-4F94E3DF7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" y="2514427"/>
            <a:ext cx="1298526" cy="134070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E0C910F-34C6-DF68-0674-070C8DF0885C}"/>
              </a:ext>
            </a:extLst>
          </p:cNvPr>
          <p:cNvSpPr txBox="1"/>
          <p:nvPr/>
        </p:nvSpPr>
        <p:spPr>
          <a:xfrm>
            <a:off x="3562165" y="1175179"/>
            <a:ext cx="5050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Formuleer een hypothese voor je onderzoeksvraag. </a:t>
            </a:r>
          </a:p>
          <a:p>
            <a:r>
              <a:rPr lang="nl-BE" dirty="0"/>
              <a:t>Beargumenteer jouw hypothese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6AF96F7-9168-7E69-EFAE-8B084BC10AC2}"/>
              </a:ext>
            </a:extLst>
          </p:cNvPr>
          <p:cNvSpPr txBox="1"/>
          <p:nvPr/>
        </p:nvSpPr>
        <p:spPr>
          <a:xfrm>
            <a:off x="107473" y="1544511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Stellen van hypothese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Redelijk antwoord op onderzoeksvraag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Beargumenteren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Basis voor ontwerp van onderzoek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F923AAE-7C57-F527-0E6B-2178EFF992F9}"/>
              </a:ext>
            </a:extLst>
          </p:cNvPr>
          <p:cNvSpPr txBox="1"/>
          <p:nvPr/>
        </p:nvSpPr>
        <p:spPr>
          <a:xfrm>
            <a:off x="-7113" y="3994055"/>
            <a:ext cx="35692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Werkplan -- waarover?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Gelijkaardige problemen al onderzocht?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Wat gekend – wat te onderzoeken?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Werkplan -- wat?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Schema van stappen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Benodigdheden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Veiligheidsaspecten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Registeren en structureren </a:t>
            </a:r>
          </a:p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       data/waarnemingen 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8528C1F-8BF8-1D67-56CC-89B56F06795E}"/>
              </a:ext>
            </a:extLst>
          </p:cNvPr>
          <p:cNvCxnSpPr/>
          <p:nvPr/>
        </p:nvCxnSpPr>
        <p:spPr>
          <a:xfrm flipV="1">
            <a:off x="-7113" y="2304957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65DC9B4B-D9BB-79AC-E7C9-BACE93A03960}"/>
              </a:ext>
            </a:extLst>
          </p:cNvPr>
          <p:cNvCxnSpPr>
            <a:cxnSpLocks/>
          </p:cNvCxnSpPr>
          <p:nvPr/>
        </p:nvCxnSpPr>
        <p:spPr>
          <a:xfrm>
            <a:off x="3064224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210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17B5977-F29E-9BF0-8C54-588140937103}"/>
              </a:ext>
            </a:extLst>
          </p:cNvPr>
          <p:cNvSpPr txBox="1"/>
          <p:nvPr/>
        </p:nvSpPr>
        <p:spPr>
          <a:xfrm>
            <a:off x="3579921" y="117795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Uitvoeren</a:t>
            </a:r>
          </a:p>
        </p:txBody>
      </p:sp>
      <p:pic>
        <p:nvPicPr>
          <p:cNvPr id="3" name="Afbeelding 2" descr="Afbeelding met Graphics, ontwerp, cirkel, Lettertype&#10;&#10;Automatisch gegenereerde beschrijving">
            <a:extLst>
              <a:ext uri="{FF2B5EF4-FFF2-40B4-BE49-F238E27FC236}">
                <a16:creationId xmlns:a16="http://schemas.microsoft.com/office/drawing/2014/main" id="{138D1828-926E-613E-EFB9-E93469E4B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9" y="885657"/>
            <a:ext cx="1249214" cy="1289371"/>
          </a:xfrm>
          <a:prstGeom prst="rect">
            <a:avLst/>
          </a:prstGeom>
        </p:spPr>
      </p:pic>
      <p:pic>
        <p:nvPicPr>
          <p:cNvPr id="4" name="Afbeelding 3" descr="Afbeelding met schermopname, Lettertype, ontwerp, tekst&#10;&#10;Automatisch gegenereerde beschrijving">
            <a:extLst>
              <a:ext uri="{FF2B5EF4-FFF2-40B4-BE49-F238E27FC236}">
                <a16:creationId xmlns:a16="http://schemas.microsoft.com/office/drawing/2014/main" id="{1B4C5670-25A5-3C1E-426D-E8700C50B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199769" y="3874852"/>
            <a:ext cx="1355399" cy="136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1046561-6FDF-02F1-A5F2-93E73D2DB2F1}"/>
              </a:ext>
            </a:extLst>
          </p:cNvPr>
          <p:cNvSpPr txBox="1"/>
          <p:nvPr/>
        </p:nvSpPr>
        <p:spPr>
          <a:xfrm>
            <a:off x="2709909" y="1095751"/>
            <a:ext cx="88561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Voer je onderzoek uit</a:t>
            </a:r>
          </a:p>
          <a:p>
            <a:pPr>
              <a:tabLst>
                <a:tab pos="180340" algn="l"/>
              </a:tabLst>
            </a:pPr>
            <a:r>
              <a:rPr lang="nl-NL" b="0" i="0" dirty="0">
                <a:effectLst/>
                <a:latin typeface="Arial" panose="020B0604020202020204" pitchFamily="34" charset="0"/>
              </a:rPr>
              <a:t>Geef je data verkregen overzichtelijk weer. </a:t>
            </a:r>
          </a:p>
          <a:p>
            <a:pPr>
              <a:tabLst>
                <a:tab pos="180340" algn="l"/>
              </a:tabLst>
            </a:pPr>
            <a:r>
              <a:rPr lang="nl-NL" b="0" i="0" dirty="0">
                <a:effectLst/>
                <a:latin typeface="Arial" panose="020B0604020202020204" pitchFamily="34" charset="0"/>
              </a:rPr>
              <a:t>Je kunt een tabel en een grafiek maken</a:t>
            </a:r>
          </a:p>
          <a:p>
            <a:pPr>
              <a:tabLst>
                <a:tab pos="180340" algn="l"/>
              </a:tabLst>
            </a:pPr>
            <a:r>
              <a:rPr lang="nl-NL" b="0" i="0" dirty="0">
                <a:effectLst/>
                <a:latin typeface="Arial" panose="020B0604020202020204" pitchFamily="34" charset="0"/>
              </a:rPr>
              <a:t>Maak eventueel foto’s of video's die je conclusies kunnen ondersteunen</a:t>
            </a:r>
            <a:endParaRPr lang="nl-BE" dirty="0"/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Noteer tijdens het uitvoeren van je onderzoek eventuele problemen of nieuwe ideeën. Overleg met je leerkracht over eventuele wijzigingen in je onderzoeksstrategie.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6F4D86A-D76D-44AE-B9CF-D690EDED0860}"/>
              </a:ext>
            </a:extLst>
          </p:cNvPr>
          <p:cNvSpPr txBox="1"/>
          <p:nvPr/>
        </p:nvSpPr>
        <p:spPr>
          <a:xfrm>
            <a:off x="2958484" y="455511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effectLst/>
                <a:latin typeface="Arial" panose="020B0604020202020204" pitchFamily="34" charset="0"/>
              </a:rPr>
              <a:t>Analyseer de verzamelde data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EB3B44-CB3B-4A85-90F8-2F7BBFC35C12}"/>
              </a:ext>
            </a:extLst>
          </p:cNvPr>
          <p:cNvSpPr txBox="1"/>
          <p:nvPr/>
        </p:nvSpPr>
        <p:spPr>
          <a:xfrm>
            <a:off x="2958484" y="518227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effectLst/>
                <a:latin typeface="Arial" panose="020B0604020202020204" pitchFamily="34" charset="0"/>
              </a:rPr>
              <a:t>Heb je patronen in je resultaten waargenomen?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191445F-6FE2-ACC9-201D-165E51B01D95}"/>
              </a:ext>
            </a:extLst>
          </p:cNvPr>
          <p:cNvSpPr txBox="1"/>
          <p:nvPr/>
        </p:nvSpPr>
        <p:spPr>
          <a:xfrm>
            <a:off x="199769" y="2136312"/>
            <a:ext cx="2385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Onderzoek uitvoeren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Gericht observeren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Gegevens nauwkeurig en objectief registreren </a:t>
            </a:r>
            <a:endParaRPr lang="nl-BE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B33DDBE-5A3A-117B-C563-42A10E50CEE5}"/>
              </a:ext>
            </a:extLst>
          </p:cNvPr>
          <p:cNvSpPr txBox="1"/>
          <p:nvPr/>
        </p:nvSpPr>
        <p:spPr>
          <a:xfrm>
            <a:off x="255699" y="5311923"/>
            <a:ext cx="259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Analyseren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Zoeken naar patronen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Interpreteren waarnemingen</a:t>
            </a:r>
            <a:endParaRPr lang="nl-BE" sz="1200" dirty="0">
              <a:solidFill>
                <a:srgbClr val="00B050"/>
              </a:solidFill>
            </a:endParaRP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6A603AF-7F30-9BB5-1B39-F4E2AEAE5744}"/>
              </a:ext>
            </a:extLst>
          </p:cNvPr>
          <p:cNvCxnSpPr/>
          <p:nvPr/>
        </p:nvCxnSpPr>
        <p:spPr>
          <a:xfrm flipV="1">
            <a:off x="24223" y="3554240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4D7B60BB-597B-298F-08FB-14F848FB1D68}"/>
              </a:ext>
            </a:extLst>
          </p:cNvPr>
          <p:cNvCxnSpPr>
            <a:cxnSpLocks/>
          </p:cNvCxnSpPr>
          <p:nvPr/>
        </p:nvCxnSpPr>
        <p:spPr>
          <a:xfrm>
            <a:off x="2709909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156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3573722-9FE4-6FD4-8586-B7A2096250F0}"/>
              </a:ext>
            </a:extLst>
          </p:cNvPr>
          <p:cNvSpPr txBox="1"/>
          <p:nvPr/>
        </p:nvSpPr>
        <p:spPr>
          <a:xfrm>
            <a:off x="3846250" y="446977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Reflecteren</a:t>
            </a:r>
          </a:p>
        </p:txBody>
      </p:sp>
      <p:pic>
        <p:nvPicPr>
          <p:cNvPr id="3" name="Afbeelding 2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AA22E66A-1F3E-E61E-24B4-3AB8679DC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6" y="839328"/>
            <a:ext cx="1379084" cy="1422218"/>
          </a:xfrm>
          <a:prstGeom prst="rect">
            <a:avLst/>
          </a:prstGeom>
        </p:spPr>
      </p:pic>
      <p:pic>
        <p:nvPicPr>
          <p:cNvPr id="4" name="Afbeelding 3" descr="Afbeelding met tekst, ontwerp, Lettertype, Graphics&#10;&#10;Automatisch gegenereerde beschrijving">
            <a:extLst>
              <a:ext uri="{FF2B5EF4-FFF2-40B4-BE49-F238E27FC236}">
                <a16:creationId xmlns:a16="http://schemas.microsoft.com/office/drawing/2014/main" id="{ACC2697C-F75E-A129-3FBE-4684653A9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2"/>
          <a:stretch/>
        </p:blipFill>
        <p:spPr bwMode="auto">
          <a:xfrm>
            <a:off x="116534" y="3273641"/>
            <a:ext cx="1506127" cy="1311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4BD2BDF-6D8A-51CE-E268-EFD20DF5AE02}"/>
              </a:ext>
            </a:extLst>
          </p:cNvPr>
          <p:cNvSpPr txBox="1"/>
          <p:nvPr/>
        </p:nvSpPr>
        <p:spPr>
          <a:xfrm>
            <a:off x="3184885" y="3429000"/>
            <a:ext cx="89005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tabLst>
                <a:tab pos="180340" algn="l"/>
              </a:tabLst>
            </a:pPr>
            <a:r>
              <a:rPr lang="nl-NL" b="0" i="0" dirty="0">
                <a:effectLst/>
              </a:rPr>
              <a:t>Reflecteer over het onderzoeksplan en je resultaten.</a:t>
            </a:r>
          </a:p>
          <a:p>
            <a:pPr algn="l"/>
            <a:r>
              <a:rPr lang="nl-NL" b="0" i="0" dirty="0">
                <a:effectLst/>
              </a:rPr>
              <a:t>Heb je tijdens het uitvoeren van het onderzoek zaken veranderd? Argumenteer waarom.</a:t>
            </a:r>
          </a:p>
          <a:p>
            <a:endParaRPr lang="nl-NL" b="0" i="0" dirty="0"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effectLst/>
              </a:rPr>
              <a:t>Maak van je bevindingen een korte presentatie met je onderzoeksvraag, onderzoeksresultaten en je besluit. Presenteer je bevindingen aan je medeleerlingen.</a:t>
            </a:r>
          </a:p>
          <a:p>
            <a:pPr marL="180340" indent="-180340">
              <a:tabLst>
                <a:tab pos="180340" algn="l"/>
              </a:tabLst>
            </a:pPr>
            <a:endParaRPr lang="nl-B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Reflecteer over de onderzoeksresultaten en evalueer je werkwijze.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Communiceer met je klasgenoten en vraag feedback over je onderzoek. Hoe zou je het onderzoek kunnen verbeteren?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Gebruik de feedback van je klasgenoten om eventueel verbeteringen aan jouw onderzoek te doen. Noteer de feedback en alle wijzigingen die je aanbrengt.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807DE31-7C0C-7F1B-E81C-71921B82BE8A}"/>
              </a:ext>
            </a:extLst>
          </p:cNvPr>
          <p:cNvSpPr txBox="1"/>
          <p:nvPr/>
        </p:nvSpPr>
        <p:spPr>
          <a:xfrm>
            <a:off x="3092287" y="1137999"/>
            <a:ext cx="9381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0" i="0" dirty="0">
                <a:effectLst/>
              </a:rPr>
              <a:t>Schrijf een besluit van het onderzoek door een antwoord te formuleren op de onderzoeksvraag.</a:t>
            </a:r>
          </a:p>
          <a:p>
            <a:pPr algn="l"/>
            <a:r>
              <a:rPr lang="nl-NL" dirty="0"/>
              <a:t>Controleer of de gestelde hypothese overeenkomt met het geformuleerde antwoord.</a:t>
            </a:r>
            <a:endParaRPr lang="nl-NL" b="0" i="0" dirty="0">
              <a:effectLst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32EB3DA-4EC8-A134-E6F7-502BEBBFB361}"/>
              </a:ext>
            </a:extLst>
          </p:cNvPr>
          <p:cNvSpPr txBox="1"/>
          <p:nvPr/>
        </p:nvSpPr>
        <p:spPr>
          <a:xfrm>
            <a:off x="82117" y="2352095"/>
            <a:ext cx="2954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Besluit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Formuleren antwoord op onderzoeksvraag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Controle hypothesen</a:t>
            </a:r>
            <a:endParaRPr lang="nl-BE" sz="1200" dirty="0">
              <a:solidFill>
                <a:srgbClr val="00B05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1E2A2C4-7EE9-DFD7-ABD9-37EC824B7783}"/>
              </a:ext>
            </a:extLst>
          </p:cNvPr>
          <p:cNvSpPr txBox="1"/>
          <p:nvPr/>
        </p:nvSpPr>
        <p:spPr>
          <a:xfrm>
            <a:off x="-186412" y="4622508"/>
            <a:ext cx="3382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Ruimere kijk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Vergelijken met resultaten medeleerlingen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Zelfde omstandigheden – nauwkeurigheid – methodiek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Ruimer kijken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Info over complexere wereld?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Nieuwe (</a:t>
            </a:r>
            <a:r>
              <a:rPr lang="nl-BE" sz="1200" dirty="0" err="1">
                <a:solidFill>
                  <a:srgbClr val="00B050"/>
                </a:solidFill>
                <a:sym typeface="Wingdings" panose="05000000000000000000" pitchFamily="2" charset="2"/>
              </a:rPr>
              <a:t>onderzoeks</a:t>
            </a: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)vragen?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Koppeling ontwerpcyclus</a:t>
            </a:r>
            <a:endParaRPr lang="nl-BE" sz="1200" dirty="0">
              <a:solidFill>
                <a:srgbClr val="00B050"/>
              </a:solidFill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8ED3BE0-E81E-2584-143E-BC68E7E16A38}"/>
              </a:ext>
            </a:extLst>
          </p:cNvPr>
          <p:cNvCxnSpPr/>
          <p:nvPr/>
        </p:nvCxnSpPr>
        <p:spPr>
          <a:xfrm flipV="1">
            <a:off x="48447" y="3101860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BB02D41-12C9-C83C-ED5E-BF4C73D51388}"/>
              </a:ext>
            </a:extLst>
          </p:cNvPr>
          <p:cNvCxnSpPr>
            <a:cxnSpLocks/>
          </p:cNvCxnSpPr>
          <p:nvPr/>
        </p:nvCxnSpPr>
        <p:spPr>
          <a:xfrm>
            <a:off x="3064224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088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6F693F0-8A5A-A499-FD2F-B9236B360E16}"/>
              </a:ext>
            </a:extLst>
          </p:cNvPr>
          <p:cNvSpPr txBox="1"/>
          <p:nvPr/>
        </p:nvSpPr>
        <p:spPr>
          <a:xfrm>
            <a:off x="3721963" y="199635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Oriënteren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2828447E-D76A-DAA7-D9B8-41397F4F9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" y="1489131"/>
            <a:ext cx="1159560" cy="1195796"/>
          </a:xfrm>
          <a:prstGeom prst="rect">
            <a:avLst/>
          </a:prstGeom>
        </p:spPr>
      </p:pic>
      <p:pic>
        <p:nvPicPr>
          <p:cNvPr id="4" name="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F85A73E3-DC4C-0165-7F01-9B11D7A21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" y="4539178"/>
            <a:ext cx="1158292" cy="119579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BA9C41E-66AC-05D3-528D-1ACED4ABD697}"/>
              </a:ext>
            </a:extLst>
          </p:cNvPr>
          <p:cNvSpPr txBox="1"/>
          <p:nvPr/>
        </p:nvSpPr>
        <p:spPr>
          <a:xfrm>
            <a:off x="0" y="2828835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Probleem /behoefte analyseren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Probleem vanuit leerkracht of leerlingen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Probleem verkennen vanuit voorkennis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Vragen stellen over probleem</a:t>
            </a:r>
            <a:endParaRPr lang="nl-BE" sz="1200" dirty="0">
              <a:solidFill>
                <a:srgbClr val="00B05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1619FBC-95F8-E9AD-6288-8D6800F78D89}"/>
              </a:ext>
            </a:extLst>
          </p:cNvPr>
          <p:cNvSpPr txBox="1"/>
          <p:nvPr/>
        </p:nvSpPr>
        <p:spPr>
          <a:xfrm>
            <a:off x="217503" y="5648819"/>
            <a:ext cx="6116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Criteria opstellen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Aan welke eisen voldoen?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Criteria helder en duidelijk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14D37A2-1498-C019-B748-4DAA7F3DC2AF}"/>
              </a:ext>
            </a:extLst>
          </p:cNvPr>
          <p:cNvSpPr txBox="1"/>
          <p:nvPr/>
        </p:nvSpPr>
        <p:spPr>
          <a:xfrm>
            <a:off x="3409025" y="1790538"/>
            <a:ext cx="754158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wilt misschien ook een mascotte voor je klas? Wat dacht je van een mascotte uit duurzaam materiaal, met zelfgekweekte schimmels?</a:t>
            </a:r>
          </a:p>
          <a:p>
            <a:pPr>
              <a:tabLst>
                <a:tab pos="180340" algn="l"/>
              </a:tabLst>
            </a:pP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Grown.bio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een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biotech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-bedrijf in Nederland, levert pakketten om geselecteerd mycelium of schimmels te kweken en om in zelfgemaakte mallen een vorm te geven.</a:t>
            </a:r>
          </a:p>
          <a:p>
            <a:pPr>
              <a:tabLst>
                <a:tab pos="180340" algn="l"/>
              </a:tabLs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welke mascotte wil je gaan?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mascotte moet voldoen aan een aantal criteria. Een aantal eigenschappen kunnen zijn: waterafstotend, isolerend, kleine dichtheid, een bepaalde vorm. Je maakt een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oplijsting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criteria waaraan de mascotte moet voldoen.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B3FF0D-924C-6BDA-D12A-E89F511FB334}"/>
              </a:ext>
            </a:extLst>
          </p:cNvPr>
          <p:cNvCxnSpPr/>
          <p:nvPr/>
        </p:nvCxnSpPr>
        <p:spPr>
          <a:xfrm flipV="1">
            <a:off x="0" y="4092606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9AB3A29-511E-396B-F8BF-13E5F61E1ACB}"/>
              </a:ext>
            </a:extLst>
          </p:cNvPr>
          <p:cNvCxnSpPr>
            <a:cxnSpLocks/>
          </p:cNvCxnSpPr>
          <p:nvPr/>
        </p:nvCxnSpPr>
        <p:spPr>
          <a:xfrm>
            <a:off x="3064224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04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709505A-F1BB-22F7-EFEB-4F891BBEB8CA}"/>
              </a:ext>
            </a:extLst>
          </p:cNvPr>
          <p:cNvSpPr txBox="1"/>
          <p:nvPr/>
        </p:nvSpPr>
        <p:spPr>
          <a:xfrm>
            <a:off x="3908394" y="78425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Voorbereiden</a:t>
            </a:r>
          </a:p>
        </p:txBody>
      </p:sp>
      <p:pic>
        <p:nvPicPr>
          <p:cNvPr id="3" name="Afbeelding 2" descr="Afbeelding met tekst, logo, Graphics, Lettertype&#10;&#10;Automatisch gegenereerde beschrijving">
            <a:extLst>
              <a:ext uri="{FF2B5EF4-FFF2-40B4-BE49-F238E27FC236}">
                <a16:creationId xmlns:a16="http://schemas.microsoft.com/office/drawing/2014/main" id="{0A531CE8-C9AC-F6E7-0357-84EA37733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0"/>
          <a:stretch/>
        </p:blipFill>
        <p:spPr bwMode="auto">
          <a:xfrm>
            <a:off x="161426" y="470776"/>
            <a:ext cx="1563188" cy="1393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 descr="Afbeelding met tekst, Lettertype, ontwerp, logo&#10;&#10;Automatisch gegenereerde beschrijving">
            <a:extLst>
              <a:ext uri="{FF2B5EF4-FFF2-40B4-BE49-F238E27FC236}">
                <a16:creationId xmlns:a16="http://schemas.microsoft.com/office/drawing/2014/main" id="{014D186B-A01A-449D-3D51-870D25A2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 bwMode="auto">
          <a:xfrm>
            <a:off x="83551" y="4230435"/>
            <a:ext cx="1520670" cy="1393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DA3054-D0CF-F794-FF36-1C8FAF717B53}"/>
              </a:ext>
            </a:extLst>
          </p:cNvPr>
          <p:cNvSpPr txBox="1"/>
          <p:nvPr/>
        </p:nvSpPr>
        <p:spPr>
          <a:xfrm>
            <a:off x="161426" y="1994513"/>
            <a:ext cx="609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Kennis verzamelen m.b.t technisch </a:t>
            </a:r>
          </a:p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probleem door onderzoeken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Onderzoek  materialen, grondstoffen </a:t>
            </a:r>
          </a:p>
          <a:p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middelen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onderzoek naar principes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 en werking van</a:t>
            </a:r>
          </a:p>
          <a:p>
            <a:pPr lvl="1"/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technische systemen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onderlinge samenhang </a:t>
            </a: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232E0EA-1A3E-C02B-2296-8C35A6D9D606}"/>
              </a:ext>
            </a:extLst>
          </p:cNvPr>
          <p:cNvSpPr txBox="1"/>
          <p:nvPr/>
        </p:nvSpPr>
        <p:spPr>
          <a:xfrm>
            <a:off x="161426" y="5704844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Ontwerpen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Iteratief 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Ontwerp vanuit onderzoeksresultaten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Met schets/tekening/logboek</a:t>
            </a: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990561-33CC-D9FD-5FC2-B2209B225AC6}"/>
              </a:ext>
            </a:extLst>
          </p:cNvPr>
          <p:cNvSpPr txBox="1"/>
          <p:nvPr/>
        </p:nvSpPr>
        <p:spPr>
          <a:xfrm>
            <a:off x="3784105" y="1300666"/>
            <a:ext cx="71087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Geef schematisch weer hoe je het ontwerp op basis van de resultaten van het onderzoek zal maken.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Welke materialen ga je gebruiken?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zal je het ontwerp maken?</a:t>
            </a: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goedkeuring van je leerkracht mag je het ontwerp maken.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welke manier houd je rekening met je onderzoeksresultaten?</a:t>
            </a: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3E56967-404D-4BC8-9036-8C2ECDDE9ED3}"/>
              </a:ext>
            </a:extLst>
          </p:cNvPr>
          <p:cNvCxnSpPr/>
          <p:nvPr/>
        </p:nvCxnSpPr>
        <p:spPr>
          <a:xfrm flipV="1">
            <a:off x="0" y="4092606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EAA5652-0436-0AF1-53D4-1564D579FD19}"/>
              </a:ext>
            </a:extLst>
          </p:cNvPr>
          <p:cNvCxnSpPr>
            <a:cxnSpLocks/>
          </p:cNvCxnSpPr>
          <p:nvPr/>
        </p:nvCxnSpPr>
        <p:spPr>
          <a:xfrm>
            <a:off x="3064224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22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400A264-7088-A874-8D6D-A76ECA2ACCFC}"/>
              </a:ext>
            </a:extLst>
          </p:cNvPr>
          <p:cNvSpPr txBox="1"/>
          <p:nvPr/>
        </p:nvSpPr>
        <p:spPr>
          <a:xfrm>
            <a:off x="3899517" y="148007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Uitvoeren</a:t>
            </a:r>
          </a:p>
        </p:txBody>
      </p:sp>
      <p:pic>
        <p:nvPicPr>
          <p:cNvPr id="3" name="Afbeelding 2" descr="Afbeelding met tekst, schermopname, logo, Lettertype&#10;&#10;Automatisch gegenereerde beschrijving">
            <a:extLst>
              <a:ext uri="{FF2B5EF4-FFF2-40B4-BE49-F238E27FC236}">
                <a16:creationId xmlns:a16="http://schemas.microsoft.com/office/drawing/2014/main" id="{3D91BB86-09B1-A763-5633-C932E5002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3"/>
          <a:stretch/>
        </p:blipFill>
        <p:spPr bwMode="auto">
          <a:xfrm>
            <a:off x="77778" y="640814"/>
            <a:ext cx="1231698" cy="1135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 descr="Afbeelding met tekst, cirkel, schermopname, Lettertype&#10;&#10;Automatisch gegenereerde beschrijving">
            <a:extLst>
              <a:ext uri="{FF2B5EF4-FFF2-40B4-BE49-F238E27FC236}">
                <a16:creationId xmlns:a16="http://schemas.microsoft.com/office/drawing/2014/main" id="{20E9AECF-642B-699D-F8DC-A87346F3F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" y="4264732"/>
            <a:ext cx="1204153" cy="124238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FBE8486-5141-08E9-649B-72EB80AF97E2}"/>
              </a:ext>
            </a:extLst>
          </p:cNvPr>
          <p:cNvSpPr txBox="1"/>
          <p:nvPr/>
        </p:nvSpPr>
        <p:spPr>
          <a:xfrm>
            <a:off x="-22744" y="1851073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Prototype bouwen en testen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Analyse wat nodig is om te bouwen: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Stappenplan opstellen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Technische tekening maken of analyseren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Verzamelen gereedschappen en methodes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Testmethode opstellen en toepassen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Uitvoeren en testen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Veilig – nauwkeurig – duurzaam uitvoeren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Testen op basis van criteria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D220467-8E04-BC62-A436-7591B4D5CAC3}"/>
              </a:ext>
            </a:extLst>
          </p:cNvPr>
          <p:cNvSpPr txBox="1"/>
          <p:nvPr/>
        </p:nvSpPr>
        <p:spPr>
          <a:xfrm>
            <a:off x="214491" y="564512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In gebruik nemen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Door leerlingen of door anderen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Gebruiksaanwijzing-onderhoudstips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Testen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Eventueel bijsturen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4837C90-2E58-A228-4596-A9BB7D3BCAC8}"/>
              </a:ext>
            </a:extLst>
          </p:cNvPr>
          <p:cNvSpPr txBox="1"/>
          <p:nvPr/>
        </p:nvSpPr>
        <p:spPr>
          <a:xfrm>
            <a:off x="4183600" y="4328270"/>
            <a:ext cx="7375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Presenteer je ontwerp aan een andere groep. 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Beschrijf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nauwkeurig de verschillende onderdelen van het ontwerp.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Ontwerp een gebruiks- en onderhoudsplan voor het prototype.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504145F-F08F-A826-C291-3C6E0A9513E2}"/>
              </a:ext>
            </a:extLst>
          </p:cNvPr>
          <p:cNvSpPr txBox="1"/>
          <p:nvPr/>
        </p:nvSpPr>
        <p:spPr>
          <a:xfrm>
            <a:off x="3825488" y="1375778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 je ontwerp. Als je wijzigingen aan je ontwerp moet aanbrengen, overleg dan eerst met je leerkracht en werk vervolgens je ontwerpplan en materialenlijst bij.</a:t>
            </a:r>
          </a:p>
          <a:p>
            <a:pPr>
              <a:tabLst>
                <a:tab pos="180340" algn="l"/>
              </a:tabLs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welke manier ga je het ontwerp testen? Stel hiervoor een testmethode en controleer of je criteria hiermee worden gecontroleerd.</a:t>
            </a: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9C32F00-8E40-9099-BFA6-E1DDAF6A84B0}"/>
              </a:ext>
            </a:extLst>
          </p:cNvPr>
          <p:cNvCxnSpPr/>
          <p:nvPr/>
        </p:nvCxnSpPr>
        <p:spPr>
          <a:xfrm flipV="1">
            <a:off x="0" y="4092606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9374148-03EA-5101-8294-34C233AC16DE}"/>
              </a:ext>
            </a:extLst>
          </p:cNvPr>
          <p:cNvCxnSpPr>
            <a:cxnSpLocks/>
          </p:cNvCxnSpPr>
          <p:nvPr/>
        </p:nvCxnSpPr>
        <p:spPr>
          <a:xfrm>
            <a:off x="3543619" y="-18865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976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39C2EA7-5E4F-1728-297E-D91B5A9F23DD}"/>
              </a:ext>
            </a:extLst>
          </p:cNvPr>
          <p:cNvSpPr txBox="1"/>
          <p:nvPr/>
        </p:nvSpPr>
        <p:spPr>
          <a:xfrm>
            <a:off x="3706426" y="112761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Reflecteren</a:t>
            </a:r>
          </a:p>
        </p:txBody>
      </p:sp>
      <p:pic>
        <p:nvPicPr>
          <p:cNvPr id="3" name="Afbeelding 2" descr="Afbeelding met ontwerp, Lettertype, logo, Graphics&#10;&#10;Automatisch gegenereerde beschrijving">
            <a:extLst>
              <a:ext uri="{FF2B5EF4-FFF2-40B4-BE49-F238E27FC236}">
                <a16:creationId xmlns:a16="http://schemas.microsoft.com/office/drawing/2014/main" id="{93A0DA23-FE84-C09F-EF49-51FEFB1E1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000"/>
          <a:stretch/>
        </p:blipFill>
        <p:spPr bwMode="auto">
          <a:xfrm>
            <a:off x="140643" y="583609"/>
            <a:ext cx="1394458" cy="1296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 descr="Afbeelding met tekst, Lettertype, Graphics, ontwerp&#10;&#10;Automatisch gegenereerde beschrijving">
            <a:extLst>
              <a:ext uri="{FF2B5EF4-FFF2-40B4-BE49-F238E27FC236}">
                <a16:creationId xmlns:a16="http://schemas.microsoft.com/office/drawing/2014/main" id="{800DD0DA-94FA-6BFC-FC51-2B2106FFE3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8"/>
          <a:stretch/>
        </p:blipFill>
        <p:spPr bwMode="auto">
          <a:xfrm>
            <a:off x="81870" y="4024465"/>
            <a:ext cx="1440156" cy="1296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6402988-253B-1A39-F6C5-5972D536F478}"/>
              </a:ext>
            </a:extLst>
          </p:cNvPr>
          <p:cNvSpPr txBox="1"/>
          <p:nvPr/>
        </p:nvSpPr>
        <p:spPr>
          <a:xfrm>
            <a:off x="1480" y="1879749"/>
            <a:ext cx="609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Evalueren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Voldoet het resultaat aan de criteria?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Eventueel ontwerp aanpassen</a:t>
            </a:r>
            <a:endParaRPr lang="nl-BE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Werkt de uitvoering van ontwerp?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Hoe verliep proces?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Veiligheid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Efficiëntie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Duurzaamheid </a:t>
            </a: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A257DE3-751A-9385-662E-CB57832D8548}"/>
              </a:ext>
            </a:extLst>
          </p:cNvPr>
          <p:cNvSpPr txBox="1"/>
          <p:nvPr/>
        </p:nvSpPr>
        <p:spPr>
          <a:xfrm>
            <a:off x="0" y="5347928"/>
            <a:ext cx="34489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Ruimer kijken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Vergelijken met andere prototypes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Inzicht tot eventueel aanpassen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Verband met de wereld rondom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Oplossingen voor andere problemen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Nieuwe uitdagingen</a:t>
            </a: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AE0E936-3D32-6B0F-D87A-B18368CA83B1}"/>
              </a:ext>
            </a:extLst>
          </p:cNvPr>
          <p:cNvSpPr txBox="1"/>
          <p:nvPr/>
        </p:nvSpPr>
        <p:spPr>
          <a:xfrm>
            <a:off x="3846249" y="4272781"/>
            <a:ext cx="824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zou je het ontwerp verder kunnen verbeteren om nog beter aan de criteria en beperkingen te voldoen?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 je mascotte aan je medeleerlingen voor. Geef aan hoe het tot stand is gekomen, welke problemen je ondervond en hoe je die hebt aangepakt.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FE9496A-B686-3DD3-648F-7A8D44676077}"/>
              </a:ext>
            </a:extLst>
          </p:cNvPr>
          <p:cNvSpPr txBox="1"/>
          <p:nvPr/>
        </p:nvSpPr>
        <p:spPr>
          <a:xfrm>
            <a:off x="3448975" y="1152702"/>
            <a:ext cx="81630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Onderzoek of je ontwerp voldoet aan de criteria op basis van de geselecteerde eigenschappen. Hoe zou het ontwerp verbeterd kunnen worden?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Vraag feedback over je ontwerp. Hoe zou het ontwerp verbeterd kunnen worden?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Gebruik de feedback van je klasgenoten om eventueel verbeteringen aan jouw ontwerp te doen. Noteer de feedback en alle wijzigingen die je aanbrengt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Reflecteer over het verhogen van veiligheid, efficiëntie en duurzaamheid van het ontwerp.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9E71A73-202F-31FC-A0EB-FE620657A7D6}"/>
              </a:ext>
            </a:extLst>
          </p:cNvPr>
          <p:cNvCxnSpPr/>
          <p:nvPr/>
        </p:nvCxnSpPr>
        <p:spPr>
          <a:xfrm flipV="1">
            <a:off x="81870" y="3688110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C15E573-751A-C984-2EAE-91FCE4B0385C}"/>
              </a:ext>
            </a:extLst>
          </p:cNvPr>
          <p:cNvCxnSpPr>
            <a:cxnSpLocks/>
          </p:cNvCxnSpPr>
          <p:nvPr/>
        </p:nvCxnSpPr>
        <p:spPr>
          <a:xfrm>
            <a:off x="3064224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83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cirkel, Graphics, schermopname&#10;&#10;Automatisch gegenereerde beschrijving">
            <a:extLst>
              <a:ext uri="{FF2B5EF4-FFF2-40B4-BE49-F238E27FC236}">
                <a16:creationId xmlns:a16="http://schemas.microsoft.com/office/drawing/2014/main" id="{1081735E-E691-C72D-B4AE-CA878E16A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47" y="351498"/>
            <a:ext cx="4887798" cy="314269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207AEAE-8BED-25C2-A0EA-8087B25CEE10}"/>
              </a:ext>
            </a:extLst>
          </p:cNvPr>
          <p:cNvSpPr txBox="1"/>
          <p:nvPr/>
        </p:nvSpPr>
        <p:spPr>
          <a:xfrm>
            <a:off x="2079593" y="3894624"/>
            <a:ext cx="89109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b="1" kern="1400" spc="-5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STEM-OVUR-model</a:t>
            </a:r>
          </a:p>
          <a:p>
            <a:r>
              <a:rPr lang="nl-BE" sz="3600" b="1" kern="1400" spc="-5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Voorbeeld verslag</a:t>
            </a:r>
          </a:p>
          <a:p>
            <a:endParaRPr lang="nl-BE" sz="3600" b="1" kern="1400" spc="-5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roeibootje</a:t>
            </a:r>
            <a:r>
              <a:rPr lang="nl-B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 schimmel ontwerpen</a:t>
            </a:r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3600" b="1" kern="1400" spc="-5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4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A689756-B892-F21A-AB93-A00F82B9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547" y="1434037"/>
            <a:ext cx="6264183" cy="519729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FAA8FF9-CD91-0B62-AF28-5B7CD153F7AB}"/>
              </a:ext>
            </a:extLst>
          </p:cNvPr>
          <p:cNvSpPr txBox="1"/>
          <p:nvPr/>
        </p:nvSpPr>
        <p:spPr>
          <a:xfrm>
            <a:off x="745724" y="523783"/>
            <a:ext cx="9897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>
                <a:solidFill>
                  <a:srgbClr val="FF0000"/>
                </a:solidFill>
              </a:rPr>
              <a:t>STEM – minimumdoelen/specifieke doelen tweede graad</a:t>
            </a:r>
          </a:p>
        </p:txBody>
      </p:sp>
    </p:spTree>
    <p:extLst>
      <p:ext uri="{BB962C8B-B14F-4D97-AF65-F5344CB8AC3E}">
        <p14:creationId xmlns:p14="http://schemas.microsoft.com/office/powerpoint/2010/main" val="3173214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Graphics, Lettertype, logo&#10;&#10;Automatisch gegenereerde beschrijving">
            <a:extLst>
              <a:ext uri="{FF2B5EF4-FFF2-40B4-BE49-F238E27FC236}">
                <a16:creationId xmlns:a16="http://schemas.microsoft.com/office/drawing/2014/main" id="{228FB2C5-9458-581B-995A-18773265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 bwMode="auto">
          <a:xfrm>
            <a:off x="134792" y="119101"/>
            <a:ext cx="1404575" cy="1239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 descr="Afbeelding met tekst, Lettertype, Graphics, ontwerp&#10;&#10;Automatisch gegenereerde beschrijving">
            <a:extLst>
              <a:ext uri="{FF2B5EF4-FFF2-40B4-BE49-F238E27FC236}">
                <a16:creationId xmlns:a16="http://schemas.microsoft.com/office/drawing/2014/main" id="{49C0AED4-5995-EB51-D4FB-0CD09A4C6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2" y="4238394"/>
            <a:ext cx="1201630" cy="123918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9D40A3D-8E65-C74A-0321-42953AF4CF88}"/>
              </a:ext>
            </a:extLst>
          </p:cNvPr>
          <p:cNvSpPr txBox="1"/>
          <p:nvPr/>
        </p:nvSpPr>
        <p:spPr>
          <a:xfrm>
            <a:off x="3352799" y="1102466"/>
            <a:ext cx="90530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willen als </a:t>
            </a:r>
            <a:r>
              <a:rPr lang="nl-BE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mascotte een roeibootje </a:t>
            </a: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maken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op water drijft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Behoeften: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minibootje moet verder een mast hebben met de UCLL-vlag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Licht zijn zodat het massa kan vervoeren</a:t>
            </a:r>
            <a:endParaRPr lang="nl-BE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Onderzoeke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nl-BE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groei-omstandigheden</a:t>
            </a: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de schimmels (pH, voeding, temperatuur, vocht….)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-eigenschappen van de materialen die dienen om bootje te maken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(massadicht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heid, waterafstotend, stevig…)</a:t>
            </a:r>
            <a:endParaRPr lang="nl-BE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92945C4-CD48-49FF-D4A1-670D743CD17C}"/>
              </a:ext>
            </a:extLst>
          </p:cNvPr>
          <p:cNvSpPr txBox="1"/>
          <p:nvPr/>
        </p:nvSpPr>
        <p:spPr>
          <a:xfrm>
            <a:off x="4068191" y="32314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Oriënteren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B0366E2-405B-87E8-1BA0-01F9703A7693}"/>
              </a:ext>
            </a:extLst>
          </p:cNvPr>
          <p:cNvSpPr txBox="1"/>
          <p:nvPr/>
        </p:nvSpPr>
        <p:spPr>
          <a:xfrm>
            <a:off x="63624" y="1380425"/>
            <a:ext cx="2750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Stellen van vragen                                                                 </a:t>
            </a:r>
          </a:p>
          <a:p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leiden naar:</a:t>
            </a:r>
            <a:endParaRPr lang="nl-BE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verlangen om echt te weten</a:t>
            </a:r>
            <a:endParaRPr lang="nl-BE" sz="12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actief naar antwoorden te 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nieuwe kennis en inzichten</a:t>
            </a:r>
          </a:p>
          <a:p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verwerven</a:t>
            </a:r>
            <a:endParaRPr lang="nl-BE" sz="1200" dirty="0">
              <a:solidFill>
                <a:srgbClr val="00B05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4D79B70-9629-4DA4-5483-4D9F38B0DB16}"/>
              </a:ext>
            </a:extLst>
          </p:cNvPr>
          <p:cNvSpPr txBox="1"/>
          <p:nvPr/>
        </p:nvSpPr>
        <p:spPr>
          <a:xfrm>
            <a:off x="63624" y="5614583"/>
            <a:ext cx="3049714" cy="124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Onderzoeksvraag formuleren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12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ondubbelzinnig en helder geformuleerd.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sz="12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specifiek en voldoende afgebakend.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sz="12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antwoord door experimenteren of</a:t>
            </a:r>
          </a:p>
          <a:p>
            <a:pPr lvl="0">
              <a:lnSpc>
                <a:spcPct val="107000"/>
              </a:lnSpc>
            </a:pPr>
            <a:r>
              <a:rPr lang="nl-BE" sz="12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nl-BE" sz="12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analyseren van beschikbare gegevens.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haalbaar binnen de klascontext </a:t>
            </a:r>
            <a:endParaRPr lang="nl-BE" sz="1200" dirty="0">
              <a:solidFill>
                <a:srgbClr val="00B05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ADFC6B5-C262-7F0F-120C-19EDB733C7D3}"/>
              </a:ext>
            </a:extLst>
          </p:cNvPr>
          <p:cNvSpPr txBox="1"/>
          <p:nvPr/>
        </p:nvSpPr>
        <p:spPr>
          <a:xfrm>
            <a:off x="2636667" y="4825683"/>
            <a:ext cx="8957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7745">
              <a:spcBef>
                <a:spcPts val="70"/>
              </a:spcBef>
              <a:spcAft>
                <a:spcPts val="0"/>
              </a:spcAft>
            </a:pP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Hoe</a:t>
            </a:r>
            <a:r>
              <a:rPr lang="nl-NL" sz="1800" b="1" spc="4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verloopt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droogproces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van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b="1" spc="4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opgekweekte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materiaal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tijd?</a:t>
            </a:r>
            <a:endParaRPr lang="nl-BE" sz="18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20684C5-704E-1006-0141-2280281E064D}"/>
              </a:ext>
            </a:extLst>
          </p:cNvPr>
          <p:cNvSpPr txBox="1"/>
          <p:nvPr/>
        </p:nvSpPr>
        <p:spPr>
          <a:xfrm flipH="1">
            <a:off x="3352799" y="3964788"/>
            <a:ext cx="8498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Eigenlijk onderzoek: minimale massadichtheid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onderzoek van droogproces bij het opkweken van materiaal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B61762F-DF82-6103-E14C-C5FC2CC6D55B}"/>
              </a:ext>
            </a:extLst>
          </p:cNvPr>
          <p:cNvCxnSpPr/>
          <p:nvPr/>
        </p:nvCxnSpPr>
        <p:spPr>
          <a:xfrm flipV="1">
            <a:off x="0" y="4092606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2F47A3D-F838-4650-CCCA-62246BF8B0F1}"/>
              </a:ext>
            </a:extLst>
          </p:cNvPr>
          <p:cNvCxnSpPr>
            <a:cxnSpLocks/>
          </p:cNvCxnSpPr>
          <p:nvPr/>
        </p:nvCxnSpPr>
        <p:spPr>
          <a:xfrm>
            <a:off x="3064224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7E046E9-B8FA-10C2-4196-95750FF67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709" y="79018"/>
            <a:ext cx="2986338" cy="187406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6784AC-BB95-A9DD-B16D-3B48246C2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359" y="2658589"/>
            <a:ext cx="2020864" cy="13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5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Graphics, Lettertype, ontwerp&#10;&#10;Automatisch gegenereerde beschrijving">
            <a:extLst>
              <a:ext uri="{FF2B5EF4-FFF2-40B4-BE49-F238E27FC236}">
                <a16:creationId xmlns:a16="http://schemas.microsoft.com/office/drawing/2014/main" id="{8A3BBADA-47A8-2DBC-019D-797991EE2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" y="265948"/>
            <a:ext cx="1239956" cy="12785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CD47F90-B974-4453-CD77-D2DF12888584}"/>
              </a:ext>
            </a:extLst>
          </p:cNvPr>
          <p:cNvSpPr txBox="1"/>
          <p:nvPr/>
        </p:nvSpPr>
        <p:spPr>
          <a:xfrm>
            <a:off x="3547723" y="61055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Voorbereiden</a:t>
            </a:r>
          </a:p>
        </p:txBody>
      </p:sp>
      <p:pic>
        <p:nvPicPr>
          <p:cNvPr id="6" name="Afbeelding 5" descr="Afbeelding met tekst, ontwerp, Lettertype, logo&#10;&#10;Automatisch gegenereerde beschrijving">
            <a:extLst>
              <a:ext uri="{FF2B5EF4-FFF2-40B4-BE49-F238E27FC236}">
                <a16:creationId xmlns:a16="http://schemas.microsoft.com/office/drawing/2014/main" id="{571BC587-8A26-B78F-2E31-4F94E3DF7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" y="2695118"/>
            <a:ext cx="1298526" cy="134070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6AF96F7-9168-7E69-EFAE-8B084BC10AC2}"/>
              </a:ext>
            </a:extLst>
          </p:cNvPr>
          <p:cNvSpPr txBox="1"/>
          <p:nvPr/>
        </p:nvSpPr>
        <p:spPr>
          <a:xfrm>
            <a:off x="107473" y="1544511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Stellen van hypothese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Redelijk antwoord op onderzoeksvraag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Beargumenteren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Basis voor ontwerp van onderzoek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F923AAE-7C57-F527-0E6B-2178EFF992F9}"/>
              </a:ext>
            </a:extLst>
          </p:cNvPr>
          <p:cNvSpPr txBox="1"/>
          <p:nvPr/>
        </p:nvSpPr>
        <p:spPr>
          <a:xfrm>
            <a:off x="-104767" y="4468394"/>
            <a:ext cx="35692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Werkplan -- waarover?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Gelijkaardige problemen al onderzocht?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Wat gekend – wat te onderzoeken?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Werkplan -- wat?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Schema van stappen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Benodigdheden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Veiligheidsaspecten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Registeren en structureren </a:t>
            </a:r>
          </a:p>
          <a:p>
            <a:pPr lvl="1"/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       data/waarnemingen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AE1A4D7-5A4E-2962-1198-759207CD0C3B}"/>
              </a:ext>
            </a:extLst>
          </p:cNvPr>
          <p:cNvSpPr txBox="1"/>
          <p:nvPr/>
        </p:nvSpPr>
        <p:spPr>
          <a:xfrm>
            <a:off x="2872837" y="1078675"/>
            <a:ext cx="8703643" cy="95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7745" marR="979170">
              <a:lnSpc>
                <a:spcPct val="105000"/>
              </a:lnSpc>
              <a:spcBef>
                <a:spcPts val="65"/>
              </a:spcBef>
              <a:spcAft>
                <a:spcPts val="0"/>
              </a:spcAft>
            </a:pP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Water</a:t>
            </a:r>
            <a:r>
              <a:rPr lang="nl-NL" sz="1800" spc="3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zal</a:t>
            </a:r>
            <a:r>
              <a:rPr lang="nl-NL" sz="1800" spc="4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geleidelijk</a:t>
            </a:r>
            <a:r>
              <a:rPr lang="nl-NL" sz="1800" spc="3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worden</a:t>
            </a:r>
            <a:r>
              <a:rPr lang="nl-NL" sz="1800" spc="4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onttrokken</a:t>
            </a:r>
            <a:r>
              <a:rPr lang="nl-NL" sz="1800" spc="3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aan</a:t>
            </a:r>
            <a:r>
              <a:rPr lang="nl-NL" sz="1800" spc="4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spc="3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materiaal.</a:t>
            </a:r>
            <a:r>
              <a:rPr lang="nl-NL" sz="1800" spc="4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nl-NL" sz="1800" spc="3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spc="4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begin</a:t>
            </a:r>
            <a:r>
              <a:rPr lang="nl-NL" sz="1800" spc="4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zal</a:t>
            </a:r>
            <a:r>
              <a:rPr lang="nl-NL" sz="1800" spc="3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dat</a:t>
            </a:r>
            <a:r>
              <a:rPr lang="nl-NL" sz="1800" spc="4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sneller</a:t>
            </a:r>
            <a:r>
              <a:rPr lang="nl-NL" sz="1800" spc="3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gebeuren</a:t>
            </a:r>
            <a:r>
              <a:rPr lang="nl-NL" sz="1800" spc="-21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dan</a:t>
            </a:r>
            <a:r>
              <a:rPr lang="nl-NL" sz="1800" spc="-1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later</a:t>
            </a:r>
            <a:r>
              <a:rPr lang="nl-NL" sz="1800" spc="-1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nl-NL" sz="1800" spc="-1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spc="-15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C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droogproces.</a:t>
            </a:r>
          </a:p>
          <a:p>
            <a:pPr marL="1007745" marR="979170">
              <a:lnSpc>
                <a:spcPct val="105000"/>
              </a:lnSpc>
              <a:spcBef>
                <a:spcPts val="65"/>
              </a:spcBef>
              <a:spcAft>
                <a:spcPts val="0"/>
              </a:spcAft>
            </a:pPr>
            <a:r>
              <a:rPr lang="nl-NL" dirty="0">
                <a:solidFill>
                  <a:srgbClr val="C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Argument: transportsnelheid van water</a:t>
            </a:r>
            <a:endParaRPr lang="nl-BE" sz="1800" dirty="0">
              <a:solidFill>
                <a:srgbClr val="C00000"/>
              </a:solidFill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667167C-3311-FFF2-ECBF-104D3EBED117}"/>
              </a:ext>
            </a:extLst>
          </p:cNvPr>
          <p:cNvSpPr txBox="1"/>
          <p:nvPr/>
        </p:nvSpPr>
        <p:spPr>
          <a:xfrm>
            <a:off x="4065973" y="2941133"/>
            <a:ext cx="6103398" cy="93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70"/>
              </a:spcBef>
              <a:buClr>
                <a:srgbClr val="3F6293"/>
              </a:buClr>
              <a:buSzPts val="900"/>
              <a:tabLst>
                <a:tab pos="1152525" algn="l"/>
              </a:tabLst>
            </a:pPr>
            <a:r>
              <a:rPr lang="nl-NL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Materialen:</a:t>
            </a:r>
          </a:p>
          <a:p>
            <a:pPr lvl="0">
              <a:spcBef>
                <a:spcPts val="70"/>
              </a:spcBef>
              <a:buClr>
                <a:srgbClr val="3F6293"/>
              </a:buClr>
              <a:buSzPts val="900"/>
              <a:tabLst>
                <a:tab pos="1152525" algn="l"/>
              </a:tabLst>
            </a:pP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Heteluchtoven - weegschaal</a:t>
            </a:r>
            <a:r>
              <a:rPr lang="nl-NL" sz="1800" spc="-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(nauwkeurig tot</a:t>
            </a:r>
            <a:r>
              <a:rPr lang="nl-NL" sz="1800" spc="-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 0,1 g) – stukje myceliumcomposiet</a:t>
            </a:r>
            <a:endParaRPr lang="nl-BE" sz="2000" dirty="0">
              <a:solidFill>
                <a:schemeClr val="accent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81796AC-A072-AADE-CBBB-68EB56F84BB3}"/>
              </a:ext>
            </a:extLst>
          </p:cNvPr>
          <p:cNvSpPr txBox="1"/>
          <p:nvPr/>
        </p:nvSpPr>
        <p:spPr>
          <a:xfrm>
            <a:off x="4065973" y="2399530"/>
            <a:ext cx="557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accent1"/>
                </a:solidFill>
              </a:rPr>
              <a:t>Info</a:t>
            </a:r>
            <a:r>
              <a:rPr lang="nl-BE" dirty="0">
                <a:solidFill>
                  <a:schemeClr val="accent1"/>
                </a:solidFill>
              </a:rPr>
              <a:t>: mycelium – groei van mycelium op houtschilfers </a:t>
            </a:r>
          </a:p>
          <a:p>
            <a:r>
              <a:rPr lang="nl-BE" dirty="0">
                <a:solidFill>
                  <a:schemeClr val="accent1"/>
                </a:solidFill>
              </a:rPr>
              <a:t>         beweging van water bij droogproces - droogsnelheid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14F6F7F-490F-D3FA-C628-3724E745EB76}"/>
              </a:ext>
            </a:extLst>
          </p:cNvPr>
          <p:cNvSpPr txBox="1"/>
          <p:nvPr/>
        </p:nvSpPr>
        <p:spPr>
          <a:xfrm>
            <a:off x="4065973" y="3830709"/>
            <a:ext cx="6103398" cy="270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buClr>
                <a:srgbClr val="3F6293"/>
              </a:buClr>
              <a:buSzPts val="900"/>
              <a:tabLst>
                <a:tab pos="1152525" algn="l"/>
              </a:tabLst>
            </a:pPr>
            <a:r>
              <a:rPr lang="nl-NL" sz="1800" b="1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Werkwijze</a:t>
            </a:r>
          </a:p>
          <a:p>
            <a:pPr marL="342900" lvl="0" indent="-342900">
              <a:spcBef>
                <a:spcPts val="20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Verwarm</a:t>
            </a:r>
            <a:r>
              <a:rPr lang="nl-NL" sz="1800" spc="2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800" spc="2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oven</a:t>
            </a:r>
            <a:r>
              <a:rPr lang="nl-NL" sz="1800" spc="2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voor</a:t>
            </a:r>
            <a:r>
              <a:rPr lang="nl-NL" sz="1800" spc="2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</a:t>
            </a:r>
            <a:r>
              <a:rPr lang="nl-NL" sz="1800" spc="2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80</a:t>
            </a:r>
            <a:r>
              <a:rPr lang="nl-NL" sz="1800" spc="2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°C.</a:t>
            </a:r>
            <a:endParaRPr lang="nl-BE" sz="2000" dirty="0">
              <a:solidFill>
                <a:schemeClr val="accent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7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Voer</a:t>
            </a:r>
            <a:r>
              <a:rPr lang="nl-NL" sz="1800" spc="2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800" spc="2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meting</a:t>
            </a:r>
            <a:r>
              <a:rPr lang="nl-NL" sz="1800" spc="2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uit</a:t>
            </a:r>
            <a:r>
              <a:rPr lang="nl-NL" sz="1800" spc="2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</a:t>
            </a:r>
            <a:r>
              <a:rPr lang="nl-NL" sz="1800" spc="2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vier</a:t>
            </a:r>
            <a:r>
              <a:rPr lang="nl-NL" sz="1800" spc="2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niet-gekleurde</a:t>
            </a:r>
            <a:r>
              <a:rPr lang="nl-NL" sz="1800" spc="2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myceliumcomposieten.</a:t>
            </a:r>
            <a:endParaRPr lang="nl-BE" sz="2000" dirty="0">
              <a:solidFill>
                <a:schemeClr val="accent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7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Weeg</a:t>
            </a:r>
            <a:r>
              <a:rPr lang="nl-NL" sz="1800" spc="1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vormen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voor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tijdens</a:t>
            </a:r>
            <a:r>
              <a:rPr lang="nl-NL" sz="1800" spc="1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drogen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1,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2,</a:t>
            </a:r>
            <a:r>
              <a:rPr lang="nl-NL" sz="1800" spc="1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3,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5,5</a:t>
            </a:r>
            <a:r>
              <a:rPr lang="nl-NL" sz="1800" spc="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uur.</a:t>
            </a:r>
            <a:endParaRPr lang="nl-BE" sz="2000" dirty="0">
              <a:solidFill>
                <a:schemeClr val="accent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7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Doe</a:t>
            </a:r>
            <a:r>
              <a:rPr lang="nl-NL" sz="1800" spc="4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een</a:t>
            </a:r>
            <a:r>
              <a:rPr lang="nl-NL" sz="1800" spc="4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meting</a:t>
            </a:r>
            <a:r>
              <a:rPr lang="nl-NL" sz="1800" spc="5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</a:t>
            </a:r>
            <a:r>
              <a:rPr lang="nl-NL" sz="1800" spc="4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weken</a:t>
            </a:r>
            <a:r>
              <a:rPr lang="nl-NL" sz="1800" spc="5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</a:t>
            </a:r>
            <a:r>
              <a:rPr lang="nl-NL" sz="1800" spc="4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spc="5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droogproces.</a:t>
            </a:r>
          </a:p>
          <a:p>
            <a:pPr lvl="0">
              <a:spcBef>
                <a:spcPts val="70"/>
              </a:spcBef>
              <a:buClr>
                <a:srgbClr val="3F6293"/>
              </a:buClr>
              <a:buSzPts val="900"/>
              <a:tabLst>
                <a:tab pos="1152525" algn="l"/>
              </a:tabLst>
            </a:pPr>
            <a:r>
              <a:rPr lang="nl-NL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Veiligheidsaspecten</a:t>
            </a:r>
          </a:p>
          <a:p>
            <a:pPr lvl="0">
              <a:spcBef>
                <a:spcPts val="70"/>
              </a:spcBef>
              <a:buClr>
                <a:srgbClr val="3F6293"/>
              </a:buClr>
              <a:buSzPts val="900"/>
              <a:tabLst>
                <a:tab pos="1152525" algn="l"/>
              </a:tabLst>
            </a:pPr>
            <a:r>
              <a:rPr lang="nl-NL" b="1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Registreren in tabel - grafiek</a:t>
            </a:r>
            <a:endParaRPr lang="nl-BE" b="1" dirty="0">
              <a:solidFill>
                <a:schemeClr val="accent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C910F9F-DD70-EF4B-B61C-CA811DFF63C8}"/>
              </a:ext>
            </a:extLst>
          </p:cNvPr>
          <p:cNvCxnSpPr/>
          <p:nvPr/>
        </p:nvCxnSpPr>
        <p:spPr>
          <a:xfrm flipV="1">
            <a:off x="71558" y="2289865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8C45AFD6-74A2-5927-0BB0-CCE977E096D4}"/>
              </a:ext>
            </a:extLst>
          </p:cNvPr>
          <p:cNvCxnSpPr>
            <a:cxnSpLocks/>
          </p:cNvCxnSpPr>
          <p:nvPr/>
        </p:nvCxnSpPr>
        <p:spPr>
          <a:xfrm>
            <a:off x="3374942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44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17B5977-F29E-9BF0-8C54-588140937103}"/>
              </a:ext>
            </a:extLst>
          </p:cNvPr>
          <p:cNvSpPr txBox="1"/>
          <p:nvPr/>
        </p:nvSpPr>
        <p:spPr>
          <a:xfrm>
            <a:off x="3560880" y="63986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Uitvoeren</a:t>
            </a:r>
          </a:p>
        </p:txBody>
      </p:sp>
      <p:pic>
        <p:nvPicPr>
          <p:cNvPr id="3" name="Afbeelding 2" descr="Afbeelding met Graphics, ontwerp, cirkel, Lettertype&#10;&#10;Automatisch gegenereerde beschrijving">
            <a:extLst>
              <a:ext uri="{FF2B5EF4-FFF2-40B4-BE49-F238E27FC236}">
                <a16:creationId xmlns:a16="http://schemas.microsoft.com/office/drawing/2014/main" id="{138D1828-926E-613E-EFB9-E93469E4B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9" y="885657"/>
            <a:ext cx="1249214" cy="1289371"/>
          </a:xfrm>
          <a:prstGeom prst="rect">
            <a:avLst/>
          </a:prstGeom>
        </p:spPr>
      </p:pic>
      <p:pic>
        <p:nvPicPr>
          <p:cNvPr id="4" name="Afbeelding 3" descr="Afbeelding met schermopname, Lettertype, ontwerp, tekst&#10;&#10;Automatisch gegenereerde beschrijving">
            <a:extLst>
              <a:ext uri="{FF2B5EF4-FFF2-40B4-BE49-F238E27FC236}">
                <a16:creationId xmlns:a16="http://schemas.microsoft.com/office/drawing/2014/main" id="{1B4C5670-25A5-3C1E-426D-E8700C50B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199769" y="4334623"/>
            <a:ext cx="1355399" cy="136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191445F-6FE2-ACC9-201D-165E51B01D95}"/>
              </a:ext>
            </a:extLst>
          </p:cNvPr>
          <p:cNvSpPr txBox="1"/>
          <p:nvPr/>
        </p:nvSpPr>
        <p:spPr>
          <a:xfrm>
            <a:off x="199769" y="2136312"/>
            <a:ext cx="2385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Onderzoek uitvoeren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Gericht observeren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Gegevens nauwkeurig en objectief registreren </a:t>
            </a:r>
            <a:endParaRPr lang="nl-BE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B33DDBE-5A3A-117B-C563-42A10E50CEE5}"/>
              </a:ext>
            </a:extLst>
          </p:cNvPr>
          <p:cNvSpPr txBox="1"/>
          <p:nvPr/>
        </p:nvSpPr>
        <p:spPr>
          <a:xfrm>
            <a:off x="255699" y="6019137"/>
            <a:ext cx="259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Analyseren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Zoeken naar patronen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Interpreteren waarnemingen</a:t>
            </a:r>
            <a:endParaRPr lang="nl-BE" sz="1200" dirty="0">
              <a:solidFill>
                <a:srgbClr val="00B05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186EDBD-8083-9C38-0C13-D877BF1DA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527" y="1004644"/>
            <a:ext cx="3825572" cy="226333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AD1A95A-9266-6E3E-8C13-15F5B04F7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005" y="1237708"/>
            <a:ext cx="3718882" cy="141744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0E01B6E-9683-CF51-9ADA-A9830A793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621" y="4599390"/>
            <a:ext cx="5715495" cy="142506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F973F57-1F89-9E33-2303-3018F75F2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7235" y="4051085"/>
            <a:ext cx="4126909" cy="2521675"/>
          </a:xfrm>
          <a:prstGeom prst="rect">
            <a:avLst/>
          </a:prstGeom>
        </p:spPr>
      </p:pic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8AAD289F-22C5-4CA4-173D-6A8827C02313}"/>
              </a:ext>
            </a:extLst>
          </p:cNvPr>
          <p:cNvCxnSpPr/>
          <p:nvPr/>
        </p:nvCxnSpPr>
        <p:spPr>
          <a:xfrm flipV="1">
            <a:off x="0" y="4092606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7753D2E1-FFA9-8B59-D505-71BA55D8CF07}"/>
              </a:ext>
            </a:extLst>
          </p:cNvPr>
          <p:cNvCxnSpPr>
            <a:cxnSpLocks/>
          </p:cNvCxnSpPr>
          <p:nvPr/>
        </p:nvCxnSpPr>
        <p:spPr>
          <a:xfrm>
            <a:off x="2504931" y="-267992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414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3573722-9FE4-6FD4-8586-B7A2096250F0}"/>
              </a:ext>
            </a:extLst>
          </p:cNvPr>
          <p:cNvSpPr txBox="1"/>
          <p:nvPr/>
        </p:nvSpPr>
        <p:spPr>
          <a:xfrm>
            <a:off x="3633186" y="-40009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Reflecteren</a:t>
            </a:r>
          </a:p>
        </p:txBody>
      </p:sp>
      <p:pic>
        <p:nvPicPr>
          <p:cNvPr id="3" name="Afbeelding 2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AA22E66A-1F3E-E61E-24B4-3AB8679DC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6" y="839328"/>
            <a:ext cx="1379084" cy="1422218"/>
          </a:xfrm>
          <a:prstGeom prst="rect">
            <a:avLst/>
          </a:prstGeom>
        </p:spPr>
      </p:pic>
      <p:pic>
        <p:nvPicPr>
          <p:cNvPr id="4" name="Afbeelding 3" descr="Afbeelding met tekst, ontwerp, Lettertype, Graphics&#10;&#10;Automatisch gegenereerde beschrijving">
            <a:extLst>
              <a:ext uri="{FF2B5EF4-FFF2-40B4-BE49-F238E27FC236}">
                <a16:creationId xmlns:a16="http://schemas.microsoft.com/office/drawing/2014/main" id="{ACC2697C-F75E-A129-3FBE-4684653A9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2"/>
          <a:stretch/>
        </p:blipFill>
        <p:spPr bwMode="auto">
          <a:xfrm>
            <a:off x="132070" y="3639028"/>
            <a:ext cx="1506127" cy="1311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4BD2BDF-6D8A-51CE-E268-EFD20DF5AE02}"/>
              </a:ext>
            </a:extLst>
          </p:cNvPr>
          <p:cNvSpPr txBox="1"/>
          <p:nvPr/>
        </p:nvSpPr>
        <p:spPr>
          <a:xfrm>
            <a:off x="3159346" y="3657953"/>
            <a:ext cx="89005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tabLst>
                <a:tab pos="180340" algn="l"/>
              </a:tabLst>
            </a:pPr>
            <a:r>
              <a:rPr lang="nl-NL" b="0" i="0" dirty="0">
                <a:effectLst/>
              </a:rPr>
              <a:t>Bijkomend onderzoek: onderzoek  droogsnelheid met dikte van gebruikte materiaal</a:t>
            </a:r>
          </a:p>
          <a:p>
            <a:pPr marL="180340" indent="-180340">
              <a:tabLst>
                <a:tab pos="180340" algn="l"/>
              </a:tabLst>
            </a:pPr>
            <a:endParaRPr lang="nl-NL" b="0" i="0" dirty="0">
              <a:effectLst/>
            </a:endParaRPr>
          </a:p>
          <a:p>
            <a:pPr marL="180340" indent="-180340">
              <a:tabLst>
                <a:tab pos="180340" algn="l"/>
              </a:tabLst>
            </a:pPr>
            <a:r>
              <a:rPr lang="nl-NL" b="0" i="0" dirty="0">
                <a:effectLst/>
              </a:rPr>
              <a:t>Presentatie medeleerlingen</a:t>
            </a:r>
          </a:p>
          <a:p>
            <a:pPr marL="180340" indent="-180340">
              <a:tabLst>
                <a:tab pos="180340" algn="l"/>
              </a:tabLst>
            </a:pPr>
            <a:r>
              <a:rPr lang="nl-NL" dirty="0"/>
              <a:t>Feedback leerlingen: vochtgehalte ook bepalen weken na het droogproces</a:t>
            </a:r>
            <a:endParaRPr lang="nl-NL" b="0" i="0" dirty="0">
              <a:effectLst/>
            </a:endParaRPr>
          </a:p>
          <a:p>
            <a:pPr marL="180340" indent="-180340">
              <a:tabLst>
                <a:tab pos="180340" algn="l"/>
              </a:tabLst>
            </a:pPr>
            <a:endParaRPr lang="nl-NL" dirty="0"/>
          </a:p>
          <a:p>
            <a:pPr marL="180340" indent="-180340">
              <a:tabLst>
                <a:tab pos="180340" algn="l"/>
              </a:tabLst>
            </a:pPr>
            <a:r>
              <a:rPr lang="nl-NL" b="0" i="0" dirty="0">
                <a:effectLst/>
              </a:rPr>
              <a:t>Nieuwe onderzoeksvraag : Hoe kun je de massadichtheid van myceliumblokje bepalen?</a:t>
            </a:r>
          </a:p>
          <a:p>
            <a:pPr marL="180340" indent="-180340">
              <a:tabLst>
                <a:tab pos="180340" algn="l"/>
              </a:tabLst>
            </a:pPr>
            <a:endParaRPr lang="nl-B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Koppeling aan ontwerpcyclus: Bij maken van bootje moet de duur van het droogproces leiden tot een minimaal aanwezig vocht, wat zorgt voor kleine massadichtheid (min 5,5 uur)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32EB3DA-4EC8-A134-E6F7-502BEBBFB361}"/>
              </a:ext>
            </a:extLst>
          </p:cNvPr>
          <p:cNvSpPr txBox="1"/>
          <p:nvPr/>
        </p:nvSpPr>
        <p:spPr>
          <a:xfrm>
            <a:off x="82117" y="2352095"/>
            <a:ext cx="2954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Besluit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Formuleren antwoord op onderzoeksvraag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Controle hypothesen</a:t>
            </a:r>
            <a:endParaRPr lang="nl-BE" sz="1200" dirty="0">
              <a:solidFill>
                <a:srgbClr val="00B05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1E2A2C4-7EE9-DFD7-ABD9-37EC824B7783}"/>
              </a:ext>
            </a:extLst>
          </p:cNvPr>
          <p:cNvSpPr txBox="1"/>
          <p:nvPr/>
        </p:nvSpPr>
        <p:spPr>
          <a:xfrm>
            <a:off x="114604" y="4969539"/>
            <a:ext cx="3382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Ruimere kijk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Vergelijken met resultaten medeleerlingen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Zelfde omstandigheden – nauwkeurigheid – methodiek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Ruimer kijken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Info over complexere wereld?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Nieuwe (</a:t>
            </a:r>
            <a:r>
              <a:rPr lang="nl-BE" sz="1200" dirty="0" err="1">
                <a:solidFill>
                  <a:srgbClr val="00B050"/>
                </a:solidFill>
                <a:sym typeface="Wingdings" panose="05000000000000000000" pitchFamily="2" charset="2"/>
              </a:rPr>
              <a:t>onderzoeks</a:t>
            </a: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)vragen?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Koppeling ontwerpcyclus</a:t>
            </a:r>
            <a:endParaRPr lang="nl-BE" sz="1200" dirty="0">
              <a:solidFill>
                <a:srgbClr val="00B05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8F06701-ACEC-9A74-CAC4-FB4B3D2742BA}"/>
              </a:ext>
            </a:extLst>
          </p:cNvPr>
          <p:cNvSpPr txBox="1"/>
          <p:nvPr/>
        </p:nvSpPr>
        <p:spPr>
          <a:xfrm>
            <a:off x="2443577" y="2226524"/>
            <a:ext cx="9221680" cy="9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1890" marR="793750">
              <a:lnSpc>
                <a:spcPct val="105000"/>
              </a:lnSpc>
              <a:spcBef>
                <a:spcPts val="1205"/>
              </a:spcBef>
              <a:spcAft>
                <a:spcPts val="0"/>
              </a:spcAft>
            </a:pPr>
            <a:r>
              <a:rPr lang="nl-NL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Antw</a:t>
            </a:r>
            <a:r>
              <a:rPr lang="nl-NL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Je</a:t>
            </a:r>
            <a:r>
              <a:rPr lang="nl-NL" sz="1800" spc="5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kunt</a:t>
            </a:r>
            <a:r>
              <a:rPr lang="nl-NL" sz="1800" spc="6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800" spc="6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droogcurve</a:t>
            </a:r>
            <a:r>
              <a:rPr lang="nl-NL" sz="1800" spc="6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interpreteren</a:t>
            </a:r>
            <a:r>
              <a:rPr lang="nl-NL" sz="1800" spc="5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als</a:t>
            </a:r>
            <a:r>
              <a:rPr lang="nl-NL" sz="1800" spc="6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een</a:t>
            </a:r>
            <a:r>
              <a:rPr lang="nl-NL" sz="1800" spc="6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proces</a:t>
            </a:r>
            <a:r>
              <a:rPr lang="nl-NL" sz="1800" spc="6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nl-NL" sz="1800" spc="5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drie</a:t>
            </a:r>
            <a:r>
              <a:rPr lang="nl-NL" sz="1800" spc="6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fasen:</a:t>
            </a:r>
            <a:r>
              <a:rPr lang="nl-NL" sz="1800" spc="6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een</a:t>
            </a:r>
            <a:r>
              <a:rPr lang="nl-NL" sz="1800" spc="6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versnelling,</a:t>
            </a:r>
            <a:r>
              <a:rPr lang="nl-NL" sz="1800" spc="5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een</a:t>
            </a:r>
            <a:r>
              <a:rPr lang="nl-NL" sz="1800" spc="6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constante</a:t>
            </a:r>
            <a:r>
              <a:rPr lang="nl-NL" sz="1800" spc="-2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fase</a:t>
            </a:r>
            <a:r>
              <a:rPr lang="nl-NL" sz="1800" spc="-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</a:t>
            </a:r>
            <a:r>
              <a:rPr lang="nl-NL" sz="1800" spc="-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een</a:t>
            </a:r>
            <a:r>
              <a:rPr lang="nl-NL" sz="1800" spc="-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vertraging</a:t>
            </a:r>
            <a:r>
              <a:rPr lang="nl-NL" sz="1800" spc="-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van</a:t>
            </a:r>
            <a:r>
              <a:rPr lang="nl-NL" sz="1800" spc="-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spc="-15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droogproces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nl-B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37994E1-7D93-7493-07EF-032C051A756F}"/>
              </a:ext>
            </a:extLst>
          </p:cNvPr>
          <p:cNvSpPr txBox="1"/>
          <p:nvPr/>
        </p:nvSpPr>
        <p:spPr>
          <a:xfrm>
            <a:off x="2575633" y="1023193"/>
            <a:ext cx="8957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7745">
              <a:spcBef>
                <a:spcPts val="70"/>
              </a:spcBef>
              <a:spcAft>
                <a:spcPts val="0"/>
              </a:spcAft>
            </a:pP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OV: Hoe</a:t>
            </a:r>
            <a:r>
              <a:rPr lang="nl-NL" sz="1800" b="1" spc="4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verloopt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droogproces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van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b="1" spc="4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opgekweekte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materiaal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800" b="1" spc="45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tijd?</a:t>
            </a:r>
            <a:endParaRPr lang="nl-BE" sz="18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C11F5D-56DD-6CEB-5385-D731E29F0B3F}"/>
              </a:ext>
            </a:extLst>
          </p:cNvPr>
          <p:cNvSpPr txBox="1"/>
          <p:nvPr/>
        </p:nvSpPr>
        <p:spPr>
          <a:xfrm>
            <a:off x="2575633" y="1631939"/>
            <a:ext cx="9221680" cy="662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7745" marR="979170">
              <a:lnSpc>
                <a:spcPct val="105000"/>
              </a:lnSpc>
              <a:spcBef>
                <a:spcPts val="65"/>
              </a:spcBef>
              <a:spcAft>
                <a:spcPts val="0"/>
              </a:spcAft>
            </a:pPr>
            <a:r>
              <a:rPr lang="nl-NL" sz="1800" dirty="0" err="1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Hypoth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: Water</a:t>
            </a:r>
            <a:r>
              <a:rPr lang="nl-NL" sz="1800" spc="3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zal</a:t>
            </a:r>
            <a:r>
              <a:rPr lang="nl-NL" sz="1800" spc="4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geleidelijk</a:t>
            </a:r>
            <a:r>
              <a:rPr lang="nl-NL" sz="1800" spc="3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worden</a:t>
            </a:r>
            <a:r>
              <a:rPr lang="nl-NL" sz="1800" spc="4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onttrokken</a:t>
            </a:r>
            <a:r>
              <a:rPr lang="nl-NL" sz="1800" spc="3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aan</a:t>
            </a:r>
            <a:r>
              <a:rPr lang="nl-NL" sz="1800" spc="4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spc="3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materiaal.</a:t>
            </a:r>
            <a:r>
              <a:rPr lang="nl-NL" sz="1800" spc="4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nl-NL" sz="1800" spc="3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spc="4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begin</a:t>
            </a:r>
            <a:r>
              <a:rPr lang="nl-NL" sz="1800" spc="4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zal</a:t>
            </a:r>
            <a:r>
              <a:rPr lang="nl-NL" sz="1800" spc="3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dat</a:t>
            </a:r>
            <a:r>
              <a:rPr lang="nl-NL" sz="1800" spc="4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sneller</a:t>
            </a:r>
            <a:r>
              <a:rPr lang="nl-NL" sz="1800" spc="3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gebeuren</a:t>
            </a:r>
            <a:r>
              <a:rPr lang="nl-NL" sz="1800" spc="-21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dan</a:t>
            </a:r>
            <a:r>
              <a:rPr lang="nl-NL" sz="1800" spc="-1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later</a:t>
            </a:r>
            <a:r>
              <a:rPr lang="nl-NL" sz="1800" spc="-1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nl-NL" sz="1800" spc="-1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800" spc="-15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solidFill>
                  <a:srgbClr val="00B05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droogproces.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75DFA02-58DD-0747-D703-CFEEE5752138}"/>
              </a:ext>
            </a:extLst>
          </p:cNvPr>
          <p:cNvCxnSpPr/>
          <p:nvPr/>
        </p:nvCxnSpPr>
        <p:spPr>
          <a:xfrm flipV="1">
            <a:off x="48447" y="3434728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C48AE89-C0A7-AA24-409B-EC518AA720E9}"/>
              </a:ext>
            </a:extLst>
          </p:cNvPr>
          <p:cNvCxnSpPr>
            <a:cxnSpLocks/>
          </p:cNvCxnSpPr>
          <p:nvPr/>
        </p:nvCxnSpPr>
        <p:spPr>
          <a:xfrm>
            <a:off x="3160774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04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6F693F0-8A5A-A499-FD2F-B9236B360E16}"/>
              </a:ext>
            </a:extLst>
          </p:cNvPr>
          <p:cNvSpPr txBox="1"/>
          <p:nvPr/>
        </p:nvSpPr>
        <p:spPr>
          <a:xfrm>
            <a:off x="3562165" y="0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Oriënteren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2828447E-D76A-DAA7-D9B8-41397F4F9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" y="1489131"/>
            <a:ext cx="1159560" cy="1195796"/>
          </a:xfrm>
          <a:prstGeom prst="rect">
            <a:avLst/>
          </a:prstGeom>
        </p:spPr>
      </p:pic>
      <p:pic>
        <p:nvPicPr>
          <p:cNvPr id="4" name="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F85A73E3-DC4C-0165-7F01-9B11D7A21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" y="4539178"/>
            <a:ext cx="1158292" cy="119579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BA9C41E-66AC-05D3-528D-1ACED4ABD697}"/>
              </a:ext>
            </a:extLst>
          </p:cNvPr>
          <p:cNvSpPr txBox="1"/>
          <p:nvPr/>
        </p:nvSpPr>
        <p:spPr>
          <a:xfrm>
            <a:off x="0" y="2828835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Probleem /behoefte analyseren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Probleem vanuit leerkracht of leerlingen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Probleem verkennen vanuit voorkennis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Vragen stellen over probleem</a:t>
            </a:r>
            <a:endParaRPr lang="nl-BE" sz="1200" dirty="0">
              <a:solidFill>
                <a:srgbClr val="00B05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1619FBC-95F8-E9AD-6288-8D6800F78D89}"/>
              </a:ext>
            </a:extLst>
          </p:cNvPr>
          <p:cNvSpPr txBox="1"/>
          <p:nvPr/>
        </p:nvSpPr>
        <p:spPr>
          <a:xfrm>
            <a:off x="217503" y="5648819"/>
            <a:ext cx="6116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Criteria opstellen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Aan welke eisen voldoen?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Criteria helder en duidelijk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33C9463-ECC5-111B-91FF-64B652AAA752}"/>
              </a:ext>
            </a:extLst>
          </p:cNvPr>
          <p:cNvSpPr txBox="1"/>
          <p:nvPr/>
        </p:nvSpPr>
        <p:spPr>
          <a:xfrm>
            <a:off x="3562165" y="1032171"/>
            <a:ext cx="754158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willen als mascotte een roeibootje maken wat op water drijft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aantal behoeften zijn: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Drijven op water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Sterk om  massa te vervoeren</a:t>
            </a:r>
          </a:p>
          <a:p>
            <a:pPr marL="180340" indent="-180340">
              <a:tabLst>
                <a:tab pos="180340" algn="l"/>
              </a:tabLst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bootje mag geen water opnemen</a:t>
            </a:r>
          </a:p>
          <a:p>
            <a:pPr marL="180340" indent="-180340">
              <a:tabLst>
                <a:tab pos="180340" algn="l"/>
              </a:tabLst>
            </a:pPr>
            <a:endParaRPr lang="nl-BE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tabLst>
                <a:tab pos="180340" algn="l"/>
              </a:tabLst>
            </a:pPr>
            <a:endParaRPr lang="nl-BE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Criteria:</a:t>
            </a:r>
          </a:p>
          <a:p>
            <a:pPr>
              <a:tabLst>
                <a:tab pos="180340" algn="l"/>
              </a:tabLs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roeibootje moet licht zijn, het materiaal moet waterafstotend zijn, moet een gewenste vorm hebben, moet een bepaalde sterkte hebben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Gewenst waarden (eventueel kwalitatief) zijn</a:t>
            </a:r>
          </a:p>
          <a:p>
            <a:pPr>
              <a:tabLst>
                <a:tab pos="180340" algn="l"/>
              </a:tabLs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-massadichtheid 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</a:p>
          <a:p>
            <a:pPr>
              <a:tabLst>
                <a:tab pos="180340" algn="l"/>
              </a:tabLs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-waterafstotende werking….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-sterkte…..</a:t>
            </a:r>
          </a:p>
          <a:p>
            <a:pPr>
              <a:tabLst>
                <a:tab pos="180340" algn="l"/>
              </a:tabLs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1E6AF96-0985-73FE-F46A-373322D1F741}"/>
              </a:ext>
            </a:extLst>
          </p:cNvPr>
          <p:cNvCxnSpPr/>
          <p:nvPr/>
        </p:nvCxnSpPr>
        <p:spPr>
          <a:xfrm flipV="1">
            <a:off x="0" y="4092606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92E082C-1B91-97EA-C44B-230A1791F4C5}"/>
              </a:ext>
            </a:extLst>
          </p:cNvPr>
          <p:cNvCxnSpPr>
            <a:cxnSpLocks/>
          </p:cNvCxnSpPr>
          <p:nvPr/>
        </p:nvCxnSpPr>
        <p:spPr>
          <a:xfrm>
            <a:off x="3064224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98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709505A-F1BB-22F7-EFEB-4F891BBEB8CA}"/>
              </a:ext>
            </a:extLst>
          </p:cNvPr>
          <p:cNvSpPr txBox="1"/>
          <p:nvPr/>
        </p:nvSpPr>
        <p:spPr>
          <a:xfrm>
            <a:off x="3571042" y="0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Voorbereiden</a:t>
            </a:r>
          </a:p>
        </p:txBody>
      </p:sp>
      <p:pic>
        <p:nvPicPr>
          <p:cNvPr id="3" name="Afbeelding 2" descr="Afbeelding met tekst, logo, Graphics, Lettertype&#10;&#10;Automatisch gegenereerde beschrijving">
            <a:extLst>
              <a:ext uri="{FF2B5EF4-FFF2-40B4-BE49-F238E27FC236}">
                <a16:creationId xmlns:a16="http://schemas.microsoft.com/office/drawing/2014/main" id="{0A531CE8-C9AC-F6E7-0357-84EA37733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0"/>
          <a:stretch/>
        </p:blipFill>
        <p:spPr bwMode="auto">
          <a:xfrm>
            <a:off x="161426" y="470776"/>
            <a:ext cx="1563188" cy="1393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 descr="Afbeelding met tekst, Lettertype, ontwerp, logo&#10;&#10;Automatisch gegenereerde beschrijving">
            <a:extLst>
              <a:ext uri="{FF2B5EF4-FFF2-40B4-BE49-F238E27FC236}">
                <a16:creationId xmlns:a16="http://schemas.microsoft.com/office/drawing/2014/main" id="{014D186B-A01A-449D-3D51-870D25A2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 bwMode="auto">
          <a:xfrm>
            <a:off x="250794" y="3626303"/>
            <a:ext cx="1520670" cy="1393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DA3054-D0CF-F794-FF36-1C8FAF717B53}"/>
              </a:ext>
            </a:extLst>
          </p:cNvPr>
          <p:cNvSpPr txBox="1"/>
          <p:nvPr/>
        </p:nvSpPr>
        <p:spPr>
          <a:xfrm>
            <a:off x="0" y="1879457"/>
            <a:ext cx="60945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Kennis verzamelen m.b.t technisch </a:t>
            </a:r>
          </a:p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probleem door onderzoeken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Onderzoek materialen, grondstoffen </a:t>
            </a:r>
          </a:p>
          <a:p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middelen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Onderzoek </a:t>
            </a: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naar principes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Bouw-werking technische systemen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onderlinge samenhang </a:t>
            </a: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232E0EA-1A3E-C02B-2296-8C35A6D9D606}"/>
              </a:ext>
            </a:extLst>
          </p:cNvPr>
          <p:cNvSpPr txBox="1"/>
          <p:nvPr/>
        </p:nvSpPr>
        <p:spPr>
          <a:xfrm>
            <a:off x="48447" y="5167271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Ontwerpen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Iteratief 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Ontwerp vanuit onderzoeksresultaten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Met schets/tekening/logboek</a:t>
            </a: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990561-33CC-D9FD-5FC2-B2209B225AC6}"/>
              </a:ext>
            </a:extLst>
          </p:cNvPr>
          <p:cNvSpPr txBox="1"/>
          <p:nvPr/>
        </p:nvSpPr>
        <p:spPr>
          <a:xfrm>
            <a:off x="4689627" y="713852"/>
            <a:ext cx="71087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criterium massadichtheid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onderzoek droogproces, massadichtheid bepalen…  ontwerp werkwijze met droogproces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Voor criterium waterafstotende werking  onderzoek waterafstotende stoffen aanbrengen van waterafstotend …. Ontwerp aanbrengen stof</a:t>
            </a:r>
          </a:p>
          <a:p>
            <a:pPr>
              <a:tabLst>
                <a:tab pos="180340" algn="l"/>
              </a:tabLst>
            </a:pP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Voor criterium vorm/sterkte  </a:t>
            </a:r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groei-omstandigheden</a:t>
            </a: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sterkte bepalen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…. Ontwerp werk</a:t>
            </a: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wijze met optimale groei schimmels</a:t>
            </a:r>
            <a:endParaRPr lang="nl-BE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endParaRPr lang="nl-BE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goedkeuring van je leerkracht mag je het ontwerp maken.</a:t>
            </a:r>
          </a:p>
          <a:p>
            <a:pPr>
              <a:tabLst>
                <a:tab pos="180340" algn="l"/>
              </a:tabLs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welke manier houd je rekening met je onderzoeksresultaten?</a:t>
            </a:r>
          </a:p>
          <a:p>
            <a:pPr>
              <a:tabLst>
                <a:tab pos="180340" algn="l"/>
              </a:tabLs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D252D5-28A3-2F41-2262-071404A6D716}"/>
              </a:ext>
            </a:extLst>
          </p:cNvPr>
          <p:cNvSpPr txBox="1"/>
          <p:nvPr/>
        </p:nvSpPr>
        <p:spPr>
          <a:xfrm>
            <a:off x="5908021" y="3339375"/>
            <a:ext cx="6033186" cy="3538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Kneed</a:t>
            </a:r>
            <a:r>
              <a:rPr lang="nl-NL" sz="1100" spc="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zak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substraat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tot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er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geen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klonters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meer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aanwezig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zijn.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7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Schud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</a:t>
            </a:r>
            <a:r>
              <a:rPr lang="nl-NL" sz="1100" spc="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minuut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stevig</a:t>
            </a:r>
            <a:r>
              <a:rPr lang="nl-NL" sz="1100" spc="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zak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om</a:t>
            </a:r>
            <a:r>
              <a:rPr lang="nl-NL" sz="1100" spc="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alles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homogeen</a:t>
            </a:r>
            <a:r>
              <a:rPr lang="nl-NL" sz="1100" spc="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</a:t>
            </a:r>
            <a:r>
              <a:rPr lang="nl-NL" sz="1100" spc="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maken.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7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Doe</a:t>
            </a:r>
            <a:r>
              <a:rPr lang="nl-NL" sz="1100" spc="-2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-1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handschoenen</a:t>
            </a:r>
            <a:r>
              <a:rPr lang="nl-NL" sz="1100" spc="-2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aan.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7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Neem</a:t>
            </a:r>
            <a:r>
              <a:rPr lang="nl-NL" sz="1100" spc="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6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mal</a:t>
            </a:r>
            <a:r>
              <a:rPr lang="nl-NL" sz="1100" spc="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</a:t>
            </a:r>
            <a:r>
              <a:rPr lang="nl-NL" sz="1100" spc="6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ontsmet</a:t>
            </a:r>
            <a:r>
              <a:rPr lang="nl-NL" sz="1100" spc="6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spc="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</a:t>
            </a:r>
            <a:r>
              <a:rPr lang="nl-NL" sz="1100" spc="6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een</a:t>
            </a:r>
            <a:r>
              <a:rPr lang="nl-NL" sz="1100" spc="6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papieren</a:t>
            </a:r>
            <a:r>
              <a:rPr lang="nl-NL" sz="1100" spc="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doekje</a:t>
            </a:r>
            <a:r>
              <a:rPr lang="nl-NL" sz="1100" spc="6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</a:t>
            </a:r>
            <a:r>
              <a:rPr lang="nl-NL" sz="1100" spc="6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propaan-2-ol.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65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Knip</a:t>
            </a:r>
            <a:r>
              <a:rPr lang="nl-NL" sz="1100" spc="-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</a:t>
            </a:r>
            <a:r>
              <a:rPr lang="nl-NL" sz="1100" spc="-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schaar</a:t>
            </a:r>
            <a:r>
              <a:rPr lang="nl-NL" sz="1100" spc="-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een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hoekpunt</a:t>
            </a:r>
            <a:r>
              <a:rPr lang="nl-NL" sz="1100" spc="-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van</a:t>
            </a:r>
            <a:r>
              <a:rPr lang="nl-NL" sz="1100" spc="-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zak</a:t>
            </a:r>
            <a:r>
              <a:rPr lang="nl-NL" sz="1100" spc="-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</a:t>
            </a:r>
            <a:r>
              <a:rPr lang="nl-NL" sz="1100" spc="-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substraat.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7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Vul</a:t>
            </a:r>
            <a:r>
              <a:rPr lang="nl-NL" sz="1100" spc="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mal</a:t>
            </a:r>
            <a:r>
              <a:rPr lang="nl-NL" sz="1100" spc="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</a:t>
            </a:r>
            <a:r>
              <a:rPr lang="nl-NL" sz="1100" spc="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substraat.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1050290" lvl="0" indent="-342900">
              <a:lnSpc>
                <a:spcPct val="105000"/>
              </a:lnSpc>
              <a:spcBef>
                <a:spcPts val="7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spc="-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</a:t>
            </a:r>
            <a:r>
              <a:rPr lang="nl-NL" sz="1100" spc="-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spc="-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spc="-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substraat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spc="-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door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spc="-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spc="-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kneden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je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handen.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Maak</a:t>
            </a:r>
            <a:r>
              <a:rPr lang="nl-NL" sz="1100" spc="-6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die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telkens</a:t>
            </a:r>
            <a:r>
              <a:rPr lang="nl-NL" sz="1100" spc="-5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schoon</a:t>
            </a:r>
            <a:r>
              <a:rPr lang="nl-NL" sz="1100" spc="-22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</a:t>
            </a:r>
            <a:r>
              <a:rPr lang="nl-NL" sz="1100" spc="-1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papieren</a:t>
            </a:r>
            <a:r>
              <a:rPr lang="nl-NL" sz="1100" spc="-1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doekjes</a:t>
            </a:r>
            <a:r>
              <a:rPr lang="nl-NL" sz="1100" spc="-1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</a:t>
            </a:r>
            <a:r>
              <a:rPr lang="nl-NL" sz="1100" spc="-1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alcohol.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715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Voeg</a:t>
            </a:r>
            <a:r>
              <a:rPr lang="nl-NL" sz="1100" spc="-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lepels</a:t>
            </a:r>
            <a:r>
              <a:rPr lang="nl-NL" sz="1100" spc="-3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bloem</a:t>
            </a:r>
            <a:r>
              <a:rPr lang="nl-NL" sz="1100" spc="-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toe</a:t>
            </a:r>
            <a:r>
              <a:rPr lang="nl-NL" sz="1100" spc="-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aan</a:t>
            </a:r>
            <a:r>
              <a:rPr lang="nl-NL" sz="1100" spc="-3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-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rest</a:t>
            </a:r>
            <a:r>
              <a:rPr lang="nl-NL" sz="1100" spc="-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van</a:t>
            </a:r>
            <a:r>
              <a:rPr lang="nl-NL" sz="1100" spc="-3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100" spc="-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substraat</a:t>
            </a:r>
            <a:r>
              <a:rPr lang="nl-NL" sz="1100" spc="-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nl-NL" sz="1100" spc="-3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-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zak.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7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Schud</a:t>
            </a:r>
            <a:r>
              <a:rPr lang="nl-NL" sz="1100" spc="-2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</a:t>
            </a:r>
            <a:r>
              <a:rPr lang="nl-NL" sz="1100" spc="-2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kneed</a:t>
            </a:r>
            <a:r>
              <a:rPr lang="nl-NL" sz="1100" spc="-2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-2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zak</a:t>
            </a:r>
            <a:r>
              <a:rPr lang="nl-NL" sz="1100" spc="-2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om</a:t>
            </a:r>
            <a:r>
              <a:rPr lang="nl-NL" sz="1100" spc="-2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alles</a:t>
            </a:r>
            <a:r>
              <a:rPr lang="nl-NL" sz="1100" spc="-2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goed</a:t>
            </a:r>
            <a:r>
              <a:rPr lang="nl-NL" sz="1100" spc="-2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</a:t>
            </a:r>
            <a:r>
              <a:rPr lang="nl-NL" sz="1100" spc="-2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mengen.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65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Ontsmet</a:t>
            </a:r>
            <a:r>
              <a:rPr lang="nl-NL" sz="1100" spc="-3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je</a:t>
            </a:r>
            <a:r>
              <a:rPr lang="nl-NL" sz="1100" spc="-3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handen.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2580640" lvl="0" indent="-342900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Span</a:t>
            </a:r>
            <a:r>
              <a:rPr lang="nl-NL" sz="1100" spc="3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vershoudfolie</a:t>
            </a:r>
            <a:r>
              <a:rPr lang="nl-NL" sz="1100" spc="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over</a:t>
            </a:r>
            <a:r>
              <a:rPr lang="nl-NL" sz="1100" spc="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vormen</a:t>
            </a:r>
            <a:r>
              <a:rPr lang="nl-NL" sz="1100" spc="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</a:t>
            </a:r>
            <a:r>
              <a:rPr lang="nl-NL" sz="1100" spc="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druk</a:t>
            </a:r>
            <a:r>
              <a:rPr lang="nl-NL" sz="1100" spc="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folie</a:t>
            </a:r>
            <a:r>
              <a:rPr lang="nl-NL" sz="1100" spc="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stevig</a:t>
            </a:r>
            <a:r>
              <a:rPr lang="nl-NL" sz="1100" spc="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aan</a:t>
            </a:r>
            <a:r>
              <a:rPr lang="nl-NL" sz="1100" spc="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om</a:t>
            </a:r>
            <a:r>
              <a:rPr lang="nl-NL" sz="1100" spc="-21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100" spc="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substraat</a:t>
            </a:r>
            <a:r>
              <a:rPr lang="nl-NL" sz="1100" spc="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compact</a:t>
            </a:r>
            <a:r>
              <a:rPr lang="nl-NL" sz="1100" spc="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</a:t>
            </a:r>
            <a:r>
              <a:rPr lang="nl-NL" sz="1100" spc="1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maken.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lnSpc>
                <a:spcPts val="1220"/>
              </a:lnSpc>
              <a:spcBef>
                <a:spcPts val="3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Prik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schaar</a:t>
            </a:r>
            <a:r>
              <a:rPr lang="nl-NL" sz="1100" spc="-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een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gaatje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-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folie.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1075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Plaats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vormen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een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droge</a:t>
            </a:r>
            <a:r>
              <a:rPr lang="nl-NL" sz="1100" spc="-4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plaats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bij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±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24</a:t>
            </a:r>
            <a:r>
              <a:rPr lang="nl-NL" sz="1100" spc="-4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°C.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7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Droog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6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dagen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materiaal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oven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bij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een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temperatuur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van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80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°C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gedurende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</a:t>
            </a:r>
            <a:r>
              <a:rPr lang="nl-NL" sz="1100" u="sng" spc="3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u="sng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uur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nl-BE" sz="1100" dirty="0"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Bef>
                <a:spcPts val="70"/>
              </a:spcBef>
              <a:buClr>
                <a:srgbClr val="3F6293"/>
              </a:buClr>
              <a:buSzPts val="900"/>
              <a:buFont typeface="Cambria" panose="02040503050406030204" pitchFamily="18" charset="0"/>
              <a:buChar char="•"/>
              <a:tabLst>
                <a:tab pos="1152525" algn="l"/>
              </a:tabLst>
            </a:pP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Droog nog verder gedurende</a:t>
            </a:r>
            <a:r>
              <a:rPr lang="nl-NL" sz="1100" spc="5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10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 weken bij kamertemperatuur</a:t>
            </a:r>
            <a:r>
              <a:rPr lang="nl-NL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nl-BE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A976829-F779-6D29-7724-1CD20F0D375F}"/>
              </a:ext>
            </a:extLst>
          </p:cNvPr>
          <p:cNvSpPr txBox="1"/>
          <p:nvPr/>
        </p:nvSpPr>
        <p:spPr>
          <a:xfrm>
            <a:off x="3131048" y="3989519"/>
            <a:ext cx="2939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Werkwijze myceliumgroei</a:t>
            </a:r>
          </a:p>
          <a:p>
            <a:r>
              <a:rPr lang="nl-BE" dirty="0">
                <a:highlight>
                  <a:srgbClr val="FFFF00"/>
                </a:highlight>
              </a:rPr>
              <a:t>Op basis van massadichtheid,</a:t>
            </a:r>
          </a:p>
          <a:p>
            <a:r>
              <a:rPr lang="nl-BE" dirty="0">
                <a:highlight>
                  <a:srgbClr val="FFFF00"/>
                </a:highlight>
              </a:rPr>
              <a:t>Sterkte !!!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830546C-F13B-E080-BCC1-4E8B5F5A3102}"/>
              </a:ext>
            </a:extLst>
          </p:cNvPr>
          <p:cNvCxnSpPr/>
          <p:nvPr/>
        </p:nvCxnSpPr>
        <p:spPr>
          <a:xfrm flipV="1">
            <a:off x="48447" y="3221944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0C47ECA-6F1E-9C5A-DBFB-41C2A369406C}"/>
              </a:ext>
            </a:extLst>
          </p:cNvPr>
          <p:cNvCxnSpPr>
            <a:cxnSpLocks/>
          </p:cNvCxnSpPr>
          <p:nvPr/>
        </p:nvCxnSpPr>
        <p:spPr>
          <a:xfrm>
            <a:off x="3064224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832FA97-3391-19C0-0006-68B975689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934" y="4870054"/>
            <a:ext cx="2387802" cy="180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400A264-7088-A874-8D6D-A76ECA2ACCFC}"/>
              </a:ext>
            </a:extLst>
          </p:cNvPr>
          <p:cNvSpPr txBox="1"/>
          <p:nvPr/>
        </p:nvSpPr>
        <p:spPr>
          <a:xfrm>
            <a:off x="3843242" y="0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Uitvoeren</a:t>
            </a:r>
          </a:p>
        </p:txBody>
      </p:sp>
      <p:pic>
        <p:nvPicPr>
          <p:cNvPr id="3" name="Afbeelding 2" descr="Afbeelding met tekst, schermopname, logo, Lettertype&#10;&#10;Automatisch gegenereerde beschrijving">
            <a:extLst>
              <a:ext uri="{FF2B5EF4-FFF2-40B4-BE49-F238E27FC236}">
                <a16:creationId xmlns:a16="http://schemas.microsoft.com/office/drawing/2014/main" id="{3D91BB86-09B1-A763-5633-C932E5002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3"/>
          <a:stretch/>
        </p:blipFill>
        <p:spPr bwMode="auto">
          <a:xfrm>
            <a:off x="214901" y="474010"/>
            <a:ext cx="1231698" cy="1135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 descr="Afbeelding met tekst, cirkel, schermopname, Lettertype&#10;&#10;Automatisch gegenereerde beschrijving">
            <a:extLst>
              <a:ext uri="{FF2B5EF4-FFF2-40B4-BE49-F238E27FC236}">
                <a16:creationId xmlns:a16="http://schemas.microsoft.com/office/drawing/2014/main" id="{20E9AECF-642B-699D-F8DC-A87346F3F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0" y="4306400"/>
            <a:ext cx="1204153" cy="1242380"/>
          </a:xfrm>
          <a:prstGeom prst="rect">
            <a:avLst/>
          </a:prstGeom>
        </p:spPr>
      </p:pic>
      <p:pic>
        <p:nvPicPr>
          <p:cNvPr id="3074" name="Picture 2" descr="Mycelium boot">
            <a:extLst>
              <a:ext uri="{FF2B5EF4-FFF2-40B4-BE49-F238E27FC236}">
                <a16:creationId xmlns:a16="http://schemas.microsoft.com/office/drawing/2014/main" id="{B5EF6A27-FC69-E39E-A7B4-7B62A0D9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59" y="1877857"/>
            <a:ext cx="3816474" cy="221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7793099-C8E3-F4B7-48EB-B6003AA2D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776" y="4400675"/>
            <a:ext cx="3506616" cy="2296211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D5C9BCFE-D307-D73A-20DD-2E2CAA9E4D2E}"/>
              </a:ext>
            </a:extLst>
          </p:cNvPr>
          <p:cNvCxnSpPr>
            <a:cxnSpLocks/>
          </p:cNvCxnSpPr>
          <p:nvPr/>
        </p:nvCxnSpPr>
        <p:spPr>
          <a:xfrm>
            <a:off x="7119892" y="2386304"/>
            <a:ext cx="585926" cy="710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E32710F3-2B96-9939-DA6A-A426BB1DD601}"/>
              </a:ext>
            </a:extLst>
          </p:cNvPr>
          <p:cNvSpPr txBox="1"/>
          <p:nvPr/>
        </p:nvSpPr>
        <p:spPr>
          <a:xfrm>
            <a:off x="3961717" y="1728828"/>
            <a:ext cx="34511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Prototype op basis van:</a:t>
            </a:r>
          </a:p>
          <a:p>
            <a:r>
              <a:rPr lang="nl-BE" dirty="0"/>
              <a:t>-werkwijze sterkte/massadichtheid</a:t>
            </a:r>
          </a:p>
          <a:p>
            <a:endParaRPr lang="nl-BE" dirty="0"/>
          </a:p>
          <a:p>
            <a:r>
              <a:rPr lang="nl-BE" dirty="0"/>
              <a:t>-</a:t>
            </a:r>
            <a:r>
              <a:rPr lang="nl-BE" dirty="0">
                <a:solidFill>
                  <a:srgbClr val="00B0F0"/>
                </a:solidFill>
              </a:rPr>
              <a:t>nog aanbrengen waterafstotend </a:t>
            </a:r>
          </a:p>
          <a:p>
            <a:r>
              <a:rPr lang="nl-BE" dirty="0">
                <a:solidFill>
                  <a:srgbClr val="00B0F0"/>
                </a:solidFill>
              </a:rPr>
              <a:t> materiaal</a:t>
            </a:r>
          </a:p>
          <a:p>
            <a:endParaRPr lang="nl-BE" dirty="0">
              <a:solidFill>
                <a:srgbClr val="00B0F0"/>
              </a:solidFill>
            </a:endParaRPr>
          </a:p>
          <a:p>
            <a:r>
              <a:rPr lang="nl-BE" dirty="0">
                <a:solidFill>
                  <a:srgbClr val="00B0F0"/>
                </a:solidFill>
              </a:rPr>
              <a:t>-….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FBDA0D6-AD7C-29C4-CA57-8922D85CF088}"/>
              </a:ext>
            </a:extLst>
          </p:cNvPr>
          <p:cNvSpPr txBox="1"/>
          <p:nvPr/>
        </p:nvSpPr>
        <p:spPr>
          <a:xfrm>
            <a:off x="7605655" y="303240"/>
            <a:ext cx="45863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 materiaal is geen losse massa van houtschilfers meer. Het is een</a:t>
            </a:r>
            <a:r>
              <a:rPr lang="nl-NL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beetje plastisch, maar breekt als daarop te veel kracht uitgeoefend</a:t>
            </a:r>
            <a:r>
              <a:rPr lang="nl-NL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wordt, Materiaal</a:t>
            </a:r>
            <a:r>
              <a:rPr lang="nl-NL" sz="18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was</a:t>
            </a:r>
            <a:r>
              <a:rPr lang="nl-NL" sz="18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niet</a:t>
            </a:r>
            <a:r>
              <a:rPr lang="nl-NL" sz="18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makkelijk</a:t>
            </a:r>
            <a:r>
              <a:rPr lang="nl-NL" sz="18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uit</a:t>
            </a:r>
            <a:r>
              <a:rPr lang="nl-NL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nl-NL" sz="1800" spc="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mal</a:t>
            </a:r>
            <a:r>
              <a:rPr lang="nl-NL" sz="1800" spc="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</a:t>
            </a:r>
            <a:r>
              <a:rPr lang="nl-NL" sz="1800" spc="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krijgen.</a:t>
            </a:r>
            <a:r>
              <a:rPr lang="nl-NL" sz="1800" spc="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nl-BE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8E8F87B-17C4-3F54-E9CE-D113706C8830}"/>
              </a:ext>
            </a:extLst>
          </p:cNvPr>
          <p:cNvSpPr txBox="1"/>
          <p:nvPr/>
        </p:nvSpPr>
        <p:spPr>
          <a:xfrm>
            <a:off x="8158579" y="4962617"/>
            <a:ext cx="3327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Gebruiksaanwijzing bootje</a:t>
            </a:r>
          </a:p>
          <a:p>
            <a:r>
              <a:rPr lang="nl-BE" dirty="0"/>
              <a:t>	-hoe te water laten</a:t>
            </a:r>
          </a:p>
          <a:p>
            <a:r>
              <a:rPr lang="nl-BE" dirty="0"/>
              <a:t>	-maximaal gewicht….</a:t>
            </a:r>
          </a:p>
          <a:p>
            <a:r>
              <a:rPr lang="nl-BE" dirty="0"/>
              <a:t>Onderhoud bootje (na gebruik….)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E4F26A26-29E4-25B6-144D-700984ABF271}"/>
              </a:ext>
            </a:extLst>
          </p:cNvPr>
          <p:cNvCxnSpPr/>
          <p:nvPr/>
        </p:nvCxnSpPr>
        <p:spPr>
          <a:xfrm flipV="1">
            <a:off x="0" y="4092606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3BD3A0F-B010-0861-524A-0663C5FF4AE7}"/>
              </a:ext>
            </a:extLst>
          </p:cNvPr>
          <p:cNvCxnSpPr>
            <a:cxnSpLocks/>
          </p:cNvCxnSpPr>
          <p:nvPr/>
        </p:nvCxnSpPr>
        <p:spPr>
          <a:xfrm>
            <a:off x="3552496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CD70E7E6-C5B7-A743-27AC-2352160D4374}"/>
              </a:ext>
            </a:extLst>
          </p:cNvPr>
          <p:cNvSpPr txBox="1"/>
          <p:nvPr/>
        </p:nvSpPr>
        <p:spPr>
          <a:xfrm>
            <a:off x="-22744" y="1788475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Prototype bouwen en testen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Analyse wat nodig is om te bouwen: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Stappenplan opstellen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Technische tekening maken of analyseren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Verzamelen gereedschappen en methodes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Testmethode opstellen en toepassen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Uitvoeren en testen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Veilig – nauwkeurig – duurzaam uitvoeren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Testen op basis van criteria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5BDDDBA-BF23-6FBD-E1A7-0ED522902AB5}"/>
              </a:ext>
            </a:extLst>
          </p:cNvPr>
          <p:cNvSpPr txBox="1"/>
          <p:nvPr/>
        </p:nvSpPr>
        <p:spPr>
          <a:xfrm>
            <a:off x="214491" y="564512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In gebruik nemen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Door leerlingen of door anderen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Gebruiksaanwijzing-onderhoudstips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Testen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Eventueel bijsturen</a:t>
            </a:r>
          </a:p>
        </p:txBody>
      </p:sp>
    </p:spTree>
    <p:extLst>
      <p:ext uri="{BB962C8B-B14F-4D97-AF65-F5344CB8AC3E}">
        <p14:creationId xmlns:p14="http://schemas.microsoft.com/office/powerpoint/2010/main" val="3891037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39C2EA7-5E4F-1728-297E-D91B5A9F23DD}"/>
              </a:ext>
            </a:extLst>
          </p:cNvPr>
          <p:cNvSpPr txBox="1"/>
          <p:nvPr/>
        </p:nvSpPr>
        <p:spPr>
          <a:xfrm>
            <a:off x="3917090" y="54626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Reflecteren</a:t>
            </a:r>
          </a:p>
        </p:txBody>
      </p:sp>
      <p:pic>
        <p:nvPicPr>
          <p:cNvPr id="3" name="Afbeelding 2" descr="Afbeelding met ontwerp, Lettertype, logo, Graphics&#10;&#10;Automatisch gegenereerde beschrijving">
            <a:extLst>
              <a:ext uri="{FF2B5EF4-FFF2-40B4-BE49-F238E27FC236}">
                <a16:creationId xmlns:a16="http://schemas.microsoft.com/office/drawing/2014/main" id="{93A0DA23-FE84-C09F-EF49-51FEFB1E1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000"/>
          <a:stretch/>
        </p:blipFill>
        <p:spPr bwMode="auto">
          <a:xfrm>
            <a:off x="140643" y="583609"/>
            <a:ext cx="1394458" cy="1296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 descr="Afbeelding met tekst, Lettertype, Graphics, ontwerp&#10;&#10;Automatisch gegenereerde beschrijving">
            <a:extLst>
              <a:ext uri="{FF2B5EF4-FFF2-40B4-BE49-F238E27FC236}">
                <a16:creationId xmlns:a16="http://schemas.microsoft.com/office/drawing/2014/main" id="{800DD0DA-94FA-6BFC-FC51-2B2106FFE3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8"/>
          <a:stretch/>
        </p:blipFill>
        <p:spPr bwMode="auto">
          <a:xfrm>
            <a:off x="34775" y="3773432"/>
            <a:ext cx="1440156" cy="1296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6402988-253B-1A39-F6C5-5972D536F478}"/>
              </a:ext>
            </a:extLst>
          </p:cNvPr>
          <p:cNvSpPr txBox="1"/>
          <p:nvPr/>
        </p:nvSpPr>
        <p:spPr>
          <a:xfrm>
            <a:off x="1480" y="1879749"/>
            <a:ext cx="609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Evalueren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Voldoet het resultaat aan de criteria?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Eventueel ontwerp aanpassen</a:t>
            </a:r>
            <a:endParaRPr lang="nl-BE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Werkt de uitvoering van ontwerp?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Hoe verliep proces?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Veiligheid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Efficiëntie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Duurzaamheid </a:t>
            </a: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A257DE3-751A-9385-662E-CB57832D8548}"/>
              </a:ext>
            </a:extLst>
          </p:cNvPr>
          <p:cNvSpPr txBox="1"/>
          <p:nvPr/>
        </p:nvSpPr>
        <p:spPr>
          <a:xfrm>
            <a:off x="34775" y="5338616"/>
            <a:ext cx="34489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  <a:sym typeface="Wingdings" panose="05000000000000000000" pitchFamily="2" charset="2"/>
              </a:rPr>
              <a:t>Ruimer kijken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Vergelijken met andere prototypes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Inzicht tot eventueel aanpassen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Verband met de wereld rondom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Oplossingen voor andere problemen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Nieuwe uitdagingen</a:t>
            </a:r>
            <a:endParaRPr lang="nl-BE" sz="12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7008620-CBC0-2750-0CC7-19BA577EF0C9}"/>
              </a:ext>
            </a:extLst>
          </p:cNvPr>
          <p:cNvSpPr txBox="1"/>
          <p:nvPr/>
        </p:nvSpPr>
        <p:spPr>
          <a:xfrm>
            <a:off x="4572000" y="2887787"/>
            <a:ext cx="426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In te vullen na realisatie van totale ontwerp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56C32C9-0284-89E9-34D4-27016283F303}"/>
              </a:ext>
            </a:extLst>
          </p:cNvPr>
          <p:cNvCxnSpPr/>
          <p:nvPr/>
        </p:nvCxnSpPr>
        <p:spPr>
          <a:xfrm flipV="1">
            <a:off x="140643" y="3509087"/>
            <a:ext cx="12143553" cy="9765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F9AD28A-DAEF-6E29-0140-70BB337A634C}"/>
              </a:ext>
            </a:extLst>
          </p:cNvPr>
          <p:cNvCxnSpPr>
            <a:cxnSpLocks/>
          </p:cNvCxnSpPr>
          <p:nvPr/>
        </p:nvCxnSpPr>
        <p:spPr>
          <a:xfrm>
            <a:off x="3552496" y="-75460"/>
            <a:ext cx="0" cy="693346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70FA74E3-0C2F-AD9D-AB30-90686664B66A}"/>
              </a:ext>
            </a:extLst>
          </p:cNvPr>
          <p:cNvSpPr txBox="1"/>
          <p:nvPr/>
        </p:nvSpPr>
        <p:spPr>
          <a:xfrm>
            <a:off x="4572000" y="4734765"/>
            <a:ext cx="426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In te vullen na realisatie van totale ontwerp</a:t>
            </a:r>
          </a:p>
        </p:txBody>
      </p:sp>
    </p:spTree>
    <p:extLst>
      <p:ext uri="{BB962C8B-B14F-4D97-AF65-F5344CB8AC3E}">
        <p14:creationId xmlns:p14="http://schemas.microsoft.com/office/powerpoint/2010/main" val="218091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3F97138-FD07-052A-F04B-4FA305D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805" y="1572153"/>
            <a:ext cx="6233700" cy="19204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DB4A0C4-DA6B-95F5-8427-EB1DC662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805" y="3492559"/>
            <a:ext cx="6248942" cy="320067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3C8E949-60DE-EBAF-9C30-F13C16113809}"/>
              </a:ext>
            </a:extLst>
          </p:cNvPr>
          <p:cNvSpPr txBox="1"/>
          <p:nvPr/>
        </p:nvSpPr>
        <p:spPr>
          <a:xfrm>
            <a:off x="745724" y="523783"/>
            <a:ext cx="9605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>
                <a:solidFill>
                  <a:srgbClr val="FF0000"/>
                </a:solidFill>
              </a:rPr>
              <a:t>STEM – minimumdoelen/specifieke doelen derde graad</a:t>
            </a:r>
          </a:p>
        </p:txBody>
      </p:sp>
    </p:spTree>
    <p:extLst>
      <p:ext uri="{BB962C8B-B14F-4D97-AF65-F5344CB8AC3E}">
        <p14:creationId xmlns:p14="http://schemas.microsoft.com/office/powerpoint/2010/main" val="73397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cirkel, Graphics, schermopname&#10;&#10;Automatisch gegenereerde beschrijving">
            <a:extLst>
              <a:ext uri="{FF2B5EF4-FFF2-40B4-BE49-F238E27FC236}">
                <a16:creationId xmlns:a16="http://schemas.microsoft.com/office/drawing/2014/main" id="{D585B361-3974-BAE2-D820-EA6F36411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6" y="123735"/>
            <a:ext cx="10473727" cy="67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0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cirkel, Graphics, schermopname&#10;&#10;Automatisch gegenereerde beschrijving">
            <a:extLst>
              <a:ext uri="{FF2B5EF4-FFF2-40B4-BE49-F238E27FC236}">
                <a16:creationId xmlns:a16="http://schemas.microsoft.com/office/drawing/2014/main" id="{77075EF6-E195-7737-EB83-C2D471CF4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57632" cy="3251892"/>
          </a:xfrm>
          <a:prstGeom prst="rect">
            <a:avLst/>
          </a:prstGeom>
        </p:spPr>
      </p:pic>
      <p:sp>
        <p:nvSpPr>
          <p:cNvPr id="3" name="Pijl: omlaag 2">
            <a:extLst>
              <a:ext uri="{FF2B5EF4-FFF2-40B4-BE49-F238E27FC236}">
                <a16:creationId xmlns:a16="http://schemas.microsoft.com/office/drawing/2014/main" id="{C21B87E1-3DC1-BE1C-0A7A-DBEF0D9B801E}"/>
              </a:ext>
            </a:extLst>
          </p:cNvPr>
          <p:cNvSpPr/>
          <p:nvPr/>
        </p:nvSpPr>
        <p:spPr>
          <a:xfrm>
            <a:off x="2423024" y="1981940"/>
            <a:ext cx="211584" cy="2084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DAE0D31-2D0E-5E3C-F02B-55327B802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90" y="4135796"/>
            <a:ext cx="1051651" cy="11964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9CA58A7-DD3A-3E28-5E3B-3410E91EFF64}"/>
              </a:ext>
            </a:extLst>
          </p:cNvPr>
          <p:cNvSpPr txBox="1"/>
          <p:nvPr/>
        </p:nvSpPr>
        <p:spPr>
          <a:xfrm>
            <a:off x="1509204" y="5402063"/>
            <a:ext cx="520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STEM: plaats van onderzoekend en ontwerpend leren</a:t>
            </a: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E995109B-D89A-4E84-7886-5914F99EECC7}"/>
              </a:ext>
            </a:extLst>
          </p:cNvPr>
          <p:cNvSpPr/>
          <p:nvPr/>
        </p:nvSpPr>
        <p:spPr>
          <a:xfrm>
            <a:off x="400395" y="2209875"/>
            <a:ext cx="211584" cy="26224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D2B21DE-A4E6-9FB3-E812-302FADC1C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63546"/>
            <a:ext cx="1226699" cy="119644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5B31322-0219-79A2-3557-0A29C8539AE5}"/>
              </a:ext>
            </a:extLst>
          </p:cNvPr>
          <p:cNvSpPr txBox="1"/>
          <p:nvPr/>
        </p:nvSpPr>
        <p:spPr>
          <a:xfrm>
            <a:off x="0" y="6091183"/>
            <a:ext cx="3304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Rode bloem: onderzoekend leren</a:t>
            </a:r>
          </a:p>
          <a:p>
            <a:r>
              <a:rPr lang="nl-BE" dirty="0">
                <a:solidFill>
                  <a:srgbClr val="FF0000"/>
                </a:solidFill>
              </a:rPr>
              <a:t> (</a:t>
            </a:r>
            <a:r>
              <a:rPr lang="nl-BE" dirty="0" err="1">
                <a:solidFill>
                  <a:srgbClr val="FF0000"/>
                </a:solidFill>
              </a:rPr>
              <a:t>science</a:t>
            </a:r>
            <a:r>
              <a:rPr lang="nl-BE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F27E8320-9E70-4887-2169-96285D30BD96}"/>
              </a:ext>
            </a:extLst>
          </p:cNvPr>
          <p:cNvSpPr/>
          <p:nvPr/>
        </p:nvSpPr>
        <p:spPr>
          <a:xfrm>
            <a:off x="4445652" y="2051764"/>
            <a:ext cx="211584" cy="15543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BA317E0-A3F7-03BB-44FF-A7C6F8CAA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230" y="3617319"/>
            <a:ext cx="1144402" cy="1168299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F6278389-1733-B70F-7AB7-F6168479C59A}"/>
              </a:ext>
            </a:extLst>
          </p:cNvPr>
          <p:cNvSpPr txBox="1"/>
          <p:nvPr/>
        </p:nvSpPr>
        <p:spPr>
          <a:xfrm>
            <a:off x="3913230" y="4823803"/>
            <a:ext cx="343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Blauw tandwiel: ontwerpend leren</a:t>
            </a:r>
          </a:p>
          <a:p>
            <a:r>
              <a:rPr lang="nl-BE" dirty="0">
                <a:solidFill>
                  <a:srgbClr val="0070C0"/>
                </a:solidFill>
              </a:rPr>
              <a:t>(</a:t>
            </a:r>
            <a:r>
              <a:rPr lang="nl-BE" dirty="0" err="1">
                <a:solidFill>
                  <a:srgbClr val="0070C0"/>
                </a:solidFill>
              </a:rPr>
              <a:t>technology</a:t>
            </a:r>
            <a:r>
              <a:rPr lang="nl-BE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93EAC76-73FB-11FD-565C-8EE52F4CFBFA}"/>
              </a:ext>
            </a:extLst>
          </p:cNvPr>
          <p:cNvSpPr txBox="1"/>
          <p:nvPr/>
        </p:nvSpPr>
        <p:spPr>
          <a:xfrm>
            <a:off x="5631617" y="1202594"/>
            <a:ext cx="6121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vier stappen van het OVUR-model in bloem en tandwiel:    </a:t>
            </a:r>
          </a:p>
          <a:p>
            <a:r>
              <a:rPr lang="nl-B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nl-B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Oriënteren, Voorbereiden, Uitvoeren en Reflecteren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9844245B-97AD-8AF2-7D0D-D07471CAB948}"/>
              </a:ext>
            </a:extLst>
          </p:cNvPr>
          <p:cNvSpPr/>
          <p:nvPr/>
        </p:nvSpPr>
        <p:spPr>
          <a:xfrm rot="16200000">
            <a:off x="3367274" y="-738585"/>
            <a:ext cx="246477" cy="428221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Pijl: omlaag 18">
            <a:extLst>
              <a:ext uri="{FF2B5EF4-FFF2-40B4-BE49-F238E27FC236}">
                <a16:creationId xmlns:a16="http://schemas.microsoft.com/office/drawing/2014/main" id="{7E1C1E3D-6BA4-131C-F273-2A6001C447D9}"/>
              </a:ext>
            </a:extLst>
          </p:cNvPr>
          <p:cNvSpPr/>
          <p:nvPr/>
        </p:nvSpPr>
        <p:spPr>
          <a:xfrm rot="16200000">
            <a:off x="4632984" y="857662"/>
            <a:ext cx="211587" cy="17856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7D5E08B6-A8EA-3080-75F2-C30D296C8D04}"/>
              </a:ext>
            </a:extLst>
          </p:cNvPr>
          <p:cNvSpPr/>
          <p:nvPr/>
        </p:nvSpPr>
        <p:spPr>
          <a:xfrm rot="16200000">
            <a:off x="4343400" y="1396110"/>
            <a:ext cx="211587" cy="23648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85D6E07-954E-535B-6865-713FAD151566}"/>
              </a:ext>
            </a:extLst>
          </p:cNvPr>
          <p:cNvSpPr txBox="1"/>
          <p:nvPr/>
        </p:nvSpPr>
        <p:spPr>
          <a:xfrm>
            <a:off x="5859262" y="2556769"/>
            <a:ext cx="6332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Samenwerken:</a:t>
            </a:r>
          </a:p>
          <a:p>
            <a:r>
              <a:rPr lang="nl-BE" dirty="0"/>
              <a:t>	-tussen onderzoekend en ontwerpend model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BE" dirty="0"/>
              <a:t>Onderzoeksresultaten </a:t>
            </a:r>
            <a:r>
              <a:rPr lang="nl-BE" dirty="0">
                <a:sym typeface="Wingdings" panose="05000000000000000000" pitchFamily="2" charset="2"/>
              </a:rPr>
              <a:t> ontwerp</a:t>
            </a:r>
            <a:endParaRPr lang="nl-BE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BE" dirty="0"/>
              <a:t>Ontwerpresultaten </a:t>
            </a:r>
            <a:r>
              <a:rPr lang="nl-BE" dirty="0">
                <a:sym typeface="Wingdings" panose="05000000000000000000" pitchFamily="2" charset="2"/>
              </a:rPr>
              <a:t> onderzoek</a:t>
            </a:r>
            <a:r>
              <a:rPr lang="nl-BE" dirty="0"/>
              <a:t>	</a:t>
            </a:r>
          </a:p>
          <a:p>
            <a:r>
              <a:rPr lang="nl-BE" dirty="0"/>
              <a:t>	-in de klas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BE" dirty="0"/>
              <a:t>Tussen leerlingen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BE" dirty="0"/>
              <a:t>Leerlingen en leerkracht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BE" dirty="0"/>
              <a:t>Tussen leerkrachten</a:t>
            </a:r>
          </a:p>
        </p:txBody>
      </p:sp>
      <p:sp>
        <p:nvSpPr>
          <p:cNvPr id="22" name="Pijl: gekromd rechts 21">
            <a:extLst>
              <a:ext uri="{FF2B5EF4-FFF2-40B4-BE49-F238E27FC236}">
                <a16:creationId xmlns:a16="http://schemas.microsoft.com/office/drawing/2014/main" id="{C61526B0-2D30-8527-57A4-6AA75607AB30}"/>
              </a:ext>
            </a:extLst>
          </p:cNvPr>
          <p:cNvSpPr/>
          <p:nvPr/>
        </p:nvSpPr>
        <p:spPr>
          <a:xfrm>
            <a:off x="6631504" y="3200966"/>
            <a:ext cx="615718" cy="54775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3" name="Pijl: gekromd links 22">
            <a:extLst>
              <a:ext uri="{FF2B5EF4-FFF2-40B4-BE49-F238E27FC236}">
                <a16:creationId xmlns:a16="http://schemas.microsoft.com/office/drawing/2014/main" id="{578C0C9D-C018-1165-D7D0-D8AB1595671A}"/>
              </a:ext>
            </a:extLst>
          </p:cNvPr>
          <p:cNvSpPr/>
          <p:nvPr/>
        </p:nvSpPr>
        <p:spPr>
          <a:xfrm>
            <a:off x="11069424" y="3200966"/>
            <a:ext cx="481454" cy="50336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7D63FB5-3B39-C1C5-E63D-10B40177B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548997"/>
            <a:ext cx="4543434" cy="443137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7E0CD60-2E26-E0A1-001D-B962ADF10DE7}"/>
              </a:ext>
            </a:extLst>
          </p:cNvPr>
          <p:cNvSpPr txBox="1"/>
          <p:nvPr/>
        </p:nvSpPr>
        <p:spPr>
          <a:xfrm>
            <a:off x="5211319" y="785034"/>
            <a:ext cx="6835500" cy="114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nl-BE" sz="28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Onderzoekend leren in het STEM-OVUR-model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nl-BE" sz="2800" b="1" kern="1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nl-BE" sz="2800" b="1" kern="100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rode bloem</a:t>
            </a:r>
            <a:endParaRPr lang="nl-BE" sz="2800" b="1" kern="10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D0653DD0-DEE9-5145-DE82-F04A07175F3B}"/>
              </a:ext>
            </a:extLst>
          </p:cNvPr>
          <p:cNvSpPr/>
          <p:nvPr/>
        </p:nvSpPr>
        <p:spPr>
          <a:xfrm rot="16200000">
            <a:off x="4147054" y="1260505"/>
            <a:ext cx="223576" cy="289900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23C5BBB-376B-8097-7786-AC25B2BC7AE9}"/>
              </a:ext>
            </a:extLst>
          </p:cNvPr>
          <p:cNvSpPr txBox="1"/>
          <p:nvPr/>
        </p:nvSpPr>
        <p:spPr>
          <a:xfrm>
            <a:off x="5809582" y="2585647"/>
            <a:ext cx="479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Verwondering</a:t>
            </a:r>
            <a:r>
              <a:rPr lang="nl-BE" dirty="0"/>
              <a:t> als motor van onderzoekend leren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F8C555E-6A8F-D0D3-18BC-D7715694E6EA}"/>
              </a:ext>
            </a:extLst>
          </p:cNvPr>
          <p:cNvSpPr txBox="1"/>
          <p:nvPr/>
        </p:nvSpPr>
        <p:spPr>
          <a:xfrm>
            <a:off x="6470343" y="3903022"/>
            <a:ext cx="4928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stimulus voor interesse in de STEM-vakken 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D06B942-5F18-385E-CCF1-B2D1F2FE7204}"/>
              </a:ext>
            </a:extLst>
          </p:cNvPr>
          <p:cNvSpPr txBox="1"/>
          <p:nvPr/>
        </p:nvSpPr>
        <p:spPr>
          <a:xfrm>
            <a:off x="6399321" y="4509505"/>
            <a:ext cx="4928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belangrijke drijfveer om op onderzoek te gaan</a:t>
            </a:r>
            <a:endParaRPr lang="nl-BE" dirty="0"/>
          </a:p>
        </p:txBody>
      </p:sp>
      <p:sp>
        <p:nvSpPr>
          <p:cNvPr id="11" name="Pijl: gebogen 10">
            <a:extLst>
              <a:ext uri="{FF2B5EF4-FFF2-40B4-BE49-F238E27FC236}">
                <a16:creationId xmlns:a16="http://schemas.microsoft.com/office/drawing/2014/main" id="{AF737E7E-C746-7C57-7500-B231346B6FDD}"/>
              </a:ext>
            </a:extLst>
          </p:cNvPr>
          <p:cNvSpPr/>
          <p:nvPr/>
        </p:nvSpPr>
        <p:spPr>
          <a:xfrm flipV="1">
            <a:off x="6231058" y="2863406"/>
            <a:ext cx="281041" cy="1326854"/>
          </a:xfrm>
          <a:prstGeom prst="bentArrow">
            <a:avLst>
              <a:gd name="adj1" fmla="val 25000"/>
              <a:gd name="adj2" fmla="val 2166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Pijl: gebogen 11">
            <a:extLst>
              <a:ext uri="{FF2B5EF4-FFF2-40B4-BE49-F238E27FC236}">
                <a16:creationId xmlns:a16="http://schemas.microsoft.com/office/drawing/2014/main" id="{81DF932D-9DF6-D1A4-2435-7CC2CC8207CC}"/>
              </a:ext>
            </a:extLst>
          </p:cNvPr>
          <p:cNvSpPr/>
          <p:nvPr/>
        </p:nvSpPr>
        <p:spPr>
          <a:xfrm flipV="1">
            <a:off x="6096000" y="2863406"/>
            <a:ext cx="224960" cy="1903903"/>
          </a:xfrm>
          <a:prstGeom prst="bentArrow">
            <a:avLst>
              <a:gd name="adj1" fmla="val 25000"/>
              <a:gd name="adj2" fmla="val 21668"/>
              <a:gd name="adj3" fmla="val 31317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0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29B10B-39D9-0681-FD4C-1347EB1CB385}"/>
              </a:ext>
            </a:extLst>
          </p:cNvPr>
          <p:cNvSpPr txBox="1"/>
          <p:nvPr/>
        </p:nvSpPr>
        <p:spPr>
          <a:xfrm>
            <a:off x="2709909" y="46438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Oriënteren</a:t>
            </a:r>
          </a:p>
        </p:txBody>
      </p:sp>
      <p:pic>
        <p:nvPicPr>
          <p:cNvPr id="4" name="Afbeelding 3" descr="Afbeelding met tekst, Graphics, Lettertype, logo&#10;&#10;Automatisch gegenereerde beschrijving">
            <a:extLst>
              <a:ext uri="{FF2B5EF4-FFF2-40B4-BE49-F238E27FC236}">
                <a16:creationId xmlns:a16="http://schemas.microsoft.com/office/drawing/2014/main" id="{5FEA54ED-7600-AB33-87ED-2BB653F79D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 bwMode="auto">
          <a:xfrm>
            <a:off x="507654" y="1823614"/>
            <a:ext cx="1404575" cy="1239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Afbeelding met tekst, Lettertype, Graphics, ontwerp&#10;&#10;Automatisch gegenereerde beschrijving">
            <a:extLst>
              <a:ext uri="{FF2B5EF4-FFF2-40B4-BE49-F238E27FC236}">
                <a16:creationId xmlns:a16="http://schemas.microsoft.com/office/drawing/2014/main" id="{0FB14B20-E2D6-83F2-EFAB-C52AC726C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24" y="1823614"/>
            <a:ext cx="1201630" cy="123918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679DBAA-E849-2C3F-3608-256D4ACFEBD6}"/>
              </a:ext>
            </a:extLst>
          </p:cNvPr>
          <p:cNvSpPr txBox="1"/>
          <p:nvPr/>
        </p:nvSpPr>
        <p:spPr>
          <a:xfrm>
            <a:off x="435006" y="3219226"/>
            <a:ext cx="11756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Vanuit Verwondering                                                             Vanuit vragen  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E32AB69-9ABC-CE21-F8F3-681A265E95E0}"/>
              </a:ext>
            </a:extLst>
          </p:cNvPr>
          <p:cNvSpPr txBox="1"/>
          <p:nvPr/>
        </p:nvSpPr>
        <p:spPr>
          <a:xfrm>
            <a:off x="716871" y="3560323"/>
            <a:ext cx="4370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1E191E1-AB22-1C55-D2E0-33521637C6DB}"/>
              </a:ext>
            </a:extLst>
          </p:cNvPr>
          <p:cNvSpPr txBox="1"/>
          <p:nvPr/>
        </p:nvSpPr>
        <p:spPr>
          <a:xfrm>
            <a:off x="1209940" y="3564327"/>
            <a:ext cx="109820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Stellen van vragen                                                                  </a:t>
            </a:r>
            <a:r>
              <a:rPr lang="nl-BE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Onderzoeksvraag formuleren</a:t>
            </a:r>
            <a:endParaRPr lang="nl-BE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leiden naar: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verlangen om echt te weten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actief naar antwoorden te 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nieuwe kennis en inzichten te verwerven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AE1221F-F87F-3BD0-C843-D02D16543E39}"/>
              </a:ext>
            </a:extLst>
          </p:cNvPr>
          <p:cNvSpPr txBox="1"/>
          <p:nvPr/>
        </p:nvSpPr>
        <p:spPr>
          <a:xfrm>
            <a:off x="6243221" y="3903468"/>
            <a:ext cx="5848165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ondubbelzinnig en helder geformuleerd.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specifiek en voldoende afgebakend.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antwoord door experimenteren of analyseren van beschikbare gegevens.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haalbaar binnen de klascontext </a:t>
            </a:r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46F4E49-888C-31CC-0175-4D8885CE1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209" y="46438"/>
            <a:ext cx="1486101" cy="1449448"/>
          </a:xfrm>
          <a:prstGeom prst="rect">
            <a:avLst/>
          </a:prstGeom>
        </p:spPr>
      </p:pic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CA77522-B39A-E1EA-8C70-104E575E81A2}"/>
              </a:ext>
            </a:extLst>
          </p:cNvPr>
          <p:cNvCxnSpPr>
            <a:cxnSpLocks/>
          </p:cNvCxnSpPr>
          <p:nvPr/>
        </p:nvCxnSpPr>
        <p:spPr>
          <a:xfrm>
            <a:off x="5507524" y="995130"/>
            <a:ext cx="0" cy="554771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9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63B5758-F106-2929-AFAE-72B59B24E5D5}"/>
              </a:ext>
            </a:extLst>
          </p:cNvPr>
          <p:cNvSpPr txBox="1"/>
          <p:nvPr/>
        </p:nvSpPr>
        <p:spPr>
          <a:xfrm>
            <a:off x="2621131" y="231226"/>
            <a:ext cx="609452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BE" sz="4400" b="1" kern="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Voorbereiden</a:t>
            </a:r>
          </a:p>
        </p:txBody>
      </p:sp>
      <p:pic>
        <p:nvPicPr>
          <p:cNvPr id="4" name="Afbeelding 3" descr="Afbeelding met tekst, Graphics, Lettertype, ontwerp&#10;&#10;Automatisch gegenereerde beschrijving">
            <a:extLst>
              <a:ext uri="{FF2B5EF4-FFF2-40B4-BE49-F238E27FC236}">
                <a16:creationId xmlns:a16="http://schemas.microsoft.com/office/drawing/2014/main" id="{197563E3-D281-EB05-2D4F-770213DB1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2" y="1695455"/>
            <a:ext cx="1239956" cy="1278563"/>
          </a:xfrm>
          <a:prstGeom prst="rect">
            <a:avLst/>
          </a:prstGeom>
        </p:spPr>
      </p:pic>
      <p:pic>
        <p:nvPicPr>
          <p:cNvPr id="5" name="Afbeelding 4" descr="Afbeelding met tekst, ontwerp, Lettertype, logo&#10;&#10;Automatisch gegenereerde beschrijving">
            <a:extLst>
              <a:ext uri="{FF2B5EF4-FFF2-40B4-BE49-F238E27FC236}">
                <a16:creationId xmlns:a16="http://schemas.microsoft.com/office/drawing/2014/main" id="{4522408F-FEED-5A95-6065-C98EA2750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82" y="1695455"/>
            <a:ext cx="1298526" cy="134070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14F7FC-5553-B8CF-56DA-1E1DAFAB410A}"/>
              </a:ext>
            </a:extLst>
          </p:cNvPr>
          <p:cNvSpPr txBox="1"/>
          <p:nvPr/>
        </p:nvSpPr>
        <p:spPr>
          <a:xfrm>
            <a:off x="435006" y="3219226"/>
            <a:ext cx="11756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Vanuit Onderzoeksvraag                                                             Vanuit Onderzoeksvraag/hypothesen  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A7C8E6C-A058-BDF3-CCE0-819DA2865121}"/>
              </a:ext>
            </a:extLst>
          </p:cNvPr>
          <p:cNvSpPr txBox="1"/>
          <p:nvPr/>
        </p:nvSpPr>
        <p:spPr>
          <a:xfrm>
            <a:off x="730188" y="3649100"/>
            <a:ext cx="6094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Stellen van hypothese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Redelijk antwoord op onderzoeksvraag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Beargumenteren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</a:rPr>
              <a:t>Basis voor ontwerp van onderzoek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Later: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Bevestigen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Bijstellen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Verwerpen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94BE9C0-08DD-99D6-DE3B-0165AD06733E}"/>
              </a:ext>
            </a:extLst>
          </p:cNvPr>
          <p:cNvSpPr txBox="1"/>
          <p:nvPr/>
        </p:nvSpPr>
        <p:spPr>
          <a:xfrm>
            <a:off x="6313503" y="3649100"/>
            <a:ext cx="54524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Werkplan -- waarover?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Gelijkaardige problemen al onderzocht?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Wat gekend – wat te onderzoeken?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</a:t>
            </a: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Werkplan -- wat?</a:t>
            </a:r>
            <a:endParaRPr lang="nl-BE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Schema van stappen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Benodigdheden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Veiligheidsaspecten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Registeren en structureren data/waarnemingen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188B2D8-81C3-3631-623D-1166222F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209" y="46438"/>
            <a:ext cx="1486101" cy="1449448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30BB7F9-44B0-745C-1370-ACCC9F15A185}"/>
              </a:ext>
            </a:extLst>
          </p:cNvPr>
          <p:cNvCxnSpPr>
            <a:cxnSpLocks/>
          </p:cNvCxnSpPr>
          <p:nvPr/>
        </p:nvCxnSpPr>
        <p:spPr>
          <a:xfrm>
            <a:off x="5507524" y="995130"/>
            <a:ext cx="0" cy="5547713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0359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3064</Words>
  <Application>Microsoft Office PowerPoint</Application>
  <PresentationFormat>Breedbeeld</PresentationFormat>
  <Paragraphs>560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6" baseType="lpstr">
      <vt:lpstr>Arial</vt:lpstr>
      <vt:lpstr>BSGulliver</vt:lpstr>
      <vt:lpstr>Calibri</vt:lpstr>
      <vt:lpstr>Calibri Light</vt:lpstr>
      <vt:lpstr>Cambria</vt:lpstr>
      <vt:lpstr>Courier New</vt:lpstr>
      <vt:lpstr>Symbol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Filip Poncelet</dc:creator>
  <cp:lastModifiedBy>Filip Poncelet</cp:lastModifiedBy>
  <cp:revision>13</cp:revision>
  <dcterms:created xsi:type="dcterms:W3CDTF">2023-12-13T07:43:31Z</dcterms:created>
  <dcterms:modified xsi:type="dcterms:W3CDTF">2023-12-15T06:57:24Z</dcterms:modified>
</cp:coreProperties>
</file>