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1352" r:id="rId2"/>
    <p:sldId id="256" r:id="rId3"/>
    <p:sldId id="1353" r:id="rId4"/>
    <p:sldId id="1358" r:id="rId5"/>
    <p:sldId id="1354" r:id="rId6"/>
    <p:sldId id="1359" r:id="rId7"/>
    <p:sldId id="1355" r:id="rId8"/>
    <p:sldId id="1356" r:id="rId9"/>
    <p:sldId id="1357" r:id="rId1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010" autoAdjust="0"/>
  </p:normalViewPr>
  <p:slideViewPr>
    <p:cSldViewPr snapToGrid="0">
      <p:cViewPr varScale="1">
        <p:scale>
          <a:sx n="66" d="100"/>
          <a:sy n="66" d="100"/>
        </p:scale>
        <p:origin x="13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C3B25-0A20-46C7-8DE6-2F98891D32C1}" type="datetimeFigureOut">
              <a:rPr lang="nl-BE" smtClean="0"/>
              <a:t>16/10/2023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6FEEB-5FF4-43B8-B697-1876EBEB12D0}" type="slidenum">
              <a:rPr lang="nl-BE" smtClean="0"/>
              <a:t>‹nr.›</a:t>
            </a:fld>
            <a:endParaRPr lang="nl-BE"/>
          </a:p>
        </p:txBody>
      </p:sp>
    </p:spTree>
    <p:extLst>
      <p:ext uri="{BB962C8B-B14F-4D97-AF65-F5344CB8AC3E}">
        <p14:creationId xmlns:p14="http://schemas.microsoft.com/office/powerpoint/2010/main" val="406908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err="1">
                <a:solidFill>
                  <a:srgbClr val="374151"/>
                </a:solidFill>
                <a:effectLst/>
                <a:latin typeface="Söhne"/>
              </a:rPr>
              <a:t>SparkVue</a:t>
            </a:r>
            <a:r>
              <a:rPr lang="nl-NL" b="0" i="0" dirty="0">
                <a:solidFill>
                  <a:srgbClr val="374151"/>
                </a:solidFill>
                <a:effectLst/>
                <a:latin typeface="Söhne"/>
              </a:rPr>
              <a:t> is een wetenschappelijke en educatieve softwaretool die wordt gebruikt voor gegevensverzameling, -analyse en -visualisatie in de context van natuurkunde, scheikunde, biologie en andere wetenschappelijke vakken. Het is ontworpen om studenten en onderwijzers te helpen bij het begrijpen van wetenschappelijke concepten door middel van praktische experimenten en gegevensverzameling.</a:t>
            </a:r>
          </a:p>
          <a:p>
            <a:pPr algn="l"/>
            <a:r>
              <a:rPr lang="nl-NL" b="0" i="0" dirty="0">
                <a:solidFill>
                  <a:srgbClr val="374151"/>
                </a:solidFill>
                <a:effectLst/>
                <a:latin typeface="Söhne"/>
              </a:rPr>
              <a:t>Enkele van de belangrijkste kenmerken van </a:t>
            </a:r>
            <a:r>
              <a:rPr lang="nl-NL" b="0" i="0" dirty="0" err="1">
                <a:solidFill>
                  <a:srgbClr val="374151"/>
                </a:solidFill>
                <a:effectLst/>
                <a:latin typeface="Söhne"/>
              </a:rPr>
              <a:t>SparkVue</a:t>
            </a:r>
            <a:r>
              <a:rPr lang="nl-NL" b="0" i="0" dirty="0">
                <a:solidFill>
                  <a:srgbClr val="374151"/>
                </a:solidFill>
                <a:effectLst/>
                <a:latin typeface="Söhne"/>
              </a:rPr>
              <a:t> zijn onder andere:</a:t>
            </a:r>
          </a:p>
          <a:p>
            <a:pPr algn="l">
              <a:buFont typeface="+mj-lt"/>
              <a:buAutoNum type="arabicPeriod"/>
            </a:pPr>
            <a:r>
              <a:rPr lang="nl-NL" b="1" i="0" dirty="0">
                <a:solidFill>
                  <a:srgbClr val="374151"/>
                </a:solidFill>
                <a:effectLst/>
                <a:latin typeface="Söhne"/>
              </a:rPr>
              <a:t>Gegevensverzameling:</a:t>
            </a:r>
            <a:r>
              <a:rPr lang="nl-NL" b="0" i="0" dirty="0">
                <a:solidFill>
                  <a:srgbClr val="374151"/>
                </a:solidFill>
                <a:effectLst/>
                <a:latin typeface="Söhne"/>
              </a:rPr>
              <a:t> Met behulp van sensoren en meetapparatuur kunnen gebruikers gegevens verzamelen over verschillende fysische en chemische verschijnselen, zoals temperatuur, druk, lichtintensiteit, beweging en meer.</a:t>
            </a:r>
          </a:p>
          <a:p>
            <a:pPr algn="l">
              <a:buFont typeface="+mj-lt"/>
              <a:buAutoNum type="arabicPeriod"/>
            </a:pPr>
            <a:r>
              <a:rPr lang="nl-NL" b="1" i="0" dirty="0">
                <a:solidFill>
                  <a:srgbClr val="374151"/>
                </a:solidFill>
                <a:effectLst/>
                <a:latin typeface="Söhne"/>
              </a:rPr>
              <a:t>Gegevensanalyse:</a:t>
            </a:r>
            <a:r>
              <a:rPr lang="nl-NL" b="0" i="0" dirty="0">
                <a:solidFill>
                  <a:srgbClr val="374151"/>
                </a:solidFill>
                <a:effectLst/>
                <a:latin typeface="Söhne"/>
              </a:rPr>
              <a:t> De software biedt hulpmiddelen voor het analyseren en verwerken van de verzamelde gegevens, zoals grafieken, tabellen en wiskundige functies. Hierdoor kunnen studenten patronen identificeren en experimentele resultaten begrijpen.</a:t>
            </a:r>
          </a:p>
          <a:p>
            <a:pPr algn="l">
              <a:buFont typeface="+mj-lt"/>
              <a:buAutoNum type="arabicPeriod"/>
            </a:pPr>
            <a:r>
              <a:rPr lang="nl-NL" b="1" i="0" dirty="0">
                <a:solidFill>
                  <a:srgbClr val="374151"/>
                </a:solidFill>
                <a:effectLst/>
                <a:latin typeface="Söhne"/>
              </a:rPr>
              <a:t>Visualisatie:</a:t>
            </a:r>
            <a:r>
              <a:rPr lang="nl-NL" b="0" i="0" dirty="0">
                <a:solidFill>
                  <a:srgbClr val="374151"/>
                </a:solidFill>
                <a:effectLst/>
                <a:latin typeface="Söhne"/>
              </a:rPr>
              <a:t> Gegevens kunnen worden gevisualiseerd in real-time, wat het begrip van wetenschappelijke principes vergemakkelijkt. Het programma biedt mogelijkheden om gegevens te presenteren in grafische vormen zoals grafieken en diagrammen.</a:t>
            </a:r>
          </a:p>
          <a:p>
            <a:pPr algn="l">
              <a:buFont typeface="+mj-lt"/>
              <a:buAutoNum type="arabicPeriod"/>
            </a:pPr>
            <a:r>
              <a:rPr lang="nl-NL" b="1" i="0" dirty="0">
                <a:solidFill>
                  <a:srgbClr val="374151"/>
                </a:solidFill>
                <a:effectLst/>
                <a:latin typeface="Söhne"/>
              </a:rPr>
              <a:t>Onderwijsmodules:</a:t>
            </a:r>
            <a:r>
              <a:rPr lang="nl-NL" b="0" i="0" dirty="0">
                <a:solidFill>
                  <a:srgbClr val="374151"/>
                </a:solidFill>
                <a:effectLst/>
                <a:latin typeface="Söhne"/>
              </a:rPr>
              <a:t> </a:t>
            </a:r>
            <a:r>
              <a:rPr lang="nl-NL" b="0" i="0" dirty="0" err="1">
                <a:solidFill>
                  <a:srgbClr val="374151"/>
                </a:solidFill>
                <a:effectLst/>
                <a:latin typeface="Söhne"/>
              </a:rPr>
              <a:t>SparkVue</a:t>
            </a:r>
            <a:r>
              <a:rPr lang="nl-NL" b="0" i="0" dirty="0">
                <a:solidFill>
                  <a:srgbClr val="374151"/>
                </a:solidFill>
                <a:effectLst/>
                <a:latin typeface="Söhne"/>
              </a:rPr>
              <a:t> bevat vaak vooraf gedefinieerde experimentele modules die zijn ontworpen om specifieke concepten binnen wetenschappelijke vakken te illustreren. Dit maakt het gemakkelijker voor docenten om de software in hun onderwijs te integreren.</a:t>
            </a:r>
          </a:p>
          <a:p>
            <a:pPr algn="l">
              <a:buFont typeface="+mj-lt"/>
              <a:buAutoNum type="arabicPeriod"/>
            </a:pPr>
            <a:r>
              <a:rPr lang="nl-NL" b="1" i="0" dirty="0">
                <a:solidFill>
                  <a:srgbClr val="374151"/>
                </a:solidFill>
                <a:effectLst/>
                <a:latin typeface="Söhne"/>
              </a:rPr>
              <a:t>Platformonafhankelijkheid:</a:t>
            </a:r>
            <a:r>
              <a:rPr lang="nl-NL" b="0" i="0" dirty="0">
                <a:solidFill>
                  <a:srgbClr val="374151"/>
                </a:solidFill>
                <a:effectLst/>
                <a:latin typeface="Söhne"/>
              </a:rPr>
              <a:t> </a:t>
            </a:r>
            <a:r>
              <a:rPr lang="nl-NL" b="0" i="0" dirty="0" err="1">
                <a:solidFill>
                  <a:srgbClr val="374151"/>
                </a:solidFill>
                <a:effectLst/>
                <a:latin typeface="Söhne"/>
              </a:rPr>
              <a:t>SparkVue</a:t>
            </a:r>
            <a:r>
              <a:rPr lang="nl-NL" b="0" i="0" dirty="0">
                <a:solidFill>
                  <a:srgbClr val="374151"/>
                </a:solidFill>
                <a:effectLst/>
                <a:latin typeface="Söhne"/>
              </a:rPr>
              <a:t> is beschikbaar voor verschillende platforms, waaronder Windows, </a:t>
            </a:r>
            <a:r>
              <a:rPr lang="nl-NL" b="0" i="0" dirty="0" err="1">
                <a:solidFill>
                  <a:srgbClr val="374151"/>
                </a:solidFill>
                <a:effectLst/>
                <a:latin typeface="Söhne"/>
              </a:rPr>
              <a:t>macOS</a:t>
            </a:r>
            <a:r>
              <a:rPr lang="nl-NL" b="0" i="0" dirty="0">
                <a:solidFill>
                  <a:srgbClr val="374151"/>
                </a:solidFill>
                <a:effectLst/>
                <a:latin typeface="Söhne"/>
              </a:rPr>
              <a:t>, iOS en Android, waardoor het flexibel is voor gebruik op verschillende apparaten.</a:t>
            </a:r>
          </a:p>
          <a:p>
            <a:pPr algn="l"/>
            <a:r>
              <a:rPr lang="nl-NL" b="0" i="0" dirty="0">
                <a:solidFill>
                  <a:srgbClr val="374151"/>
                </a:solidFill>
                <a:effectLst/>
                <a:latin typeface="Söhne"/>
              </a:rPr>
              <a:t>Over het algemeen is </a:t>
            </a:r>
            <a:r>
              <a:rPr lang="nl-NL" b="0" i="0" dirty="0" err="1">
                <a:solidFill>
                  <a:srgbClr val="374151"/>
                </a:solidFill>
                <a:effectLst/>
                <a:latin typeface="Söhne"/>
              </a:rPr>
              <a:t>SparkVue</a:t>
            </a:r>
            <a:r>
              <a:rPr lang="nl-NL" b="0" i="0" dirty="0">
                <a:solidFill>
                  <a:srgbClr val="374151"/>
                </a:solidFill>
                <a:effectLst/>
                <a:latin typeface="Söhne"/>
              </a:rPr>
              <a:t> een nuttig hulpmiddel voor zowel studenten als docenten in de wetenschappelijke vakken, omdat het hen in staat stelt om praktische experimenten uit te voeren en gegevens te analyseren, wat kan helpen bij het begrijpen van complexe wetenschappelijke concepten.</a:t>
            </a:r>
          </a:p>
          <a:p>
            <a:endParaRPr lang="nl-BE" dirty="0"/>
          </a:p>
        </p:txBody>
      </p:sp>
      <p:sp>
        <p:nvSpPr>
          <p:cNvPr id="4" name="Tijdelijke aanduiding voor dianummer 3"/>
          <p:cNvSpPr>
            <a:spLocks noGrp="1"/>
          </p:cNvSpPr>
          <p:nvPr>
            <p:ph type="sldNum" sz="quarter" idx="5"/>
          </p:nvPr>
        </p:nvSpPr>
        <p:spPr/>
        <p:txBody>
          <a:bodyPr/>
          <a:lstStyle/>
          <a:p>
            <a:fld id="{14E6FEEB-5FF4-43B8-B697-1876EBEB12D0}" type="slidenum">
              <a:rPr lang="nl-BE" smtClean="0"/>
              <a:t>2</a:t>
            </a:fld>
            <a:endParaRPr lang="nl-BE"/>
          </a:p>
        </p:txBody>
      </p:sp>
    </p:spTree>
    <p:extLst>
      <p:ext uri="{BB962C8B-B14F-4D97-AF65-F5344CB8AC3E}">
        <p14:creationId xmlns:p14="http://schemas.microsoft.com/office/powerpoint/2010/main" val="215086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262729"/>
                </a:solidFill>
                <a:effectLst/>
                <a:latin typeface="Open Sans" panose="020B0606030504020204" pitchFamily="34" charset="0"/>
              </a:rPr>
              <a:t>Met behulp van een USB of een interface kun je met </a:t>
            </a:r>
            <a:r>
              <a:rPr lang="nl-NL" b="0" i="0" dirty="0" err="1">
                <a:solidFill>
                  <a:srgbClr val="262729"/>
                </a:solidFill>
                <a:effectLst/>
                <a:latin typeface="Open Sans" panose="020B0606030504020204" pitchFamily="34" charset="0"/>
              </a:rPr>
              <a:t>SPARKvue</a:t>
            </a:r>
            <a:r>
              <a:rPr lang="nl-NL" b="0" i="0" dirty="0">
                <a:solidFill>
                  <a:srgbClr val="262729"/>
                </a:solidFill>
                <a:effectLst/>
                <a:latin typeface="Open Sans" panose="020B0606030504020204" pitchFamily="34" charset="0"/>
              </a:rPr>
              <a:t> gewoon plug-</a:t>
            </a:r>
            <a:r>
              <a:rPr lang="nl-NL" b="0" i="0" dirty="0" err="1">
                <a:solidFill>
                  <a:srgbClr val="262729"/>
                </a:solidFill>
                <a:effectLst/>
                <a:latin typeface="Open Sans" panose="020B0606030504020204" pitchFamily="34" charset="0"/>
              </a:rPr>
              <a:t>and</a:t>
            </a:r>
            <a:r>
              <a:rPr lang="nl-NL" b="0" i="0" dirty="0">
                <a:solidFill>
                  <a:srgbClr val="262729"/>
                </a:solidFill>
                <a:effectLst/>
                <a:latin typeface="Open Sans" panose="020B0606030504020204" pitchFamily="34" charset="0"/>
              </a:rPr>
              <a:t>-</a:t>
            </a:r>
            <a:r>
              <a:rPr lang="nl-NL" b="0" i="0" dirty="0" err="1">
                <a:solidFill>
                  <a:srgbClr val="262729"/>
                </a:solidFill>
                <a:effectLst/>
                <a:latin typeface="Open Sans" panose="020B0606030504020204" pitchFamily="34" charset="0"/>
              </a:rPr>
              <a:t>play</a:t>
            </a:r>
            <a:r>
              <a:rPr lang="nl-NL" b="0" i="0" dirty="0">
                <a:solidFill>
                  <a:srgbClr val="262729"/>
                </a:solidFill>
                <a:effectLst/>
                <a:latin typeface="Open Sans" panose="020B0606030504020204" pitchFamily="34" charset="0"/>
              </a:rPr>
              <a:t> met bijna honderd sensoren via Bluetooth®, die draadloze sensoren koppelt via een Eenvoudige in-app lijst (er zijn geen systeeminstellingen vereist). PASCO begrijpt dat klaslokalen en laboratoria hectisch kunnen zijn, dus met </a:t>
            </a:r>
            <a:r>
              <a:rPr lang="nl-NL" b="0" i="0" dirty="0" err="1">
                <a:solidFill>
                  <a:srgbClr val="262729"/>
                </a:solidFill>
                <a:effectLst/>
                <a:latin typeface="Open Sans" panose="020B0606030504020204" pitchFamily="34" charset="0"/>
              </a:rPr>
              <a:t>SPARKvue</a:t>
            </a:r>
            <a:r>
              <a:rPr lang="nl-NL" b="0" i="0" dirty="0">
                <a:solidFill>
                  <a:srgbClr val="262729"/>
                </a:solidFill>
                <a:effectLst/>
                <a:latin typeface="Open Sans" panose="020B0606030504020204" pitchFamily="34" charset="0"/>
              </a:rPr>
              <a:t> kunt u eenvoudig een sensor uit de gesorteerde lijst (de dichtstbijzijnde sensoren zijn de eerste) en komen overeen met een 6-cijferig </a:t>
            </a:r>
            <a:r>
              <a:rPr lang="nl-NL" b="0" i="0" dirty="0" err="1">
                <a:solidFill>
                  <a:srgbClr val="262729"/>
                </a:solidFill>
                <a:effectLst/>
                <a:latin typeface="Open Sans" panose="020B0606030504020204" pitchFamily="34" charset="0"/>
              </a:rPr>
              <a:t>lasergeëtst</a:t>
            </a:r>
            <a:r>
              <a:rPr lang="nl-NL" b="0" i="0" dirty="0">
                <a:solidFill>
                  <a:srgbClr val="262729"/>
                </a:solidFill>
                <a:effectLst/>
                <a:latin typeface="Open Sans" panose="020B0606030504020204" pitchFamily="34" charset="0"/>
              </a:rPr>
              <a:t> ID-nummer om verbinding te maken. Deze methode werkt zelfs als er tientallen Bluetooth-sensoren in hetzelfde lab.</a:t>
            </a:r>
          </a:p>
          <a:p>
            <a:pPr algn="l"/>
            <a:r>
              <a:rPr lang="nl-NL" b="0" i="0" dirty="0">
                <a:solidFill>
                  <a:srgbClr val="262729"/>
                </a:solidFill>
                <a:effectLst/>
                <a:latin typeface="Open Sans" panose="020B0606030504020204" pitchFamily="34" charset="0"/>
              </a:rPr>
              <a:t>Nadat je een sensor hebt geselecteerd, kun je kiezen uit een sjabloon of </a:t>
            </a:r>
            <a:r>
              <a:rPr lang="nl-NL" b="0" i="0" dirty="0" err="1">
                <a:solidFill>
                  <a:srgbClr val="262729"/>
                </a:solidFill>
                <a:effectLst/>
                <a:latin typeface="Open Sans" panose="020B0606030504020204" pitchFamily="34" charset="0"/>
              </a:rPr>
              <a:t>snelstartexperiment</a:t>
            </a:r>
            <a:r>
              <a:rPr lang="nl-NL" b="0" i="0" dirty="0">
                <a:solidFill>
                  <a:srgbClr val="262729"/>
                </a:solidFill>
                <a:effectLst/>
                <a:latin typeface="Open Sans" panose="020B0606030504020204" pitchFamily="34" charset="0"/>
              </a:rPr>
              <a:t>, of je kunt een pagina </a:t>
            </a:r>
            <a:r>
              <a:rPr lang="nl-NL" b="0" i="0">
                <a:solidFill>
                  <a:srgbClr val="262729"/>
                </a:solidFill>
                <a:effectLst/>
                <a:latin typeface="Open Sans" panose="020B0606030504020204" pitchFamily="34" charset="0"/>
              </a:rPr>
              <a:t>maken, SPARKvue</a:t>
            </a:r>
            <a:r>
              <a:rPr lang="nl-NL" b="0" i="0" dirty="0">
                <a:solidFill>
                  <a:srgbClr val="262729"/>
                </a:solidFill>
                <a:effectLst/>
                <a:latin typeface="Open Sans" panose="020B0606030504020204" pitchFamily="34" charset="0"/>
              </a:rPr>
              <a:t> is ontworpen voor onderzoek, en studenten zijn niet beperkt tot een paar vooraf geselecteerde lay-outs ... De software kan het uitbreiden van de mogelijkheden met gemak ondersteunen.</a:t>
            </a:r>
          </a:p>
          <a:p>
            <a:endParaRPr lang="nl-BE" dirty="0"/>
          </a:p>
        </p:txBody>
      </p:sp>
      <p:sp>
        <p:nvSpPr>
          <p:cNvPr id="4" name="Tijdelijke aanduiding voor dianummer 3"/>
          <p:cNvSpPr>
            <a:spLocks noGrp="1"/>
          </p:cNvSpPr>
          <p:nvPr>
            <p:ph type="sldNum" sz="quarter" idx="5"/>
          </p:nvPr>
        </p:nvSpPr>
        <p:spPr/>
        <p:txBody>
          <a:bodyPr/>
          <a:lstStyle/>
          <a:p>
            <a:fld id="{14E6FEEB-5FF4-43B8-B697-1876EBEB12D0}" type="slidenum">
              <a:rPr lang="nl-BE" smtClean="0"/>
              <a:t>5</a:t>
            </a:fld>
            <a:endParaRPr lang="nl-BE"/>
          </a:p>
        </p:txBody>
      </p:sp>
    </p:spTree>
    <p:extLst>
      <p:ext uri="{BB962C8B-B14F-4D97-AF65-F5344CB8AC3E}">
        <p14:creationId xmlns:p14="http://schemas.microsoft.com/office/powerpoint/2010/main" val="184680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62729"/>
                </a:solidFill>
                <a:effectLst/>
                <a:latin typeface="Open Sans" panose="020B0606030504020204" pitchFamily="34" charset="0"/>
              </a:rPr>
              <a:t>Wanneer het tijd is voor studenten om hun werk in te dienen, ondersteunt </a:t>
            </a:r>
            <a:r>
              <a:rPr lang="nl-NL" b="0" i="0" dirty="0" err="1">
                <a:solidFill>
                  <a:srgbClr val="262729"/>
                </a:solidFill>
                <a:effectLst/>
                <a:latin typeface="Open Sans" panose="020B0606030504020204" pitchFamily="34" charset="0"/>
              </a:rPr>
              <a:t>SPARKvue</a:t>
            </a:r>
            <a:r>
              <a:rPr lang="nl-NL" b="0" i="0" dirty="0">
                <a:solidFill>
                  <a:srgbClr val="262729"/>
                </a:solidFill>
                <a:effectLst/>
                <a:latin typeface="Open Sans" panose="020B0606030504020204" pitchFamily="34" charset="0"/>
              </a:rPr>
              <a:t> verschillende indelingen en de exporttools maken het gemakkelijk voor docenten. Studenten kunnen eenvoudig een momentopname van hun werk maken in </a:t>
            </a:r>
            <a:r>
              <a:rPr lang="nl-NL" b="0" i="0" dirty="0" err="1">
                <a:solidFill>
                  <a:srgbClr val="262729"/>
                </a:solidFill>
                <a:effectLst/>
                <a:latin typeface="Open Sans" panose="020B0606030504020204" pitchFamily="34" charset="0"/>
              </a:rPr>
              <a:t>SPARKvue</a:t>
            </a:r>
            <a:r>
              <a:rPr lang="nl-NL" b="0" i="0" dirty="0">
                <a:solidFill>
                  <a:srgbClr val="262729"/>
                </a:solidFill>
                <a:effectLst/>
                <a:latin typeface="Open Sans" panose="020B0606030504020204" pitchFamily="34" charset="0"/>
              </a:rPr>
              <a:t> en dien een afbeelding in, exporteer de gegevens naar een .</a:t>
            </a:r>
            <a:r>
              <a:rPr lang="nl-NL" b="0" i="0" dirty="0" err="1">
                <a:solidFill>
                  <a:srgbClr val="262729"/>
                </a:solidFill>
                <a:effectLst/>
                <a:latin typeface="Open Sans" panose="020B0606030504020204" pitchFamily="34" charset="0"/>
              </a:rPr>
              <a:t>csv</a:t>
            </a:r>
            <a:r>
              <a:rPr lang="nl-NL" b="0" i="0" dirty="0">
                <a:solidFill>
                  <a:srgbClr val="262729"/>
                </a:solidFill>
                <a:effectLst/>
                <a:latin typeface="Open Sans" panose="020B0606030504020204" pitchFamily="34" charset="0"/>
              </a:rPr>
              <a:t> bestand om in een spreadsheet te werken, of sla het op in onze .</a:t>
            </a:r>
            <a:r>
              <a:rPr lang="nl-NL" b="0" i="0" dirty="0" err="1">
                <a:solidFill>
                  <a:srgbClr val="262729"/>
                </a:solidFill>
                <a:effectLst/>
                <a:latin typeface="Open Sans" panose="020B0606030504020204" pitchFamily="34" charset="0"/>
              </a:rPr>
              <a:t>spklab</a:t>
            </a:r>
            <a:r>
              <a:rPr lang="nl-NL" b="0" i="0" dirty="0">
                <a:solidFill>
                  <a:srgbClr val="262729"/>
                </a:solidFill>
                <a:effectLst/>
                <a:latin typeface="Open Sans" panose="020B0606030504020204" pitchFamily="34" charset="0"/>
              </a:rPr>
              <a:t>-indeling, wanneer ze terug kunnen komen en in de toekomst meer werk kunnen doen. </a:t>
            </a:r>
            <a:r>
              <a:rPr lang="nl-NL" b="0" i="0" dirty="0" err="1">
                <a:solidFill>
                  <a:srgbClr val="262729"/>
                </a:solidFill>
                <a:effectLst/>
                <a:latin typeface="Open Sans" panose="020B0606030504020204" pitchFamily="34" charset="0"/>
              </a:rPr>
              <a:t>SPARKvue</a:t>
            </a:r>
            <a:r>
              <a:rPr lang="nl-NL" b="0" i="0" dirty="0">
                <a:solidFill>
                  <a:srgbClr val="262729"/>
                </a:solidFill>
                <a:effectLst/>
                <a:latin typeface="Open Sans" panose="020B0606030504020204" pitchFamily="34" charset="0"/>
              </a:rPr>
              <a:t> ondersteunt ook veel andere apps voor het opslaan of delen van gegevens, waaronder Google Drive op </a:t>
            </a:r>
            <a:r>
              <a:rPr lang="nl-NL" b="0" i="0" dirty="0" err="1">
                <a:solidFill>
                  <a:srgbClr val="262729"/>
                </a:solidFill>
                <a:effectLst/>
                <a:latin typeface="Open Sans" panose="020B0606030504020204" pitchFamily="34" charset="0"/>
              </a:rPr>
              <a:t>Chromebooks</a:t>
            </a:r>
            <a:r>
              <a:rPr lang="nl-NL" b="0" i="0" dirty="0">
                <a:solidFill>
                  <a:srgbClr val="262729"/>
                </a:solidFill>
                <a:effectLst/>
                <a:latin typeface="Open Sans" panose="020B0606030504020204" pitchFamily="34" charset="0"/>
              </a:rPr>
              <a:t>™.</a:t>
            </a:r>
          </a:p>
          <a:p>
            <a:r>
              <a:rPr lang="nl-NL" b="0" i="0" dirty="0">
                <a:solidFill>
                  <a:srgbClr val="262729"/>
                </a:solidFill>
                <a:effectLst/>
                <a:latin typeface="Open Sans" panose="020B0606030504020204" pitchFamily="34" charset="0"/>
              </a:rPr>
              <a:t>Als studenten op verschillende apparaten samenwerken aan een </a:t>
            </a:r>
            <a:r>
              <a:rPr lang="nl-NL" b="0" i="0" dirty="0" err="1">
                <a:solidFill>
                  <a:srgbClr val="262729"/>
                </a:solidFill>
                <a:effectLst/>
                <a:latin typeface="Open Sans" panose="020B0606030504020204" pitchFamily="34" charset="0"/>
              </a:rPr>
              <a:t>labactiviteit</a:t>
            </a:r>
            <a:r>
              <a:rPr lang="nl-NL" b="0" i="0" dirty="0">
                <a:solidFill>
                  <a:srgbClr val="262729"/>
                </a:solidFill>
                <a:effectLst/>
                <a:latin typeface="Open Sans" panose="020B0606030504020204" pitchFamily="34" charset="0"/>
              </a:rPr>
              <a:t>, kunnen ze een gedeelde sessie instellen en de resultaten in </a:t>
            </a:r>
            <a:r>
              <a:rPr lang="nl-NL" b="0" i="0" dirty="0" err="1">
                <a:solidFill>
                  <a:srgbClr val="262729"/>
                </a:solidFill>
                <a:effectLst/>
                <a:latin typeface="Open Sans" panose="020B0606030504020204" pitchFamily="34" charset="0"/>
              </a:rPr>
              <a:t>realtime</a:t>
            </a:r>
            <a:r>
              <a:rPr lang="nl-NL" b="0" i="0" dirty="0">
                <a:solidFill>
                  <a:srgbClr val="262729"/>
                </a:solidFill>
                <a:effectLst/>
                <a:latin typeface="Open Sans" panose="020B0606030504020204" pitchFamily="34" charset="0"/>
              </a:rPr>
              <a:t> streamen. Dan, wanneer de sessie voorbij is, zal elke student Zorg voor een kopie van de gegevens om onafhankelijk te analyseren. Deze sessies kunnen binnen enkele seconden worden opgezet binnen een studentengroep, of de hele klas kan de gegevens van een docent delen demonstratie.</a:t>
            </a:r>
            <a:endParaRPr lang="nl-BE" dirty="0"/>
          </a:p>
        </p:txBody>
      </p:sp>
      <p:sp>
        <p:nvSpPr>
          <p:cNvPr id="4" name="Tijdelijke aanduiding voor dianummer 3"/>
          <p:cNvSpPr>
            <a:spLocks noGrp="1"/>
          </p:cNvSpPr>
          <p:nvPr>
            <p:ph type="sldNum" sz="quarter" idx="5"/>
          </p:nvPr>
        </p:nvSpPr>
        <p:spPr/>
        <p:txBody>
          <a:bodyPr/>
          <a:lstStyle/>
          <a:p>
            <a:fld id="{14E6FEEB-5FF4-43B8-B697-1876EBEB12D0}" type="slidenum">
              <a:rPr lang="nl-BE" smtClean="0"/>
              <a:t>8</a:t>
            </a:fld>
            <a:endParaRPr lang="nl-BE"/>
          </a:p>
        </p:txBody>
      </p:sp>
    </p:spTree>
    <p:extLst>
      <p:ext uri="{BB962C8B-B14F-4D97-AF65-F5344CB8AC3E}">
        <p14:creationId xmlns:p14="http://schemas.microsoft.com/office/powerpoint/2010/main" val="205504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C86FE-2946-2228-CC50-3780547BB61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EC421DE1-88E4-5533-F2BC-AEEA01027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3EC023AF-8556-4666-5F8C-4FEE33E4613E}"/>
              </a:ext>
            </a:extLst>
          </p:cNvPr>
          <p:cNvSpPr>
            <a:spLocks noGrp="1"/>
          </p:cNvSpPr>
          <p:nvPr>
            <p:ph type="dt" sz="half" idx="10"/>
          </p:nvPr>
        </p:nvSpPr>
        <p:spPr/>
        <p:txBody>
          <a:bodyPr/>
          <a:lstStyle/>
          <a:p>
            <a:fld id="{C7B13E78-E50D-40CB-BC06-C876116C7690}" type="datetimeFigureOut">
              <a:rPr lang="nl-BE" smtClean="0"/>
              <a:t>16/10/2023</a:t>
            </a:fld>
            <a:endParaRPr lang="nl-BE"/>
          </a:p>
        </p:txBody>
      </p:sp>
      <p:sp>
        <p:nvSpPr>
          <p:cNvPr id="5" name="Tijdelijke aanduiding voor voettekst 4">
            <a:extLst>
              <a:ext uri="{FF2B5EF4-FFF2-40B4-BE49-F238E27FC236}">
                <a16:creationId xmlns:a16="http://schemas.microsoft.com/office/drawing/2014/main" id="{BC574D42-E2A6-7D9F-B54F-9CC40A269D8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C5FCB38-6A0B-19E1-DE39-75D04872A96D}"/>
              </a:ext>
            </a:extLst>
          </p:cNvPr>
          <p:cNvSpPr>
            <a:spLocks noGrp="1"/>
          </p:cNvSpPr>
          <p:nvPr>
            <p:ph type="sldNum" sz="quarter" idx="12"/>
          </p:nvPr>
        </p:nvSpPr>
        <p:spPr/>
        <p:txBody>
          <a:bodyPr/>
          <a:lstStyle/>
          <a:p>
            <a:fld id="{29B3B837-6370-42C5-AE86-9891D1EBB066}" type="slidenum">
              <a:rPr lang="nl-BE" smtClean="0"/>
              <a:t>‹nr.›</a:t>
            </a:fld>
            <a:endParaRPr lang="nl-BE"/>
          </a:p>
        </p:txBody>
      </p:sp>
    </p:spTree>
    <p:extLst>
      <p:ext uri="{BB962C8B-B14F-4D97-AF65-F5344CB8AC3E}">
        <p14:creationId xmlns:p14="http://schemas.microsoft.com/office/powerpoint/2010/main" val="426223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F4C4E-427E-CF78-EED5-871827181A32}"/>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3B523D9-D03D-C5DA-292B-427455F3B18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FF9DAD7-BC40-1D8D-D5BC-CE0AF76468FD}"/>
              </a:ext>
            </a:extLst>
          </p:cNvPr>
          <p:cNvSpPr>
            <a:spLocks noGrp="1"/>
          </p:cNvSpPr>
          <p:nvPr>
            <p:ph type="dt" sz="half" idx="10"/>
          </p:nvPr>
        </p:nvSpPr>
        <p:spPr/>
        <p:txBody>
          <a:bodyPr/>
          <a:lstStyle/>
          <a:p>
            <a:fld id="{C7B13E78-E50D-40CB-BC06-C876116C7690}" type="datetimeFigureOut">
              <a:rPr lang="nl-BE" smtClean="0"/>
              <a:t>16/10/2023</a:t>
            </a:fld>
            <a:endParaRPr lang="nl-BE"/>
          </a:p>
        </p:txBody>
      </p:sp>
      <p:sp>
        <p:nvSpPr>
          <p:cNvPr id="5" name="Tijdelijke aanduiding voor voettekst 4">
            <a:extLst>
              <a:ext uri="{FF2B5EF4-FFF2-40B4-BE49-F238E27FC236}">
                <a16:creationId xmlns:a16="http://schemas.microsoft.com/office/drawing/2014/main" id="{7B21C5CC-18C0-59DE-6724-3132562FFD0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B8B190D-2E85-11F9-A319-5D2E0FEC6C2B}"/>
              </a:ext>
            </a:extLst>
          </p:cNvPr>
          <p:cNvSpPr>
            <a:spLocks noGrp="1"/>
          </p:cNvSpPr>
          <p:nvPr>
            <p:ph type="sldNum" sz="quarter" idx="12"/>
          </p:nvPr>
        </p:nvSpPr>
        <p:spPr/>
        <p:txBody>
          <a:bodyPr/>
          <a:lstStyle/>
          <a:p>
            <a:fld id="{29B3B837-6370-42C5-AE86-9891D1EBB066}" type="slidenum">
              <a:rPr lang="nl-BE" smtClean="0"/>
              <a:t>‹nr.›</a:t>
            </a:fld>
            <a:endParaRPr lang="nl-BE"/>
          </a:p>
        </p:txBody>
      </p:sp>
    </p:spTree>
    <p:extLst>
      <p:ext uri="{BB962C8B-B14F-4D97-AF65-F5344CB8AC3E}">
        <p14:creationId xmlns:p14="http://schemas.microsoft.com/office/powerpoint/2010/main" val="77751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0BB2E78-1730-F541-86F6-96AC20B8833B}"/>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0DCC61F-547D-B265-85D1-0AD15F3543A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1C09D34-19FC-BE93-B28B-5F7902D1947C}"/>
              </a:ext>
            </a:extLst>
          </p:cNvPr>
          <p:cNvSpPr>
            <a:spLocks noGrp="1"/>
          </p:cNvSpPr>
          <p:nvPr>
            <p:ph type="dt" sz="half" idx="10"/>
          </p:nvPr>
        </p:nvSpPr>
        <p:spPr/>
        <p:txBody>
          <a:bodyPr/>
          <a:lstStyle/>
          <a:p>
            <a:fld id="{C7B13E78-E50D-40CB-BC06-C876116C7690}" type="datetimeFigureOut">
              <a:rPr lang="nl-BE" smtClean="0"/>
              <a:t>16/10/2023</a:t>
            </a:fld>
            <a:endParaRPr lang="nl-BE"/>
          </a:p>
        </p:txBody>
      </p:sp>
      <p:sp>
        <p:nvSpPr>
          <p:cNvPr id="5" name="Tijdelijke aanduiding voor voettekst 4">
            <a:extLst>
              <a:ext uri="{FF2B5EF4-FFF2-40B4-BE49-F238E27FC236}">
                <a16:creationId xmlns:a16="http://schemas.microsoft.com/office/drawing/2014/main" id="{F2A298B9-16DD-3E82-16BE-272FE62DF9A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AD99CE8-E135-16A0-FE16-69FEDE6EAC9D}"/>
              </a:ext>
            </a:extLst>
          </p:cNvPr>
          <p:cNvSpPr>
            <a:spLocks noGrp="1"/>
          </p:cNvSpPr>
          <p:nvPr>
            <p:ph type="sldNum" sz="quarter" idx="12"/>
          </p:nvPr>
        </p:nvSpPr>
        <p:spPr/>
        <p:txBody>
          <a:bodyPr/>
          <a:lstStyle/>
          <a:p>
            <a:fld id="{29B3B837-6370-42C5-AE86-9891D1EBB066}" type="slidenum">
              <a:rPr lang="nl-BE" smtClean="0"/>
              <a:t>‹nr.›</a:t>
            </a:fld>
            <a:endParaRPr lang="nl-BE"/>
          </a:p>
        </p:txBody>
      </p:sp>
    </p:spTree>
    <p:extLst>
      <p:ext uri="{BB962C8B-B14F-4D97-AF65-F5344CB8AC3E}">
        <p14:creationId xmlns:p14="http://schemas.microsoft.com/office/powerpoint/2010/main" val="1416846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slide">
    <p:bg>
      <p:bgPr>
        <a:solidFill>
          <a:srgbClr val="E00049"/>
        </a:solidFill>
        <a:effectLst/>
      </p:bgPr>
    </p:bg>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8727E5F3-DEC8-AD22-8668-96FF70AD09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876" t="24693" r="54700" b="45216"/>
          <a:stretch>
            <a:fillRect/>
          </a:stretch>
        </p:blipFill>
        <p:spPr bwMode="auto">
          <a:xfrm>
            <a:off x="777875" y="1365250"/>
            <a:ext cx="468471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a:extLst>
              <a:ext uri="{FF2B5EF4-FFF2-40B4-BE49-F238E27FC236}">
                <a16:creationId xmlns:a16="http://schemas.microsoft.com/office/drawing/2014/main" id="{6DDE4155-4370-5F8F-2986-C585C13040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91985" t="62959"/>
          <a:stretch>
            <a:fillRect/>
          </a:stretch>
        </p:blipFill>
        <p:spPr bwMode="auto">
          <a:xfrm rot="16200000">
            <a:off x="10165556" y="4818857"/>
            <a:ext cx="9763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833474" y="4564694"/>
            <a:ext cx="7581282" cy="1594556"/>
          </a:xfrm>
          <a:ln w="76200" cmpd="sng">
            <a:solidFill>
              <a:srgbClr val="002757"/>
            </a:solidFill>
          </a:ln>
        </p:spPr>
        <p:txBody>
          <a:bodyPr lIns="180000" tIns="180000" rIns="180000" bIns="180000">
            <a:noAutofit/>
          </a:bodyPr>
          <a:lstStyle>
            <a:lvl1pPr algn="l">
              <a:defRPr sz="4400" b="1">
                <a:solidFill>
                  <a:srgbClr val="FFFFFF"/>
                </a:solidFill>
              </a:defRPr>
            </a:lvl1pPr>
          </a:lstStyle>
          <a:p>
            <a:r>
              <a:rPr lang="nl-NL"/>
              <a:t>Klik om stijl te bewerken</a:t>
            </a:r>
            <a:endParaRPr lang="nl-BE" dirty="0"/>
          </a:p>
        </p:txBody>
      </p:sp>
    </p:spTree>
    <p:extLst>
      <p:ext uri="{BB962C8B-B14F-4D97-AF65-F5344CB8AC3E}">
        <p14:creationId xmlns:p14="http://schemas.microsoft.com/office/powerpoint/2010/main" val="99085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7FC5A-6FD0-6556-0D15-B593488F2C1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72CC0DE-F206-4681-1A85-307C0B726AD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1F3EE2A-84FC-B1E4-EDC0-5DDB4F29A2F5}"/>
              </a:ext>
            </a:extLst>
          </p:cNvPr>
          <p:cNvSpPr>
            <a:spLocks noGrp="1"/>
          </p:cNvSpPr>
          <p:nvPr>
            <p:ph type="dt" sz="half" idx="10"/>
          </p:nvPr>
        </p:nvSpPr>
        <p:spPr/>
        <p:txBody>
          <a:bodyPr/>
          <a:lstStyle/>
          <a:p>
            <a:fld id="{C7B13E78-E50D-40CB-BC06-C876116C7690}" type="datetimeFigureOut">
              <a:rPr lang="nl-BE" smtClean="0"/>
              <a:t>16/10/2023</a:t>
            </a:fld>
            <a:endParaRPr lang="nl-BE"/>
          </a:p>
        </p:txBody>
      </p:sp>
      <p:sp>
        <p:nvSpPr>
          <p:cNvPr id="5" name="Tijdelijke aanduiding voor voettekst 4">
            <a:extLst>
              <a:ext uri="{FF2B5EF4-FFF2-40B4-BE49-F238E27FC236}">
                <a16:creationId xmlns:a16="http://schemas.microsoft.com/office/drawing/2014/main" id="{F43ACDB8-E217-7B2A-AC1C-15E05E8CAC6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3906E3E-A87D-AD86-A0FC-1C1B72F3E219}"/>
              </a:ext>
            </a:extLst>
          </p:cNvPr>
          <p:cNvSpPr>
            <a:spLocks noGrp="1"/>
          </p:cNvSpPr>
          <p:nvPr>
            <p:ph type="sldNum" sz="quarter" idx="12"/>
          </p:nvPr>
        </p:nvSpPr>
        <p:spPr/>
        <p:txBody>
          <a:bodyPr/>
          <a:lstStyle/>
          <a:p>
            <a:fld id="{29B3B837-6370-42C5-AE86-9891D1EBB066}" type="slidenum">
              <a:rPr lang="nl-BE" smtClean="0"/>
              <a:t>‹nr.›</a:t>
            </a:fld>
            <a:endParaRPr lang="nl-BE"/>
          </a:p>
        </p:txBody>
      </p:sp>
    </p:spTree>
    <p:extLst>
      <p:ext uri="{BB962C8B-B14F-4D97-AF65-F5344CB8AC3E}">
        <p14:creationId xmlns:p14="http://schemas.microsoft.com/office/powerpoint/2010/main" val="381208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11ACC-9514-41AA-243A-F8E7A1A983E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B7C1A08-E63C-5020-AC9E-29CC92E98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661D6D-59AA-14B1-2F9A-46EEC82998F0}"/>
              </a:ext>
            </a:extLst>
          </p:cNvPr>
          <p:cNvSpPr>
            <a:spLocks noGrp="1"/>
          </p:cNvSpPr>
          <p:nvPr>
            <p:ph type="dt" sz="half" idx="10"/>
          </p:nvPr>
        </p:nvSpPr>
        <p:spPr/>
        <p:txBody>
          <a:bodyPr/>
          <a:lstStyle/>
          <a:p>
            <a:fld id="{C7B13E78-E50D-40CB-BC06-C876116C7690}" type="datetimeFigureOut">
              <a:rPr lang="nl-BE" smtClean="0"/>
              <a:t>16/10/2023</a:t>
            </a:fld>
            <a:endParaRPr lang="nl-BE"/>
          </a:p>
        </p:txBody>
      </p:sp>
      <p:sp>
        <p:nvSpPr>
          <p:cNvPr id="5" name="Tijdelijke aanduiding voor voettekst 4">
            <a:extLst>
              <a:ext uri="{FF2B5EF4-FFF2-40B4-BE49-F238E27FC236}">
                <a16:creationId xmlns:a16="http://schemas.microsoft.com/office/drawing/2014/main" id="{CAAFA208-E979-AC3E-A0DD-1BCB450462B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19618D9-A451-58FD-2152-A8FBFD7F3236}"/>
              </a:ext>
            </a:extLst>
          </p:cNvPr>
          <p:cNvSpPr>
            <a:spLocks noGrp="1"/>
          </p:cNvSpPr>
          <p:nvPr>
            <p:ph type="sldNum" sz="quarter" idx="12"/>
          </p:nvPr>
        </p:nvSpPr>
        <p:spPr/>
        <p:txBody>
          <a:bodyPr/>
          <a:lstStyle/>
          <a:p>
            <a:fld id="{29B3B837-6370-42C5-AE86-9891D1EBB066}" type="slidenum">
              <a:rPr lang="nl-BE" smtClean="0"/>
              <a:t>‹nr.›</a:t>
            </a:fld>
            <a:endParaRPr lang="nl-BE"/>
          </a:p>
        </p:txBody>
      </p:sp>
    </p:spTree>
    <p:extLst>
      <p:ext uri="{BB962C8B-B14F-4D97-AF65-F5344CB8AC3E}">
        <p14:creationId xmlns:p14="http://schemas.microsoft.com/office/powerpoint/2010/main" val="172403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61DBC-6944-9DCE-7E8E-436DF45C091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E2F51CB-4EB3-B51D-CC55-4114639ACC4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E9616CF8-8C3E-DA60-A7DA-F6261C07D1B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0344A00-69DE-BA79-E6FA-9A1E6C5CA1AA}"/>
              </a:ext>
            </a:extLst>
          </p:cNvPr>
          <p:cNvSpPr>
            <a:spLocks noGrp="1"/>
          </p:cNvSpPr>
          <p:nvPr>
            <p:ph type="dt" sz="half" idx="10"/>
          </p:nvPr>
        </p:nvSpPr>
        <p:spPr/>
        <p:txBody>
          <a:bodyPr/>
          <a:lstStyle/>
          <a:p>
            <a:fld id="{C7B13E78-E50D-40CB-BC06-C876116C7690}" type="datetimeFigureOut">
              <a:rPr lang="nl-BE" smtClean="0"/>
              <a:t>16/10/2023</a:t>
            </a:fld>
            <a:endParaRPr lang="nl-BE"/>
          </a:p>
        </p:txBody>
      </p:sp>
      <p:sp>
        <p:nvSpPr>
          <p:cNvPr id="6" name="Tijdelijke aanduiding voor voettekst 5">
            <a:extLst>
              <a:ext uri="{FF2B5EF4-FFF2-40B4-BE49-F238E27FC236}">
                <a16:creationId xmlns:a16="http://schemas.microsoft.com/office/drawing/2014/main" id="{7F533406-E85B-8A59-87BF-281F86D6649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E2AB7BD-3BC4-0F9C-6CCA-D5C0436748BA}"/>
              </a:ext>
            </a:extLst>
          </p:cNvPr>
          <p:cNvSpPr>
            <a:spLocks noGrp="1"/>
          </p:cNvSpPr>
          <p:nvPr>
            <p:ph type="sldNum" sz="quarter" idx="12"/>
          </p:nvPr>
        </p:nvSpPr>
        <p:spPr/>
        <p:txBody>
          <a:bodyPr/>
          <a:lstStyle/>
          <a:p>
            <a:fld id="{29B3B837-6370-42C5-AE86-9891D1EBB066}" type="slidenum">
              <a:rPr lang="nl-BE" smtClean="0"/>
              <a:t>‹nr.›</a:t>
            </a:fld>
            <a:endParaRPr lang="nl-BE"/>
          </a:p>
        </p:txBody>
      </p:sp>
    </p:spTree>
    <p:extLst>
      <p:ext uri="{BB962C8B-B14F-4D97-AF65-F5344CB8AC3E}">
        <p14:creationId xmlns:p14="http://schemas.microsoft.com/office/powerpoint/2010/main" val="148157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DBF90-B953-E361-93CC-78C20BDB4BD6}"/>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7ED92B0-BE0B-9D7B-2EA8-D144E04B2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5C04881-2E9E-DFDC-F55C-18EECA5B7CE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BA603946-16CE-064C-389D-B524F2BECA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BADE03A-9463-EEDA-8558-D494100F155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050ECD08-E2EC-DB07-1F50-E0D10DE518A9}"/>
              </a:ext>
            </a:extLst>
          </p:cNvPr>
          <p:cNvSpPr>
            <a:spLocks noGrp="1"/>
          </p:cNvSpPr>
          <p:nvPr>
            <p:ph type="dt" sz="half" idx="10"/>
          </p:nvPr>
        </p:nvSpPr>
        <p:spPr/>
        <p:txBody>
          <a:bodyPr/>
          <a:lstStyle/>
          <a:p>
            <a:fld id="{C7B13E78-E50D-40CB-BC06-C876116C7690}" type="datetimeFigureOut">
              <a:rPr lang="nl-BE" smtClean="0"/>
              <a:t>16/10/2023</a:t>
            </a:fld>
            <a:endParaRPr lang="nl-BE"/>
          </a:p>
        </p:txBody>
      </p:sp>
      <p:sp>
        <p:nvSpPr>
          <p:cNvPr id="8" name="Tijdelijke aanduiding voor voettekst 7">
            <a:extLst>
              <a:ext uri="{FF2B5EF4-FFF2-40B4-BE49-F238E27FC236}">
                <a16:creationId xmlns:a16="http://schemas.microsoft.com/office/drawing/2014/main" id="{4C25F144-0398-94AA-EAC4-BDC78B85858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761C5049-9D97-6DE8-A8C4-956AFC24A27B}"/>
              </a:ext>
            </a:extLst>
          </p:cNvPr>
          <p:cNvSpPr>
            <a:spLocks noGrp="1"/>
          </p:cNvSpPr>
          <p:nvPr>
            <p:ph type="sldNum" sz="quarter" idx="12"/>
          </p:nvPr>
        </p:nvSpPr>
        <p:spPr/>
        <p:txBody>
          <a:bodyPr/>
          <a:lstStyle/>
          <a:p>
            <a:fld id="{29B3B837-6370-42C5-AE86-9891D1EBB066}" type="slidenum">
              <a:rPr lang="nl-BE" smtClean="0"/>
              <a:t>‹nr.›</a:t>
            </a:fld>
            <a:endParaRPr lang="nl-BE"/>
          </a:p>
        </p:txBody>
      </p:sp>
    </p:spTree>
    <p:extLst>
      <p:ext uri="{BB962C8B-B14F-4D97-AF65-F5344CB8AC3E}">
        <p14:creationId xmlns:p14="http://schemas.microsoft.com/office/powerpoint/2010/main" val="208404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B5D3B-F767-00BD-79D1-A0C704161F49}"/>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CDAE0333-281C-8539-30FC-FF84C087096D}"/>
              </a:ext>
            </a:extLst>
          </p:cNvPr>
          <p:cNvSpPr>
            <a:spLocks noGrp="1"/>
          </p:cNvSpPr>
          <p:nvPr>
            <p:ph type="dt" sz="half" idx="10"/>
          </p:nvPr>
        </p:nvSpPr>
        <p:spPr/>
        <p:txBody>
          <a:bodyPr/>
          <a:lstStyle/>
          <a:p>
            <a:fld id="{C7B13E78-E50D-40CB-BC06-C876116C7690}" type="datetimeFigureOut">
              <a:rPr lang="nl-BE" smtClean="0"/>
              <a:t>16/10/2023</a:t>
            </a:fld>
            <a:endParaRPr lang="nl-BE"/>
          </a:p>
        </p:txBody>
      </p:sp>
      <p:sp>
        <p:nvSpPr>
          <p:cNvPr id="4" name="Tijdelijke aanduiding voor voettekst 3">
            <a:extLst>
              <a:ext uri="{FF2B5EF4-FFF2-40B4-BE49-F238E27FC236}">
                <a16:creationId xmlns:a16="http://schemas.microsoft.com/office/drawing/2014/main" id="{16BC357B-7B35-9A31-8E2E-4636CB0D4ABF}"/>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C2F80796-03E1-6FDB-C437-8F087BA84501}"/>
              </a:ext>
            </a:extLst>
          </p:cNvPr>
          <p:cNvSpPr>
            <a:spLocks noGrp="1"/>
          </p:cNvSpPr>
          <p:nvPr>
            <p:ph type="sldNum" sz="quarter" idx="12"/>
          </p:nvPr>
        </p:nvSpPr>
        <p:spPr/>
        <p:txBody>
          <a:bodyPr/>
          <a:lstStyle/>
          <a:p>
            <a:fld id="{29B3B837-6370-42C5-AE86-9891D1EBB066}" type="slidenum">
              <a:rPr lang="nl-BE" smtClean="0"/>
              <a:t>‹nr.›</a:t>
            </a:fld>
            <a:endParaRPr lang="nl-BE"/>
          </a:p>
        </p:txBody>
      </p:sp>
    </p:spTree>
    <p:extLst>
      <p:ext uri="{BB962C8B-B14F-4D97-AF65-F5344CB8AC3E}">
        <p14:creationId xmlns:p14="http://schemas.microsoft.com/office/powerpoint/2010/main" val="2006731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B0ADE95-6AC7-432B-3BDB-22F90CB665DA}"/>
              </a:ext>
            </a:extLst>
          </p:cNvPr>
          <p:cNvSpPr>
            <a:spLocks noGrp="1"/>
          </p:cNvSpPr>
          <p:nvPr>
            <p:ph type="dt" sz="half" idx="10"/>
          </p:nvPr>
        </p:nvSpPr>
        <p:spPr/>
        <p:txBody>
          <a:bodyPr/>
          <a:lstStyle/>
          <a:p>
            <a:fld id="{C7B13E78-E50D-40CB-BC06-C876116C7690}" type="datetimeFigureOut">
              <a:rPr lang="nl-BE" smtClean="0"/>
              <a:t>16/10/2023</a:t>
            </a:fld>
            <a:endParaRPr lang="nl-BE"/>
          </a:p>
        </p:txBody>
      </p:sp>
      <p:sp>
        <p:nvSpPr>
          <p:cNvPr id="3" name="Tijdelijke aanduiding voor voettekst 2">
            <a:extLst>
              <a:ext uri="{FF2B5EF4-FFF2-40B4-BE49-F238E27FC236}">
                <a16:creationId xmlns:a16="http://schemas.microsoft.com/office/drawing/2014/main" id="{E485553B-435D-5E87-F134-304C8514524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C17B7B19-F5AD-9803-F082-401F050F1AEA}"/>
              </a:ext>
            </a:extLst>
          </p:cNvPr>
          <p:cNvSpPr>
            <a:spLocks noGrp="1"/>
          </p:cNvSpPr>
          <p:nvPr>
            <p:ph type="sldNum" sz="quarter" idx="12"/>
          </p:nvPr>
        </p:nvSpPr>
        <p:spPr/>
        <p:txBody>
          <a:bodyPr/>
          <a:lstStyle/>
          <a:p>
            <a:fld id="{29B3B837-6370-42C5-AE86-9891D1EBB066}" type="slidenum">
              <a:rPr lang="nl-BE" smtClean="0"/>
              <a:t>‹nr.›</a:t>
            </a:fld>
            <a:endParaRPr lang="nl-BE"/>
          </a:p>
        </p:txBody>
      </p:sp>
    </p:spTree>
    <p:extLst>
      <p:ext uri="{BB962C8B-B14F-4D97-AF65-F5344CB8AC3E}">
        <p14:creationId xmlns:p14="http://schemas.microsoft.com/office/powerpoint/2010/main" val="97401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B07ED-5AA6-E388-D58C-774F0D3E74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9EF0561-E21C-D640-B402-D30C2E0BB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D4857EF-85AF-C9A0-9331-751B355B5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E1B2E8-3EE9-AB57-A67B-A42322D90592}"/>
              </a:ext>
            </a:extLst>
          </p:cNvPr>
          <p:cNvSpPr>
            <a:spLocks noGrp="1"/>
          </p:cNvSpPr>
          <p:nvPr>
            <p:ph type="dt" sz="half" idx="10"/>
          </p:nvPr>
        </p:nvSpPr>
        <p:spPr/>
        <p:txBody>
          <a:bodyPr/>
          <a:lstStyle/>
          <a:p>
            <a:fld id="{C7B13E78-E50D-40CB-BC06-C876116C7690}" type="datetimeFigureOut">
              <a:rPr lang="nl-BE" smtClean="0"/>
              <a:t>16/10/2023</a:t>
            </a:fld>
            <a:endParaRPr lang="nl-BE"/>
          </a:p>
        </p:txBody>
      </p:sp>
      <p:sp>
        <p:nvSpPr>
          <p:cNvPr id="6" name="Tijdelijke aanduiding voor voettekst 5">
            <a:extLst>
              <a:ext uri="{FF2B5EF4-FFF2-40B4-BE49-F238E27FC236}">
                <a16:creationId xmlns:a16="http://schemas.microsoft.com/office/drawing/2014/main" id="{D28B6F8B-4DBE-1847-1B46-D27CFAFD6E3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6F10CA2-865C-E463-08B1-B0BEF5FD69CB}"/>
              </a:ext>
            </a:extLst>
          </p:cNvPr>
          <p:cNvSpPr>
            <a:spLocks noGrp="1"/>
          </p:cNvSpPr>
          <p:nvPr>
            <p:ph type="sldNum" sz="quarter" idx="12"/>
          </p:nvPr>
        </p:nvSpPr>
        <p:spPr/>
        <p:txBody>
          <a:bodyPr/>
          <a:lstStyle/>
          <a:p>
            <a:fld id="{29B3B837-6370-42C5-AE86-9891D1EBB066}" type="slidenum">
              <a:rPr lang="nl-BE" smtClean="0"/>
              <a:t>‹nr.›</a:t>
            </a:fld>
            <a:endParaRPr lang="nl-BE"/>
          </a:p>
        </p:txBody>
      </p:sp>
    </p:spTree>
    <p:extLst>
      <p:ext uri="{BB962C8B-B14F-4D97-AF65-F5344CB8AC3E}">
        <p14:creationId xmlns:p14="http://schemas.microsoft.com/office/powerpoint/2010/main" val="419450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6ED16B-FC15-57B7-B10F-6ACDD411604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550365D0-F559-221B-4763-336122B2FC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CE1A5752-3FF1-3838-5A02-DB85A837B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62F5B1-C1BE-316F-7967-286E78F70B8B}"/>
              </a:ext>
            </a:extLst>
          </p:cNvPr>
          <p:cNvSpPr>
            <a:spLocks noGrp="1"/>
          </p:cNvSpPr>
          <p:nvPr>
            <p:ph type="dt" sz="half" idx="10"/>
          </p:nvPr>
        </p:nvSpPr>
        <p:spPr/>
        <p:txBody>
          <a:bodyPr/>
          <a:lstStyle/>
          <a:p>
            <a:fld id="{C7B13E78-E50D-40CB-BC06-C876116C7690}" type="datetimeFigureOut">
              <a:rPr lang="nl-BE" smtClean="0"/>
              <a:t>16/10/2023</a:t>
            </a:fld>
            <a:endParaRPr lang="nl-BE"/>
          </a:p>
        </p:txBody>
      </p:sp>
      <p:sp>
        <p:nvSpPr>
          <p:cNvPr id="6" name="Tijdelijke aanduiding voor voettekst 5">
            <a:extLst>
              <a:ext uri="{FF2B5EF4-FFF2-40B4-BE49-F238E27FC236}">
                <a16:creationId xmlns:a16="http://schemas.microsoft.com/office/drawing/2014/main" id="{C6E4A7FD-5C9B-6EFF-FF07-579A7E8AD3F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132DB7F-F2B7-3DB9-20EA-D9A1999AB5A2}"/>
              </a:ext>
            </a:extLst>
          </p:cNvPr>
          <p:cNvSpPr>
            <a:spLocks noGrp="1"/>
          </p:cNvSpPr>
          <p:nvPr>
            <p:ph type="sldNum" sz="quarter" idx="12"/>
          </p:nvPr>
        </p:nvSpPr>
        <p:spPr/>
        <p:txBody>
          <a:bodyPr/>
          <a:lstStyle/>
          <a:p>
            <a:fld id="{29B3B837-6370-42C5-AE86-9891D1EBB066}" type="slidenum">
              <a:rPr lang="nl-BE" smtClean="0"/>
              <a:t>‹nr.›</a:t>
            </a:fld>
            <a:endParaRPr lang="nl-BE"/>
          </a:p>
        </p:txBody>
      </p:sp>
    </p:spTree>
    <p:extLst>
      <p:ext uri="{BB962C8B-B14F-4D97-AF65-F5344CB8AC3E}">
        <p14:creationId xmlns:p14="http://schemas.microsoft.com/office/powerpoint/2010/main" val="294637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4230350-EFCC-272E-5D80-7821A3E091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5DFCD68-0D09-2190-A12E-9AC849CAB5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193BB55-ED87-15A4-94AA-544CDBBB6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13E78-E50D-40CB-BC06-C876116C7690}" type="datetimeFigureOut">
              <a:rPr lang="nl-BE" smtClean="0"/>
              <a:t>16/10/2023</a:t>
            </a:fld>
            <a:endParaRPr lang="nl-BE"/>
          </a:p>
        </p:txBody>
      </p:sp>
      <p:sp>
        <p:nvSpPr>
          <p:cNvPr id="5" name="Tijdelijke aanduiding voor voettekst 4">
            <a:extLst>
              <a:ext uri="{FF2B5EF4-FFF2-40B4-BE49-F238E27FC236}">
                <a16:creationId xmlns:a16="http://schemas.microsoft.com/office/drawing/2014/main" id="{CED07691-01B6-40A6-4B61-465A3E3AB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3926D837-DCFD-6970-0F80-CBED0997A7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3B837-6370-42C5-AE86-9891D1EBB066}" type="slidenum">
              <a:rPr lang="nl-BE" smtClean="0"/>
              <a:t>‹nr.›</a:t>
            </a:fld>
            <a:endParaRPr lang="nl-BE"/>
          </a:p>
        </p:txBody>
      </p:sp>
    </p:spTree>
    <p:extLst>
      <p:ext uri="{BB962C8B-B14F-4D97-AF65-F5344CB8AC3E}">
        <p14:creationId xmlns:p14="http://schemas.microsoft.com/office/powerpoint/2010/main" val="1622110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www.pasco.com/products/software/sparkvu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pbQXJacie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2">
            <a:extLst>
              <a:ext uri="{FF2B5EF4-FFF2-40B4-BE49-F238E27FC236}">
                <a16:creationId xmlns:a16="http://schemas.microsoft.com/office/drawing/2014/main" id="{7A6EFE07-6F03-0AD8-21DE-6194542CDCA5}"/>
              </a:ext>
            </a:extLst>
          </p:cNvPr>
          <p:cNvSpPr>
            <a:spLocks noGrp="1"/>
          </p:cNvSpPr>
          <p:nvPr>
            <p:ph type="ctrTitle"/>
          </p:nvPr>
        </p:nvSpPr>
        <p:spPr>
          <a:xfrm>
            <a:off x="2511425" y="3348038"/>
            <a:ext cx="8931275" cy="2032000"/>
          </a:xfrm>
          <a:ln>
            <a:miter lim="800000"/>
            <a:headEnd/>
            <a:tailEnd/>
          </a:ln>
        </p:spPr>
        <p:txBody>
          <a:bodyPr/>
          <a:lstStyle/>
          <a:p>
            <a:r>
              <a:rPr lang="nl-BE" altLang="nl-BE"/>
              <a:t>Gebruik van meetsensoren met Sparkvue</a:t>
            </a:r>
          </a:p>
        </p:txBody>
      </p:sp>
      <p:pic>
        <p:nvPicPr>
          <p:cNvPr id="45059" name="Afbeelding 3">
            <a:extLst>
              <a:ext uri="{FF2B5EF4-FFF2-40B4-BE49-F238E27FC236}">
                <a16:creationId xmlns:a16="http://schemas.microsoft.com/office/drawing/2014/main" id="{789CE3BB-FC40-A29B-0D86-A37079FF2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838" y="134938"/>
            <a:ext cx="271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Afbeelding 2">
            <a:extLst>
              <a:ext uri="{FF2B5EF4-FFF2-40B4-BE49-F238E27FC236}">
                <a16:creationId xmlns:a16="http://schemas.microsoft.com/office/drawing/2014/main" id="{96BC35BE-49C7-15E6-CAD5-E211BFCD7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5675" y="0"/>
            <a:ext cx="22828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44382390-CA17-856C-9EF0-4E5E985894C0}"/>
              </a:ext>
            </a:extLst>
          </p:cNvPr>
          <p:cNvSpPr txBox="1"/>
          <p:nvPr/>
        </p:nvSpPr>
        <p:spPr>
          <a:xfrm>
            <a:off x="7437438" y="5380038"/>
            <a:ext cx="2879725" cy="646112"/>
          </a:xfrm>
          <a:prstGeom prst="rect">
            <a:avLst/>
          </a:prstGeom>
          <a:noFill/>
        </p:spPr>
        <p:txBody>
          <a:bodyPr wrap="none">
            <a:spAutoFit/>
          </a:bodyPr>
          <a:lstStyle/>
          <a:p>
            <a:pPr>
              <a:defRPr/>
            </a:pPr>
            <a:r>
              <a:rPr lang="nl-BE" sz="3600" dirty="0">
                <a:solidFill>
                  <a:schemeClr val="accent3">
                    <a:lumMod val="20000"/>
                    <a:lumOff val="80000"/>
                  </a:schemeClr>
                </a:solidFill>
              </a:rPr>
              <a:t>Nik N. (OF 3)</a:t>
            </a:r>
          </a:p>
        </p:txBody>
      </p:sp>
      <p:sp>
        <p:nvSpPr>
          <p:cNvPr id="4" name="Tekstvak 3">
            <a:extLst>
              <a:ext uri="{FF2B5EF4-FFF2-40B4-BE49-F238E27FC236}">
                <a16:creationId xmlns:a16="http://schemas.microsoft.com/office/drawing/2014/main" id="{D8B14577-4A9F-D4E6-9814-F07871DCA8D8}"/>
              </a:ext>
            </a:extLst>
          </p:cNvPr>
          <p:cNvSpPr txBox="1"/>
          <p:nvPr/>
        </p:nvSpPr>
        <p:spPr>
          <a:xfrm>
            <a:off x="118642" y="5886652"/>
            <a:ext cx="6094070" cy="646331"/>
          </a:xfrm>
          <a:prstGeom prst="rect">
            <a:avLst/>
          </a:prstGeom>
          <a:noFill/>
        </p:spPr>
        <p:txBody>
          <a:bodyPr wrap="square">
            <a:spAutoFit/>
          </a:bodyPr>
          <a:lstStyle/>
          <a:p>
            <a:r>
              <a:rPr lang="nl-NL" dirty="0" err="1">
                <a:hlinkClick r:id="rId4"/>
              </a:rPr>
              <a:t>SPARKvue</a:t>
            </a:r>
            <a:r>
              <a:rPr lang="nl-NL" dirty="0">
                <a:hlinkClick r:id="rId4"/>
              </a:rPr>
              <a:t> - Software voor gegevensverzameling en -analyse | PASCO</a:t>
            </a:r>
            <a:endParaRPr lang="nl-BE" dirty="0"/>
          </a:p>
        </p:txBody>
      </p:sp>
      <p:pic>
        <p:nvPicPr>
          <p:cNvPr id="6" name="Afbeelding 5">
            <a:extLst>
              <a:ext uri="{FF2B5EF4-FFF2-40B4-BE49-F238E27FC236}">
                <a16:creationId xmlns:a16="http://schemas.microsoft.com/office/drawing/2014/main" id="{78D43E56-FCC1-330C-CEE7-D5E00E2D04C9}"/>
              </a:ext>
            </a:extLst>
          </p:cNvPr>
          <p:cNvPicPr>
            <a:picLocks noChangeAspect="1"/>
          </p:cNvPicPr>
          <p:nvPr/>
        </p:nvPicPr>
        <p:blipFill>
          <a:blip r:embed="rId5"/>
          <a:stretch>
            <a:fillRect/>
          </a:stretch>
        </p:blipFill>
        <p:spPr>
          <a:xfrm>
            <a:off x="283992" y="3348038"/>
            <a:ext cx="1600339" cy="16384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70F5E00-8811-C5D2-C81D-B892C03C3F93}"/>
              </a:ext>
            </a:extLst>
          </p:cNvPr>
          <p:cNvPicPr>
            <a:picLocks noChangeAspect="1"/>
          </p:cNvPicPr>
          <p:nvPr/>
        </p:nvPicPr>
        <p:blipFill>
          <a:blip r:embed="rId3"/>
          <a:stretch>
            <a:fillRect/>
          </a:stretch>
        </p:blipFill>
        <p:spPr>
          <a:xfrm>
            <a:off x="358815" y="1628348"/>
            <a:ext cx="8636120" cy="4712474"/>
          </a:xfrm>
          <a:prstGeom prst="rect">
            <a:avLst/>
          </a:prstGeom>
        </p:spPr>
      </p:pic>
      <p:pic>
        <p:nvPicPr>
          <p:cNvPr id="7" name="Afbeelding 6">
            <a:extLst>
              <a:ext uri="{FF2B5EF4-FFF2-40B4-BE49-F238E27FC236}">
                <a16:creationId xmlns:a16="http://schemas.microsoft.com/office/drawing/2014/main" id="{6BA9F4D9-BACF-BCDB-D739-9E18B2BB6371}"/>
              </a:ext>
            </a:extLst>
          </p:cNvPr>
          <p:cNvPicPr>
            <a:picLocks noChangeAspect="1"/>
          </p:cNvPicPr>
          <p:nvPr/>
        </p:nvPicPr>
        <p:blipFill>
          <a:blip r:embed="rId4"/>
          <a:stretch>
            <a:fillRect/>
          </a:stretch>
        </p:blipFill>
        <p:spPr>
          <a:xfrm>
            <a:off x="7940559" y="2661107"/>
            <a:ext cx="4251441" cy="1806721"/>
          </a:xfrm>
          <a:prstGeom prst="rect">
            <a:avLst/>
          </a:prstGeom>
        </p:spPr>
      </p:pic>
    </p:spTree>
    <p:extLst>
      <p:ext uri="{BB962C8B-B14F-4D97-AF65-F5344CB8AC3E}">
        <p14:creationId xmlns:p14="http://schemas.microsoft.com/office/powerpoint/2010/main" val="238786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46162E0-E32C-12CA-7F9E-C26448F503FC}"/>
              </a:ext>
            </a:extLst>
          </p:cNvPr>
          <p:cNvPicPr>
            <a:picLocks noChangeAspect="1"/>
          </p:cNvPicPr>
          <p:nvPr/>
        </p:nvPicPr>
        <p:blipFill>
          <a:blip r:embed="rId2"/>
          <a:stretch>
            <a:fillRect/>
          </a:stretch>
        </p:blipFill>
        <p:spPr>
          <a:xfrm>
            <a:off x="158668" y="296908"/>
            <a:ext cx="5601185" cy="6264183"/>
          </a:xfrm>
          <a:prstGeom prst="rect">
            <a:avLst/>
          </a:prstGeom>
        </p:spPr>
      </p:pic>
      <p:pic>
        <p:nvPicPr>
          <p:cNvPr id="5" name="Afbeelding 4">
            <a:extLst>
              <a:ext uri="{FF2B5EF4-FFF2-40B4-BE49-F238E27FC236}">
                <a16:creationId xmlns:a16="http://schemas.microsoft.com/office/drawing/2014/main" id="{7B0643B6-7754-5226-9C43-D3EF7EE0CB52}"/>
              </a:ext>
            </a:extLst>
          </p:cNvPr>
          <p:cNvPicPr>
            <a:picLocks noChangeAspect="1"/>
          </p:cNvPicPr>
          <p:nvPr/>
        </p:nvPicPr>
        <p:blipFill>
          <a:blip r:embed="rId3"/>
          <a:stretch>
            <a:fillRect/>
          </a:stretch>
        </p:blipFill>
        <p:spPr>
          <a:xfrm>
            <a:off x="6096000" y="487424"/>
            <a:ext cx="2636748" cy="2941575"/>
          </a:xfrm>
          <a:prstGeom prst="rect">
            <a:avLst/>
          </a:prstGeom>
        </p:spPr>
      </p:pic>
      <p:pic>
        <p:nvPicPr>
          <p:cNvPr id="7" name="Afbeelding 6">
            <a:extLst>
              <a:ext uri="{FF2B5EF4-FFF2-40B4-BE49-F238E27FC236}">
                <a16:creationId xmlns:a16="http://schemas.microsoft.com/office/drawing/2014/main" id="{90AEE570-75D3-2148-C554-5645C7437E15}"/>
              </a:ext>
            </a:extLst>
          </p:cNvPr>
          <p:cNvPicPr>
            <a:picLocks noChangeAspect="1"/>
          </p:cNvPicPr>
          <p:nvPr/>
        </p:nvPicPr>
        <p:blipFill>
          <a:blip r:embed="rId4"/>
          <a:stretch>
            <a:fillRect/>
          </a:stretch>
        </p:blipFill>
        <p:spPr>
          <a:xfrm>
            <a:off x="6575720" y="3935694"/>
            <a:ext cx="3517404" cy="2291371"/>
          </a:xfrm>
          <a:prstGeom prst="rect">
            <a:avLst/>
          </a:prstGeom>
        </p:spPr>
      </p:pic>
    </p:spTree>
    <p:extLst>
      <p:ext uri="{BB962C8B-B14F-4D97-AF65-F5344CB8AC3E}">
        <p14:creationId xmlns:p14="http://schemas.microsoft.com/office/powerpoint/2010/main" val="427562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kabel, whiteboard, verbruiksartikelen voor kantoor&#10;&#10;Automatisch gegenereerde beschrijving">
            <a:extLst>
              <a:ext uri="{FF2B5EF4-FFF2-40B4-BE49-F238E27FC236}">
                <a16:creationId xmlns:a16="http://schemas.microsoft.com/office/drawing/2014/main" id="{750EBC86-F16F-1AE7-818F-C929C5E8F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8248" y="714737"/>
            <a:ext cx="4236334" cy="3177251"/>
          </a:xfrm>
          <a:prstGeom prst="rect">
            <a:avLst/>
          </a:prstGeom>
        </p:spPr>
      </p:pic>
      <p:pic>
        <p:nvPicPr>
          <p:cNvPr id="5" name="Afbeelding 4" descr="Afbeelding met tekst, overdekt, apparaat, muur&#10;&#10;Automatisch gegenereerde beschrijving">
            <a:extLst>
              <a:ext uri="{FF2B5EF4-FFF2-40B4-BE49-F238E27FC236}">
                <a16:creationId xmlns:a16="http://schemas.microsoft.com/office/drawing/2014/main" id="{6D4958D3-6F5A-8E6F-BCA3-C3DB005AD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933941" y="590309"/>
            <a:ext cx="4722471" cy="3541853"/>
          </a:xfrm>
          <a:prstGeom prst="rect">
            <a:avLst/>
          </a:prstGeom>
        </p:spPr>
      </p:pic>
      <p:pic>
        <p:nvPicPr>
          <p:cNvPr id="7" name="Afbeelding 6" descr="Afbeelding met tekst, horloge, overdekt&#10;&#10;Automatisch gegenereerde beschrijving">
            <a:extLst>
              <a:ext uri="{FF2B5EF4-FFF2-40B4-BE49-F238E27FC236}">
                <a16:creationId xmlns:a16="http://schemas.microsoft.com/office/drawing/2014/main" id="{93182404-3497-26CD-A95F-076561499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180846" y="1297370"/>
            <a:ext cx="5193496" cy="3895122"/>
          </a:xfrm>
          <a:prstGeom prst="rect">
            <a:avLst/>
          </a:prstGeom>
        </p:spPr>
      </p:pic>
    </p:spTree>
    <p:extLst>
      <p:ext uri="{BB962C8B-B14F-4D97-AF65-F5344CB8AC3E}">
        <p14:creationId xmlns:p14="http://schemas.microsoft.com/office/powerpoint/2010/main" val="351985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03B417E-B026-022D-A71D-EEAA266B851C}"/>
              </a:ext>
            </a:extLst>
          </p:cNvPr>
          <p:cNvSpPr txBox="1"/>
          <p:nvPr/>
        </p:nvSpPr>
        <p:spPr>
          <a:xfrm>
            <a:off x="245962" y="6164047"/>
            <a:ext cx="6094070" cy="369332"/>
          </a:xfrm>
          <a:prstGeom prst="rect">
            <a:avLst/>
          </a:prstGeom>
          <a:noFill/>
        </p:spPr>
        <p:txBody>
          <a:bodyPr wrap="square">
            <a:spAutoFit/>
          </a:bodyPr>
          <a:lstStyle/>
          <a:p>
            <a:r>
              <a:rPr lang="en-US" dirty="0">
                <a:hlinkClick r:id="rId3"/>
              </a:rPr>
              <a:t>Introduction to </a:t>
            </a:r>
            <a:r>
              <a:rPr lang="en-US" dirty="0" err="1">
                <a:hlinkClick r:id="rId3"/>
              </a:rPr>
              <a:t>SPARKvue</a:t>
            </a:r>
            <a:r>
              <a:rPr lang="en-US" dirty="0">
                <a:hlinkClick r:id="rId3"/>
              </a:rPr>
              <a:t>® | Webinar - 2023 10 11 - YouTube</a:t>
            </a:r>
            <a:endParaRPr lang="nl-BE" dirty="0"/>
          </a:p>
        </p:txBody>
      </p:sp>
      <p:pic>
        <p:nvPicPr>
          <p:cNvPr id="5" name="Afbeelding 4">
            <a:extLst>
              <a:ext uri="{FF2B5EF4-FFF2-40B4-BE49-F238E27FC236}">
                <a16:creationId xmlns:a16="http://schemas.microsoft.com/office/drawing/2014/main" id="{F94811DE-5DCB-455C-776E-68025ACFD60B}"/>
              </a:ext>
            </a:extLst>
          </p:cNvPr>
          <p:cNvPicPr>
            <a:picLocks noChangeAspect="1"/>
          </p:cNvPicPr>
          <p:nvPr/>
        </p:nvPicPr>
        <p:blipFill>
          <a:blip r:embed="rId4"/>
          <a:stretch>
            <a:fillRect/>
          </a:stretch>
        </p:blipFill>
        <p:spPr>
          <a:xfrm>
            <a:off x="5791510" y="1618013"/>
            <a:ext cx="6187976" cy="4061812"/>
          </a:xfrm>
          <a:prstGeom prst="rect">
            <a:avLst/>
          </a:prstGeom>
        </p:spPr>
      </p:pic>
      <p:pic>
        <p:nvPicPr>
          <p:cNvPr id="7" name="Afbeelding 6">
            <a:extLst>
              <a:ext uri="{FF2B5EF4-FFF2-40B4-BE49-F238E27FC236}">
                <a16:creationId xmlns:a16="http://schemas.microsoft.com/office/drawing/2014/main" id="{F12BD100-F297-9C3C-AB3B-408945D108D1}"/>
              </a:ext>
            </a:extLst>
          </p:cNvPr>
          <p:cNvPicPr>
            <a:picLocks noChangeAspect="1"/>
          </p:cNvPicPr>
          <p:nvPr/>
        </p:nvPicPr>
        <p:blipFill>
          <a:blip r:embed="rId5"/>
          <a:stretch>
            <a:fillRect/>
          </a:stretch>
        </p:blipFill>
        <p:spPr>
          <a:xfrm>
            <a:off x="548545" y="731930"/>
            <a:ext cx="4404742" cy="3055885"/>
          </a:xfrm>
          <a:prstGeom prst="rect">
            <a:avLst/>
          </a:prstGeom>
        </p:spPr>
      </p:pic>
    </p:spTree>
    <p:extLst>
      <p:ext uri="{BB962C8B-B14F-4D97-AF65-F5344CB8AC3E}">
        <p14:creationId xmlns:p14="http://schemas.microsoft.com/office/powerpoint/2010/main" val="344887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plastic, Kobaltblauw, Frisdrank&#10;&#10;Automatisch gegenereerde beschrijving">
            <a:extLst>
              <a:ext uri="{FF2B5EF4-FFF2-40B4-BE49-F238E27FC236}">
                <a16:creationId xmlns:a16="http://schemas.microsoft.com/office/drawing/2014/main" id="{CC21B11A-8BD9-A2E1-1401-36EA5E2A1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5250" y="764653"/>
            <a:ext cx="6858000" cy="5143500"/>
          </a:xfrm>
          <a:prstGeom prst="rect">
            <a:avLst/>
          </a:prstGeom>
        </p:spPr>
      </p:pic>
      <p:pic>
        <p:nvPicPr>
          <p:cNvPr id="5" name="Afbeelding 4" descr="Afbeelding met tekst, fles, plastic, Frisdrank&#10;&#10;Automatisch gegenereerde beschrijving">
            <a:extLst>
              <a:ext uri="{FF2B5EF4-FFF2-40B4-BE49-F238E27FC236}">
                <a16:creationId xmlns:a16="http://schemas.microsoft.com/office/drawing/2014/main" id="{8400A138-5F4B-AA5E-AFEA-B43521D16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60671" y="857250"/>
            <a:ext cx="6858000" cy="5143500"/>
          </a:xfrm>
          <a:prstGeom prst="rect">
            <a:avLst/>
          </a:prstGeom>
        </p:spPr>
      </p:pic>
    </p:spTree>
    <p:extLst>
      <p:ext uri="{BB962C8B-B14F-4D97-AF65-F5344CB8AC3E}">
        <p14:creationId xmlns:p14="http://schemas.microsoft.com/office/powerpoint/2010/main" val="406103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0CFFB31-C8FA-4C44-E668-02D7687F7C0A}"/>
              </a:ext>
            </a:extLst>
          </p:cNvPr>
          <p:cNvPicPr>
            <a:picLocks noChangeAspect="1"/>
          </p:cNvPicPr>
          <p:nvPr/>
        </p:nvPicPr>
        <p:blipFill>
          <a:blip r:embed="rId2"/>
          <a:stretch>
            <a:fillRect/>
          </a:stretch>
        </p:blipFill>
        <p:spPr>
          <a:xfrm>
            <a:off x="240617" y="0"/>
            <a:ext cx="2034716" cy="464860"/>
          </a:xfrm>
          <a:prstGeom prst="rect">
            <a:avLst/>
          </a:prstGeom>
        </p:spPr>
      </p:pic>
      <p:pic>
        <p:nvPicPr>
          <p:cNvPr id="5" name="Afbeelding 4">
            <a:extLst>
              <a:ext uri="{FF2B5EF4-FFF2-40B4-BE49-F238E27FC236}">
                <a16:creationId xmlns:a16="http://schemas.microsoft.com/office/drawing/2014/main" id="{210BAF1F-A3F2-6AA6-1EA0-FB24F056C1EF}"/>
              </a:ext>
            </a:extLst>
          </p:cNvPr>
          <p:cNvPicPr>
            <a:picLocks noChangeAspect="1"/>
          </p:cNvPicPr>
          <p:nvPr/>
        </p:nvPicPr>
        <p:blipFill>
          <a:blip r:embed="rId3"/>
          <a:stretch>
            <a:fillRect/>
          </a:stretch>
        </p:blipFill>
        <p:spPr>
          <a:xfrm>
            <a:off x="0" y="327391"/>
            <a:ext cx="7590178" cy="3101609"/>
          </a:xfrm>
          <a:prstGeom prst="rect">
            <a:avLst/>
          </a:prstGeom>
        </p:spPr>
      </p:pic>
      <p:pic>
        <p:nvPicPr>
          <p:cNvPr id="6" name="Afbeelding 5">
            <a:extLst>
              <a:ext uri="{FF2B5EF4-FFF2-40B4-BE49-F238E27FC236}">
                <a16:creationId xmlns:a16="http://schemas.microsoft.com/office/drawing/2014/main" id="{722AA2CB-4D78-3085-491F-A25FCB79C656}"/>
              </a:ext>
            </a:extLst>
          </p:cNvPr>
          <p:cNvPicPr>
            <a:picLocks noChangeAspect="1"/>
          </p:cNvPicPr>
          <p:nvPr/>
        </p:nvPicPr>
        <p:blipFill>
          <a:blip r:embed="rId4"/>
          <a:stretch>
            <a:fillRect/>
          </a:stretch>
        </p:blipFill>
        <p:spPr>
          <a:xfrm>
            <a:off x="6840638" y="3305296"/>
            <a:ext cx="5394846" cy="3552703"/>
          </a:xfrm>
          <a:prstGeom prst="rect">
            <a:avLst/>
          </a:prstGeom>
        </p:spPr>
      </p:pic>
    </p:spTree>
    <p:extLst>
      <p:ext uri="{BB962C8B-B14F-4D97-AF65-F5344CB8AC3E}">
        <p14:creationId xmlns:p14="http://schemas.microsoft.com/office/powerpoint/2010/main" val="233116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554E1FB-C9A8-2C49-3936-E7EAF78EE167}"/>
              </a:ext>
            </a:extLst>
          </p:cNvPr>
          <p:cNvPicPr>
            <a:picLocks noChangeAspect="1"/>
          </p:cNvPicPr>
          <p:nvPr/>
        </p:nvPicPr>
        <p:blipFill>
          <a:blip r:embed="rId3"/>
          <a:stretch>
            <a:fillRect/>
          </a:stretch>
        </p:blipFill>
        <p:spPr>
          <a:xfrm>
            <a:off x="618286" y="603841"/>
            <a:ext cx="3223539" cy="464860"/>
          </a:xfrm>
          <a:prstGeom prst="rect">
            <a:avLst/>
          </a:prstGeom>
        </p:spPr>
      </p:pic>
      <p:pic>
        <p:nvPicPr>
          <p:cNvPr id="7" name="Afbeelding 6">
            <a:extLst>
              <a:ext uri="{FF2B5EF4-FFF2-40B4-BE49-F238E27FC236}">
                <a16:creationId xmlns:a16="http://schemas.microsoft.com/office/drawing/2014/main" id="{7422C317-0775-822F-1384-17D0715ACE4E}"/>
              </a:ext>
            </a:extLst>
          </p:cNvPr>
          <p:cNvPicPr>
            <a:picLocks noChangeAspect="1"/>
          </p:cNvPicPr>
          <p:nvPr/>
        </p:nvPicPr>
        <p:blipFill>
          <a:blip r:embed="rId4"/>
          <a:stretch>
            <a:fillRect/>
          </a:stretch>
        </p:blipFill>
        <p:spPr>
          <a:xfrm>
            <a:off x="0" y="1262789"/>
            <a:ext cx="6149873" cy="4633362"/>
          </a:xfrm>
          <a:prstGeom prst="rect">
            <a:avLst/>
          </a:prstGeom>
        </p:spPr>
      </p:pic>
      <p:pic>
        <p:nvPicPr>
          <p:cNvPr id="9" name="Afbeelding 8">
            <a:extLst>
              <a:ext uri="{FF2B5EF4-FFF2-40B4-BE49-F238E27FC236}">
                <a16:creationId xmlns:a16="http://schemas.microsoft.com/office/drawing/2014/main" id="{DB4E9D91-BD4E-A0BA-D446-5A2A4AC993EC}"/>
              </a:ext>
            </a:extLst>
          </p:cNvPr>
          <p:cNvPicPr>
            <a:picLocks noChangeAspect="1"/>
          </p:cNvPicPr>
          <p:nvPr/>
        </p:nvPicPr>
        <p:blipFill>
          <a:blip r:embed="rId5"/>
          <a:stretch>
            <a:fillRect/>
          </a:stretch>
        </p:blipFill>
        <p:spPr>
          <a:xfrm>
            <a:off x="6072610" y="1656834"/>
            <a:ext cx="6119390" cy="4099915"/>
          </a:xfrm>
          <a:prstGeom prst="rect">
            <a:avLst/>
          </a:prstGeom>
        </p:spPr>
      </p:pic>
    </p:spTree>
    <p:extLst>
      <p:ext uri="{BB962C8B-B14F-4D97-AF65-F5344CB8AC3E}">
        <p14:creationId xmlns:p14="http://schemas.microsoft.com/office/powerpoint/2010/main" val="371608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99292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628</Words>
  <Application>Microsoft Office PowerPoint</Application>
  <PresentationFormat>Breedbeeld</PresentationFormat>
  <Paragraphs>19</Paragraphs>
  <Slides>9</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Calibri</vt:lpstr>
      <vt:lpstr>Calibri Light</vt:lpstr>
      <vt:lpstr>Open Sans</vt:lpstr>
      <vt:lpstr>Söhne</vt:lpstr>
      <vt:lpstr>Kantoorthema</vt:lpstr>
      <vt:lpstr>Gebruik van meetsensoren met Sparkvue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Gebruik van meetsensoren met Sparkvue</dc:title>
  <dc:creator>Filip Poncelet</dc:creator>
  <cp:lastModifiedBy>Filip Poncelet</cp:lastModifiedBy>
  <cp:revision>4</cp:revision>
  <dcterms:created xsi:type="dcterms:W3CDTF">2023-10-15T09:13:41Z</dcterms:created>
  <dcterms:modified xsi:type="dcterms:W3CDTF">2023-10-16T11:43:56Z</dcterms:modified>
</cp:coreProperties>
</file>