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330" r:id="rId2"/>
    <p:sldId id="1332" r:id="rId3"/>
    <p:sldId id="1335" r:id="rId4"/>
    <p:sldId id="1334" r:id="rId5"/>
    <p:sldId id="256" r:id="rId6"/>
    <p:sldId id="1331" r:id="rId7"/>
    <p:sldId id="1333" r:id="rId8"/>
    <p:sldId id="1336" r:id="rId9"/>
    <p:sldId id="1337" r:id="rId10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1D2775-0CA1-92A8-ECC6-FB660A0D17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DA3BF92-B926-B36A-0962-0DDAC0B7E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F6F3114-A230-8142-9DFD-CD3E49D47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6F13-11AB-4BCE-8D23-697523F15E6F}" type="datetimeFigureOut">
              <a:rPr lang="nl-BE" smtClean="0"/>
              <a:t>17/10/2023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D17E0B6-408B-4B88-0E25-9557F2452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8F51385-99DA-1E3D-44D5-90B717F19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C1664-B422-4EA7-B603-98CE25E1B74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46964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902479-E480-CC1B-FFC3-14110D25F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A0785BF-17FE-FF82-9C16-7BB8E53C10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C03C72F-C0AB-080E-1C32-3D7B4A8A1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6F13-11AB-4BCE-8D23-697523F15E6F}" type="datetimeFigureOut">
              <a:rPr lang="nl-BE" smtClean="0"/>
              <a:t>17/10/2023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698D796-5BC4-FB91-D0E9-52F4C1ED7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475515F-6D4C-DAA9-E80E-BBA731D70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C1664-B422-4EA7-B603-98CE25E1B74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43407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71F3F87-116D-7387-59DB-EAB7999773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594B1BB-7856-4475-AAAA-7B7175B24A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9214A95-5260-1B18-9EB4-508ED95E6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6F13-11AB-4BCE-8D23-697523F15E6F}" type="datetimeFigureOut">
              <a:rPr lang="nl-BE" smtClean="0"/>
              <a:t>17/10/2023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E818C6E-766A-523C-F55B-DBF77F675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3F12C35-31DD-D297-317D-9DF56BFE5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C1664-B422-4EA7-B603-98CE25E1B74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55403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rtslide">
    <p:bg>
      <p:bgPr>
        <a:solidFill>
          <a:srgbClr val="E000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>
            <a:extLst>
              <a:ext uri="{FF2B5EF4-FFF2-40B4-BE49-F238E27FC236}">
                <a16:creationId xmlns:a16="http://schemas.microsoft.com/office/drawing/2014/main" id="{8727E5F3-DEC8-AD22-8668-96FF70AD09B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6" t="24693" r="54700" b="45216"/>
          <a:stretch>
            <a:fillRect/>
          </a:stretch>
        </p:blipFill>
        <p:spPr bwMode="auto">
          <a:xfrm>
            <a:off x="777875" y="1365250"/>
            <a:ext cx="4684713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7">
            <a:extLst>
              <a:ext uri="{FF2B5EF4-FFF2-40B4-BE49-F238E27FC236}">
                <a16:creationId xmlns:a16="http://schemas.microsoft.com/office/drawing/2014/main" id="{6DDE4155-4370-5F8F-2986-C585C130404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85" t="62959"/>
          <a:stretch>
            <a:fillRect/>
          </a:stretch>
        </p:blipFill>
        <p:spPr bwMode="auto">
          <a:xfrm rot="16200000">
            <a:off x="10165556" y="4818857"/>
            <a:ext cx="976313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3474" y="4564694"/>
            <a:ext cx="7581282" cy="1594556"/>
          </a:xfrm>
          <a:ln w="76200" cmpd="sng">
            <a:solidFill>
              <a:srgbClr val="002757"/>
            </a:solidFill>
          </a:ln>
        </p:spPr>
        <p:txBody>
          <a:bodyPr lIns="180000" tIns="180000" rIns="180000" bIns="180000">
            <a:noAutofit/>
          </a:bodyPr>
          <a:lstStyle>
            <a:lvl1pPr algn="l">
              <a:defRPr sz="4400" b="1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36303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95A013-3AA8-04F1-B106-2BB559182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B9E786-1B2F-7F42-D33E-BAD629681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1C32D3B-41A2-4F43-CBB8-E7EB9B9AB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6F13-11AB-4BCE-8D23-697523F15E6F}" type="datetimeFigureOut">
              <a:rPr lang="nl-BE" smtClean="0"/>
              <a:t>17/10/2023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42DFC95-C71F-CD7F-30C5-988910C97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B762BDE-4EDA-A668-58EA-7B72DCB7F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C1664-B422-4EA7-B603-98CE25E1B74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1654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A8ABC2-B817-56F6-9B7B-E0F04028C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B4123AD-2669-CC03-D307-7BE8C2CF9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5EE0D21-B0A6-EC3A-347C-1DA4086BF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6F13-11AB-4BCE-8D23-697523F15E6F}" type="datetimeFigureOut">
              <a:rPr lang="nl-BE" smtClean="0"/>
              <a:t>17/10/2023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710F2AC-4D49-C521-9EF8-C21BA8D0D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B3816C6-6AE8-6DA1-E27E-73C6380CC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C1664-B422-4EA7-B603-98CE25E1B74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40662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5ED276-1F27-DCC6-F395-2C6C4241D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77CDC18-C2A1-1F56-576A-0B9D8A6946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192802D-E41A-5B07-2AB0-6CCF74C30E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27DA7A8-2915-81A8-CF99-F5CD878B4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6F13-11AB-4BCE-8D23-697523F15E6F}" type="datetimeFigureOut">
              <a:rPr lang="nl-BE" smtClean="0"/>
              <a:t>17/10/2023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6CA1D6D-0F63-47EC-E0AB-02AC08317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FF0AF30-5D48-1848-9506-3EAD9F6E5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C1664-B422-4EA7-B603-98CE25E1B74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07733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745136-68EC-E511-0E0A-10E222733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FF9FBA1-9600-5A3B-C6CC-FDF47C540E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4D6A675-2B98-6FB5-B603-EBA623606A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D4AD627-963E-F4AA-0611-FB3DDAEE7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4CD1F3F-A14B-5A56-6714-574D6702C2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EFBA353-54C4-E923-5506-E9CAA37C3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6F13-11AB-4BCE-8D23-697523F15E6F}" type="datetimeFigureOut">
              <a:rPr lang="nl-BE" smtClean="0"/>
              <a:t>17/10/2023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3068B8C-8AD5-BBF0-FE12-CF4B62020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29B4B55-9A05-49A0-2367-5DC1910BB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C1664-B422-4EA7-B603-98CE25E1B74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98278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C860D3-EDA6-8401-7184-F8974DB5F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4EC3349-F487-F783-4C20-487B118A9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6F13-11AB-4BCE-8D23-697523F15E6F}" type="datetimeFigureOut">
              <a:rPr lang="nl-BE" smtClean="0"/>
              <a:t>17/10/2023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C084ABB-AE19-8661-0C7D-F4DCA0481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7C0F5C7-E3E4-A294-4F6B-B8364D8B4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C1664-B422-4EA7-B603-98CE25E1B74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79272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02EA988-364D-26A7-5416-AD1BBE0B4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6F13-11AB-4BCE-8D23-697523F15E6F}" type="datetimeFigureOut">
              <a:rPr lang="nl-BE" smtClean="0"/>
              <a:t>17/10/2023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8072C2E-8330-EE0F-9D24-E9CA7999A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5927ADE-3D4E-5664-76B6-23CB0302E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C1664-B422-4EA7-B603-98CE25E1B74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41426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134C68-3AA2-AE93-C9AB-BD70F7313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7AACA9F-260F-3360-8680-581FFFDFD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3632030-9E97-49CC-0E11-487EDF555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FCCBA9A-E8A4-C8F8-5671-926FE0D2C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6F13-11AB-4BCE-8D23-697523F15E6F}" type="datetimeFigureOut">
              <a:rPr lang="nl-BE" smtClean="0"/>
              <a:t>17/10/2023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DB9A7D0-9C05-BB2E-87E7-582857EE0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FDE567F-B439-4732-6EE2-BB50762B2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C1664-B422-4EA7-B603-98CE25E1B74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52420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DAF5F3-8C3F-4CA6-7531-93E40E971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F7B9CC7-976B-78C3-80A4-EEDAAC3DDA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80F23AF-FBA5-B86E-272D-847DE5B5ED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F512B35-8AD3-73DD-2203-4949497DD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6F13-11AB-4BCE-8D23-697523F15E6F}" type="datetimeFigureOut">
              <a:rPr lang="nl-BE" smtClean="0"/>
              <a:t>17/10/2023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3E74897-7FCB-7642-969D-31B80060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A3DD86D-CDE1-7ACD-F4C8-A358FC4B7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C1664-B422-4EA7-B603-98CE25E1B74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19780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17978AA-CE11-FD3B-A14F-41721509E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FB355A9-F0F8-3C8D-AC05-9C450B9A0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ACBFA36-82CB-ED7F-CA5A-31DDA1708B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86F13-11AB-4BCE-8D23-697523F15E6F}" type="datetimeFigureOut">
              <a:rPr lang="nl-BE" smtClean="0"/>
              <a:t>17/10/2023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46590A1-961B-BCEB-2A1D-0A4D03045E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31CE252-080B-BB91-2A9E-118167CE09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C1664-B422-4EA7-B603-98CE25E1B74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86022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ro.katholiekonderwijs.vlaanderen/download/content/983c019d-dad6-4cb5-b034-156a45219114/attachments/Nieuw_II-NatS-d__net_.docx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tem.be/inspiratiebron/stemoov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3.nl/onderzoekend-leren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3.nl/ontwerpend-leren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2">
            <a:extLst>
              <a:ext uri="{FF2B5EF4-FFF2-40B4-BE49-F238E27FC236}">
                <a16:creationId xmlns:a16="http://schemas.microsoft.com/office/drawing/2014/main" id="{FF0C11AC-E750-16F3-79C0-5ACE9291F7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1425" y="3348038"/>
            <a:ext cx="8931275" cy="2032000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nl-BE" altLang="nl-BE"/>
              <a:t>De onderzoekscyclus</a:t>
            </a:r>
          </a:p>
        </p:txBody>
      </p:sp>
      <p:pic>
        <p:nvPicPr>
          <p:cNvPr id="20483" name="Afbeelding 3">
            <a:extLst>
              <a:ext uri="{FF2B5EF4-FFF2-40B4-BE49-F238E27FC236}">
                <a16:creationId xmlns:a16="http://schemas.microsoft.com/office/drawing/2014/main" id="{535645D6-DBB3-EE4F-A0D4-E7CFE0277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134938"/>
            <a:ext cx="27178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Afbeelding 2">
            <a:extLst>
              <a:ext uri="{FF2B5EF4-FFF2-40B4-BE49-F238E27FC236}">
                <a16:creationId xmlns:a16="http://schemas.microsoft.com/office/drawing/2014/main" id="{ECF84AF7-85F0-8207-D5AD-DFCE6212F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675" y="0"/>
            <a:ext cx="22828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7E4A729C-E1F3-66C7-664A-D70A24C7470F}"/>
              </a:ext>
            </a:extLst>
          </p:cNvPr>
          <p:cNvSpPr txBox="1"/>
          <p:nvPr/>
        </p:nvSpPr>
        <p:spPr>
          <a:xfrm>
            <a:off x="8407400" y="4660900"/>
            <a:ext cx="314642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nl-BE" sz="36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Lotte P. (OF 2)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2">
            <a:extLst>
              <a:ext uri="{FF2B5EF4-FFF2-40B4-BE49-F238E27FC236}">
                <a16:creationId xmlns:a16="http://schemas.microsoft.com/office/drawing/2014/main" id="{2E5A6EE5-D932-7EAA-5AA7-03690D2315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1425" y="3348038"/>
            <a:ext cx="8931275" cy="2032000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nl-BE" altLang="nl-BE"/>
              <a:t>De ontwerpcyclus</a:t>
            </a:r>
          </a:p>
        </p:txBody>
      </p:sp>
      <p:pic>
        <p:nvPicPr>
          <p:cNvPr id="21507" name="Afbeelding 3">
            <a:extLst>
              <a:ext uri="{FF2B5EF4-FFF2-40B4-BE49-F238E27FC236}">
                <a16:creationId xmlns:a16="http://schemas.microsoft.com/office/drawing/2014/main" id="{6516AE68-4B46-5913-A44B-D2839E2EA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134938"/>
            <a:ext cx="27178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Afbeelding 2">
            <a:extLst>
              <a:ext uri="{FF2B5EF4-FFF2-40B4-BE49-F238E27FC236}">
                <a16:creationId xmlns:a16="http://schemas.microsoft.com/office/drawing/2014/main" id="{EBA019E4-12F5-1C7D-B1C9-34D1BA248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675" y="0"/>
            <a:ext cx="22828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C2B7B1B8-1AA1-2846-1F2F-B1BE66B3C11F}"/>
              </a:ext>
            </a:extLst>
          </p:cNvPr>
          <p:cNvSpPr txBox="1"/>
          <p:nvPr/>
        </p:nvSpPr>
        <p:spPr>
          <a:xfrm>
            <a:off x="8407400" y="4660900"/>
            <a:ext cx="314642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nl-BE" sz="36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Lotte P. (OF 2)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4548C655-1872-6582-BE2A-F15CE1E40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269" y="2166855"/>
            <a:ext cx="7811590" cy="4477375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547B7E2E-3E1B-527A-B680-7DBD298FCBF7}"/>
              </a:ext>
            </a:extLst>
          </p:cNvPr>
          <p:cNvSpPr txBox="1"/>
          <p:nvPr/>
        </p:nvSpPr>
        <p:spPr>
          <a:xfrm>
            <a:off x="1396013" y="128699"/>
            <a:ext cx="60945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3"/>
              </a:rPr>
              <a:t>https://pro.katholiekonderwijs.vlaanderen/download/content/983c019d-dad6-4cb5-b034-156a45219114/attachments/Nieuw_II-NatS-d__net_.docx</a:t>
            </a:r>
            <a:r>
              <a:rPr lang="nl-BE" dirty="0"/>
              <a:t> 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877981B-C457-CA25-635E-BDDEC7FD0D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2916" y="128220"/>
            <a:ext cx="1962424" cy="203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414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1559544-6C7C-0FDE-2768-F68D5FA5C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456" y="342900"/>
            <a:ext cx="97536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A899AD52-1BF6-A0FD-1653-6FFDDA7C47C6}"/>
              </a:ext>
            </a:extLst>
          </p:cNvPr>
          <p:cNvSpPr txBox="1"/>
          <p:nvPr/>
        </p:nvSpPr>
        <p:spPr>
          <a:xfrm>
            <a:off x="99874" y="4880044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3"/>
              </a:rPr>
              <a:t>STEMOOV – </a:t>
            </a:r>
            <a:r>
              <a:rPr lang="nl-BE" dirty="0" err="1">
                <a:hlinkClick r:id="rId3"/>
              </a:rPr>
              <a:t>iSTEM</a:t>
            </a:r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37A7C86-E6C4-5557-5919-9F7569B9C4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98093"/>
            <a:ext cx="1838582" cy="180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58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4FB6B0-BBF1-F851-3321-D9CFE9978B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80AC770-67FA-CE24-40C9-F4FCCE2953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026" name="Picture 2" descr="Afbeelding met tekst, cirkel, Graphics, schermopname&#10;&#10;Automatisch gegenereerde beschrijving">
            <a:extLst>
              <a:ext uri="{FF2B5EF4-FFF2-40B4-BE49-F238E27FC236}">
                <a16:creationId xmlns:a16="http://schemas.microsoft.com/office/drawing/2014/main" id="{9C074F58-F9FD-8555-8CF8-12B0887F0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80" y="-192223"/>
            <a:ext cx="10963922" cy="705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783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E30879FB-7C56-8642-F100-A469081C8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336" y="943485"/>
            <a:ext cx="4525006" cy="4353533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C436A4AF-236D-EB78-DDFB-203D15AB89A4}"/>
              </a:ext>
            </a:extLst>
          </p:cNvPr>
          <p:cNvSpPr txBox="1"/>
          <p:nvPr/>
        </p:nvSpPr>
        <p:spPr>
          <a:xfrm>
            <a:off x="7505711" y="1566951"/>
            <a:ext cx="397096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b="0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Ervaringen en voorkennis uitwisselen</a:t>
            </a:r>
          </a:p>
          <a:p>
            <a:r>
              <a:rPr lang="nl-NL" sz="1400" b="0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•    Onderzoeksvragen formuleren</a:t>
            </a:r>
          </a:p>
          <a:p>
            <a:r>
              <a:rPr lang="nl-NL" sz="1400" b="0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•     Hypothese: antwoorden voorspellen</a:t>
            </a:r>
            <a:endParaRPr lang="nl-BE" sz="1400" dirty="0">
              <a:solidFill>
                <a:srgbClr val="00B0F0"/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CEE0265B-681A-0CB8-C1AA-EF740FDDD1F7}"/>
              </a:ext>
            </a:extLst>
          </p:cNvPr>
          <p:cNvSpPr txBox="1"/>
          <p:nvPr/>
        </p:nvSpPr>
        <p:spPr>
          <a:xfrm>
            <a:off x="7247675" y="3331367"/>
            <a:ext cx="5021265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b="0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Onderzoeksplan opstellen</a:t>
            </a:r>
          </a:p>
          <a:p>
            <a:r>
              <a:rPr lang="nl-NL" sz="1400" b="0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•     Bedenken welke informatie nodig is om </a:t>
            </a:r>
          </a:p>
          <a:p>
            <a:r>
              <a:rPr lang="nl-NL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      </a:t>
            </a:r>
            <a:r>
              <a:rPr lang="nl-NL" sz="1400" b="0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onderzoeksvraag te beantwoorden</a:t>
            </a:r>
          </a:p>
          <a:p>
            <a:r>
              <a:rPr lang="nl-NL" sz="1400" b="0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•     Wijze van informatie verzamelen bedenken </a:t>
            </a:r>
          </a:p>
          <a:p>
            <a:r>
              <a:rPr lang="nl-NL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       </a:t>
            </a:r>
            <a:r>
              <a:rPr lang="nl-NL" sz="1400" b="0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en werkwijze kiezen</a:t>
            </a:r>
          </a:p>
          <a:p>
            <a:r>
              <a:rPr lang="nl-NL" sz="1400" b="0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•     Bronnen, materialen en stoffen verzamelen en selecteren</a:t>
            </a:r>
          </a:p>
          <a:p>
            <a:r>
              <a:rPr lang="nl-NL" sz="1400" b="0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•     Veiligheidsplan opstellen</a:t>
            </a:r>
            <a:endParaRPr lang="nl-BE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AC68F01-9D44-71CC-B466-EB441436AA4A}"/>
              </a:ext>
            </a:extLst>
          </p:cNvPr>
          <p:cNvSpPr txBox="1"/>
          <p:nvPr/>
        </p:nvSpPr>
        <p:spPr>
          <a:xfrm>
            <a:off x="5352897" y="5331233"/>
            <a:ext cx="6839103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b="0" i="0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Onderzoeksplan uitvoeren op een veilige en duurzame manier•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b="0" i="0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Data verzamelen, ordenen en verwerken:</a:t>
            </a:r>
          </a:p>
          <a:p>
            <a:pPr lvl="1"/>
            <a:r>
              <a:rPr lang="nl-NL" sz="1400" b="0" i="0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– Doelgericht en nauwkeurig waarnemen</a:t>
            </a:r>
          </a:p>
          <a:p>
            <a:pPr lvl="1"/>
            <a:r>
              <a:rPr lang="nl-NL" sz="1400" b="0" i="0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– Meten met behulp van zintuigen en meetinstrumenten </a:t>
            </a:r>
          </a:p>
          <a:p>
            <a:pPr lvl="1"/>
            <a:r>
              <a:rPr lang="nl-NL" sz="1400" b="0" i="0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– Op een gepaste manier meetwaarden, grootheden en eenheden  gebruiken</a:t>
            </a:r>
          </a:p>
          <a:p>
            <a:pPr lvl="1"/>
            <a:r>
              <a:rPr lang="nl-NL" sz="1400" b="0" i="0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– Door vergelijking van data verbanden en patronen herkennen en verklaren</a:t>
            </a:r>
          </a:p>
          <a:p>
            <a:r>
              <a:rPr lang="nl-NL" sz="1400" b="0" i="0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•     Onderzoeksresultaten formuleren</a:t>
            </a:r>
            <a:endParaRPr lang="nl-BE" sz="1400" dirty="0">
              <a:solidFill>
                <a:srgbClr val="FFC000"/>
              </a:solidFill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3AD31D5-7A8C-96CC-1D82-DAC9B8BBD7A1}"/>
              </a:ext>
            </a:extLst>
          </p:cNvPr>
          <p:cNvSpPr txBox="1"/>
          <p:nvPr/>
        </p:nvSpPr>
        <p:spPr>
          <a:xfrm>
            <a:off x="0" y="4051072"/>
            <a:ext cx="6258756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0" i="0" dirty="0">
                <a:effectLst/>
                <a:latin typeface="Arial" panose="020B0604020202020204" pitchFamily="34" charset="0"/>
              </a:rPr>
              <a:t>• </a:t>
            </a:r>
            <a:r>
              <a:rPr lang="nl-NL" sz="1400" b="0" i="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Onderzoeksvragen beantwoorden</a:t>
            </a:r>
          </a:p>
          <a:p>
            <a:r>
              <a:rPr lang="nl-NL" sz="1400" b="0" i="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• Verklaringen van waarnemingen formuleren</a:t>
            </a:r>
          </a:p>
          <a:p>
            <a:r>
              <a:rPr lang="nl-NL" sz="1400" b="0" i="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• Argumenteren op basis van verzamelde bewijzen</a:t>
            </a:r>
            <a:endParaRPr lang="nl-BE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C65CAE9B-3F28-76AE-684E-64A8D72AD2C8}"/>
              </a:ext>
            </a:extLst>
          </p:cNvPr>
          <p:cNvSpPr txBox="1"/>
          <p:nvPr/>
        </p:nvSpPr>
        <p:spPr>
          <a:xfrm>
            <a:off x="39949" y="51274"/>
            <a:ext cx="6178858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b="0" i="0" dirty="0">
                <a:solidFill>
                  <a:srgbClr val="92D050"/>
                </a:solidFill>
                <a:effectLst/>
                <a:latin typeface="Arial" panose="020B0604020202020204" pitchFamily="34" charset="0"/>
              </a:rPr>
              <a:t>Onderzoek verwerken tot een wetenschappelijk verslag, poster of presentatie (gebruik daarbij correcte bibliografische verwijzingen)</a:t>
            </a:r>
          </a:p>
          <a:p>
            <a:r>
              <a:rPr lang="nl-NL" sz="1400" b="0" i="0" dirty="0">
                <a:solidFill>
                  <a:srgbClr val="92D050"/>
                </a:solidFill>
                <a:effectLst/>
                <a:latin typeface="Arial" panose="020B0604020202020204" pitchFamily="34" charset="0"/>
              </a:rPr>
              <a:t>•    Resultaten van het onderzoek presenteren voor klasgenoten</a:t>
            </a:r>
          </a:p>
          <a:p>
            <a:r>
              <a:rPr lang="nl-NL" sz="1400" b="0" i="0" dirty="0">
                <a:solidFill>
                  <a:srgbClr val="92D050"/>
                </a:solidFill>
                <a:effectLst/>
                <a:latin typeface="Arial" panose="020B0604020202020204" pitchFamily="34" charset="0"/>
              </a:rPr>
              <a:t>•    Stimuleren van kritische reacties</a:t>
            </a:r>
          </a:p>
          <a:p>
            <a:r>
              <a:rPr lang="nl-NL" sz="1400" b="0" i="0" dirty="0">
                <a:solidFill>
                  <a:srgbClr val="92D050"/>
                </a:solidFill>
                <a:effectLst/>
                <a:latin typeface="Arial" panose="020B0604020202020204" pitchFamily="34" charset="0"/>
              </a:rPr>
              <a:t>•    Reflecteren over het onderzoek: voorstellen doen voor </a:t>
            </a:r>
          </a:p>
          <a:p>
            <a:r>
              <a:rPr lang="nl-NL" sz="1400" b="0" i="0" dirty="0">
                <a:solidFill>
                  <a:srgbClr val="92D050"/>
                </a:solidFill>
                <a:effectLst/>
                <a:latin typeface="Arial" panose="020B0604020202020204" pitchFamily="34" charset="0"/>
              </a:rPr>
              <a:t>     verbeteringen, veranderingen</a:t>
            </a:r>
          </a:p>
          <a:p>
            <a:r>
              <a:rPr lang="nl-NL" sz="1400" b="0" i="0" dirty="0">
                <a:solidFill>
                  <a:srgbClr val="92D050"/>
                </a:solidFill>
                <a:effectLst/>
                <a:latin typeface="Arial" panose="020B0604020202020204" pitchFamily="34" charset="0"/>
              </a:rPr>
              <a:t>     en uitbreidingen van het onderzoek</a:t>
            </a:r>
            <a:endParaRPr lang="nl-BE" sz="1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273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8A65C1CE-1D9A-ED35-3964-64A595108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6365" y="1315003"/>
            <a:ext cx="4439270" cy="4620270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19A1782-1546-E50E-A5E9-5A122A57FC5C}"/>
              </a:ext>
            </a:extLst>
          </p:cNvPr>
          <p:cNvSpPr txBox="1"/>
          <p:nvPr/>
        </p:nvSpPr>
        <p:spPr>
          <a:xfrm>
            <a:off x="0" y="1071459"/>
            <a:ext cx="418804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b="0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Het probleem definiëren</a:t>
            </a:r>
          </a:p>
          <a:p>
            <a:r>
              <a:rPr lang="nl-NL" sz="1400" b="0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•     Criteria voor de oplossing bepalen</a:t>
            </a:r>
          </a:p>
          <a:p>
            <a:r>
              <a:rPr lang="nl-NL" sz="1400" b="0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•     Relevante kennis gebruiken</a:t>
            </a:r>
          </a:p>
          <a:p>
            <a:r>
              <a:rPr lang="nl-NL" sz="1400" b="0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•     Verschillende oplossingen bedenken </a:t>
            </a:r>
          </a:p>
          <a:p>
            <a:r>
              <a:rPr lang="nl-NL" sz="1400" dirty="0">
                <a:solidFill>
                  <a:srgbClr val="00B0F0"/>
                </a:solidFill>
                <a:latin typeface="Arial" panose="020B0604020202020204" pitchFamily="34" charset="0"/>
              </a:rPr>
              <a:t>      </a:t>
            </a:r>
            <a:r>
              <a:rPr lang="nl-NL" sz="1400" b="0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en nagaan of ze voldoen aan de criteria</a:t>
            </a:r>
          </a:p>
          <a:p>
            <a:r>
              <a:rPr lang="nl-NL" sz="1400" b="0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•     Oplossing kiezen die past bij de criteria</a:t>
            </a:r>
            <a:endParaRPr lang="nl-BE" sz="1400" dirty="0">
              <a:solidFill>
                <a:srgbClr val="00B0F0"/>
              </a:solidFill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99DF4A5-D85E-6C94-25A2-39DEECD8FC8E}"/>
              </a:ext>
            </a:extLst>
          </p:cNvPr>
          <p:cNvSpPr txBox="1"/>
          <p:nvPr/>
        </p:nvSpPr>
        <p:spPr>
          <a:xfrm>
            <a:off x="-147782" y="4725045"/>
            <a:ext cx="609452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Oplossing of realisatie uitwerken in een ontwerpschets</a:t>
            </a:r>
          </a:p>
          <a:p>
            <a:r>
              <a:rPr lang="nl-NL" sz="14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•     De criteria verwerken in de ontwerpschets</a:t>
            </a:r>
          </a:p>
          <a:p>
            <a:r>
              <a:rPr lang="nl-NL" sz="14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•     Definitief ontwerp (op schaal) tekenen</a:t>
            </a:r>
          </a:p>
          <a:p>
            <a:r>
              <a:rPr lang="nl-NL" sz="14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•     Materiaal en gereedschap verzamelen </a:t>
            </a:r>
          </a:p>
          <a:p>
            <a:r>
              <a:rPr lang="nl-NL" sz="14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•     Plan van aanpak maken</a:t>
            </a:r>
            <a:endParaRPr lang="nl-BE" sz="1400" dirty="0">
              <a:solidFill>
                <a:srgbClr val="0070C0"/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884A694D-2DC6-896E-92D5-98C866CA2F3F}"/>
              </a:ext>
            </a:extLst>
          </p:cNvPr>
          <p:cNvSpPr txBox="1"/>
          <p:nvPr/>
        </p:nvSpPr>
        <p:spPr>
          <a:xfrm>
            <a:off x="3743261" y="5935273"/>
            <a:ext cx="61033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b="0" i="0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(Op schaal) een product (prototype) maken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b="0" i="0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Veiligheidsplan opstellen</a:t>
            </a:r>
            <a:endParaRPr lang="nl-BE" sz="1400" dirty="0">
              <a:solidFill>
                <a:srgbClr val="FFC000"/>
              </a:solidFill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AFC3BC2F-0D7E-E10D-F27B-CC231E8C3158}"/>
              </a:ext>
            </a:extLst>
          </p:cNvPr>
          <p:cNvSpPr txBox="1"/>
          <p:nvPr/>
        </p:nvSpPr>
        <p:spPr>
          <a:xfrm>
            <a:off x="7829946" y="4684733"/>
            <a:ext cx="420799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b="0" i="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Product testen</a:t>
            </a:r>
          </a:p>
          <a:p>
            <a:r>
              <a:rPr lang="nl-NL" sz="1400" b="0" i="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• Beoordelen of het product voldoet aan de criteria</a:t>
            </a:r>
          </a:p>
          <a:p>
            <a:r>
              <a:rPr lang="nl-NL" sz="1400" b="0" i="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• Bijstellen indien nodig</a:t>
            </a:r>
            <a:endParaRPr lang="nl-BE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D16C80F9-2A75-FD01-8A58-9D7DB5783A7D}"/>
              </a:ext>
            </a:extLst>
          </p:cNvPr>
          <p:cNvSpPr txBox="1"/>
          <p:nvPr/>
        </p:nvSpPr>
        <p:spPr>
          <a:xfrm>
            <a:off x="6376881" y="0"/>
            <a:ext cx="6105236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b="0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Reflecteren over het ontwerpproces en product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b="0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Product demonstreren en uitleggen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b="0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Beargumenteren waarom het product al dan niet</a:t>
            </a:r>
          </a:p>
          <a:p>
            <a:r>
              <a:rPr lang="nl-NL" sz="1400" dirty="0">
                <a:solidFill>
                  <a:srgbClr val="00B050"/>
                </a:solidFill>
                <a:latin typeface="Arial" panose="020B0604020202020204" pitchFamily="34" charset="0"/>
              </a:rPr>
              <a:t>     </a:t>
            </a:r>
            <a:r>
              <a:rPr lang="nl-NL" sz="1400" b="0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voldoet als oplossing voor het probleem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b="0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Voorstellen doen voor verbeteringen, veranderingen</a:t>
            </a:r>
          </a:p>
          <a:p>
            <a:r>
              <a:rPr lang="nl-NL" sz="1400" dirty="0">
                <a:solidFill>
                  <a:srgbClr val="00B050"/>
                </a:solidFill>
                <a:latin typeface="Arial" panose="020B0604020202020204" pitchFamily="34" charset="0"/>
              </a:rPr>
              <a:t>     </a:t>
            </a:r>
            <a:r>
              <a:rPr lang="nl-NL" sz="1400" b="0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en uitbreidingen van het product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b="0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Bijsturingen tijdens het ontwerp- of realisatieproces toelichten</a:t>
            </a:r>
            <a:endParaRPr lang="nl-BE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787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Afbeelding 5">
            <a:extLst>
              <a:ext uri="{FF2B5EF4-FFF2-40B4-BE49-F238E27FC236}">
                <a16:creationId xmlns:a16="http://schemas.microsoft.com/office/drawing/2014/main" id="{B0DF44CC-ABFC-7F85-B08A-F1612F636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925" y="0"/>
            <a:ext cx="40132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kstvak 11">
            <a:extLst>
              <a:ext uri="{FF2B5EF4-FFF2-40B4-BE49-F238E27FC236}">
                <a16:creationId xmlns:a16="http://schemas.microsoft.com/office/drawing/2014/main" id="{30CE03FA-3AD4-8563-7A59-800749EFA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7038" y="2614613"/>
            <a:ext cx="50800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nl-NL" altLang="nl-BE" sz="1800">
                <a:solidFill>
                  <a:srgbClr val="000000"/>
                </a:solidFill>
              </a:rPr>
              <a:t>Brede verkenning van de probleemstelling over een verschijnsel, voorwerp, organisme of situatie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BE" sz="1800">
                <a:solidFill>
                  <a:srgbClr val="000000"/>
                </a:solidFill>
              </a:rPr>
              <a:t>Ervaringen en voorkennis uitwisselen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BE" sz="1800">
                <a:solidFill>
                  <a:srgbClr val="000000"/>
                </a:solidFill>
              </a:rPr>
              <a:t>Onderzoeksvraag en hypothese formuleren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BE" sz="1800">
                <a:solidFill>
                  <a:srgbClr val="000000"/>
                </a:solidFill>
              </a:rPr>
              <a:t>Gefundeerd antwoorden voorspellen</a:t>
            </a:r>
          </a:p>
        </p:txBody>
      </p: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F7D14653-2CE9-E7F3-A40E-695FDD3963BC}"/>
              </a:ext>
            </a:extLst>
          </p:cNvPr>
          <p:cNvCxnSpPr>
            <a:cxnSpLocks/>
          </p:cNvCxnSpPr>
          <p:nvPr/>
        </p:nvCxnSpPr>
        <p:spPr>
          <a:xfrm>
            <a:off x="6784975" y="125413"/>
            <a:ext cx="65088" cy="661193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5" name="Tekstvak 31">
            <a:extLst>
              <a:ext uri="{FF2B5EF4-FFF2-40B4-BE49-F238E27FC236}">
                <a16:creationId xmlns:a16="http://schemas.microsoft.com/office/drawing/2014/main" id="{F52D5562-8926-4C96-129E-9D65EA050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8638" y="4729163"/>
            <a:ext cx="50800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nl-NL" altLang="nl-BE" sz="1600"/>
              <a:t>• </a:t>
            </a:r>
            <a:r>
              <a:rPr lang="nl-NL" altLang="nl-BE" sz="1800">
                <a:solidFill>
                  <a:srgbClr val="000000"/>
                </a:solidFill>
              </a:rPr>
              <a:t>Onderzoeksplan opstellen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BE" sz="1800">
                <a:solidFill>
                  <a:srgbClr val="000000"/>
                </a:solidFill>
              </a:rPr>
              <a:t>Bedenken welke informatie nodig is om onderzoeksvraag te beantwoorden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BE" sz="1800">
                <a:solidFill>
                  <a:srgbClr val="000000"/>
                </a:solidFill>
              </a:rPr>
              <a:t>Variabele(n) selecteren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BE" sz="1800">
                <a:solidFill>
                  <a:srgbClr val="000000"/>
                </a:solidFill>
              </a:rPr>
              <a:t>Wijze van informatie verzamelen bedenken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BE" sz="1800">
                <a:solidFill>
                  <a:srgbClr val="000000"/>
                </a:solidFill>
              </a:rPr>
              <a:t>Bronnen, (meet)instrumenten, materialen en stoffen verzamelen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BE" sz="1800">
                <a:solidFill>
                  <a:srgbClr val="000000"/>
                </a:solidFill>
              </a:rPr>
              <a:t>Veiligheidsplan opstellen</a:t>
            </a:r>
          </a:p>
        </p:txBody>
      </p:sp>
      <p:sp>
        <p:nvSpPr>
          <p:cNvPr id="5126" name="Tekstvak 38">
            <a:extLst>
              <a:ext uri="{FF2B5EF4-FFF2-40B4-BE49-F238E27FC236}">
                <a16:creationId xmlns:a16="http://schemas.microsoft.com/office/drawing/2014/main" id="{75366E52-835D-95C7-FB25-59275D530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4850" y="400050"/>
            <a:ext cx="4503738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nl-NL" altLang="nl-BE" sz="1600"/>
              <a:t>. </a:t>
            </a:r>
            <a:r>
              <a:rPr lang="nl-NL" altLang="nl-BE" sz="1800">
                <a:solidFill>
                  <a:srgbClr val="000000"/>
                </a:solidFill>
              </a:rPr>
              <a:t>Onderzoeksplan uitvoeren op veilige en duurzame manier</a:t>
            </a:r>
            <a:endParaRPr lang="nl-NL" altLang="nl-BE" sz="1800" b="1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nl-NL" altLang="nl-BE" sz="1800">
                <a:solidFill>
                  <a:srgbClr val="000000"/>
                </a:solidFill>
              </a:rPr>
              <a:t>Verzamelen van data</a:t>
            </a:r>
            <a:endParaRPr lang="nl-NL" altLang="nl-BE" sz="1800" b="1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nl-NL" altLang="nl-BE" sz="1800">
                <a:solidFill>
                  <a:srgbClr val="000000"/>
                </a:solidFill>
              </a:rPr>
              <a:t>Data ordenen, bespreken en verwerken</a:t>
            </a:r>
            <a:endParaRPr lang="nl-NL" altLang="nl-BE" sz="1800" b="1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nl-NL" altLang="nl-BE" sz="1800">
                <a:solidFill>
                  <a:srgbClr val="000000"/>
                </a:solidFill>
              </a:rPr>
              <a:t>Onderzoeksresultaten formuleren</a:t>
            </a:r>
            <a:endParaRPr lang="nl-NL" altLang="nl-BE" sz="1800" b="1">
              <a:solidFill>
                <a:srgbClr val="000000"/>
              </a:solidFill>
            </a:endParaRPr>
          </a:p>
        </p:txBody>
      </p:sp>
      <p:sp>
        <p:nvSpPr>
          <p:cNvPr id="52" name="Rechthoek 51">
            <a:extLst>
              <a:ext uri="{FF2B5EF4-FFF2-40B4-BE49-F238E27FC236}">
                <a16:creationId xmlns:a16="http://schemas.microsoft.com/office/drawing/2014/main" id="{0DE54A6D-B6A3-3DFD-B98F-278EA554D526}"/>
              </a:ext>
            </a:extLst>
          </p:cNvPr>
          <p:cNvSpPr/>
          <p:nvPr/>
        </p:nvSpPr>
        <p:spPr>
          <a:xfrm>
            <a:off x="1989138" y="1588"/>
            <a:ext cx="2157412" cy="188595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5128" name="Tekstvak 19">
            <a:extLst>
              <a:ext uri="{FF2B5EF4-FFF2-40B4-BE49-F238E27FC236}">
                <a16:creationId xmlns:a16="http://schemas.microsoft.com/office/drawing/2014/main" id="{AE25F9ED-E8F3-781C-0C3D-B29DEE250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4988" y="2413000"/>
            <a:ext cx="519112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nl-NL" altLang="nl-BE" sz="1800">
                <a:solidFill>
                  <a:srgbClr val="000000"/>
                </a:solidFill>
              </a:rPr>
              <a:t>Conclusies trekken op basis van verzamelde data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nl-NL" altLang="nl-BE" sz="1800">
                <a:solidFill>
                  <a:srgbClr val="000000"/>
                </a:solidFill>
              </a:rPr>
              <a:t>Nagaan of conclusies de onderzoeksvraag beantwoorden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nl-NL" altLang="nl-BE" sz="1800">
                <a:solidFill>
                  <a:srgbClr val="000000"/>
                </a:solidFill>
              </a:rPr>
              <a:t>Mogelijke vervolgvragen formuleren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nl-NL" altLang="nl-BE" sz="1800">
                <a:solidFill>
                  <a:srgbClr val="000000"/>
                </a:solidFill>
              </a:rPr>
              <a:t>Onderzoek verwerken tot een verslag of presentatie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br>
              <a:rPr lang="nl-NL" altLang="nl-BE" sz="1800"/>
            </a:br>
            <a:endParaRPr lang="nl-BE" altLang="nl-BE" sz="1800"/>
          </a:p>
        </p:txBody>
      </p:sp>
      <p:sp>
        <p:nvSpPr>
          <p:cNvPr id="5129" name="Tekstvak 21">
            <a:extLst>
              <a:ext uri="{FF2B5EF4-FFF2-40B4-BE49-F238E27FC236}">
                <a16:creationId xmlns:a16="http://schemas.microsoft.com/office/drawing/2014/main" id="{8DA6B780-76E5-520B-8E24-FF460D3917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5150" y="4540250"/>
            <a:ext cx="4948238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nl-NL" altLang="nl-BE" sz="1800">
                <a:solidFill>
                  <a:srgbClr val="000000"/>
                </a:solidFill>
              </a:rPr>
              <a:t>Reflectie op onderzoeksproces en resultaten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nl-NL" altLang="nl-BE" sz="1800">
                <a:solidFill>
                  <a:srgbClr val="000000"/>
                </a:solidFill>
              </a:rPr>
              <a:t>Uitkomst van het onderzoek presenteren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nl-NL" altLang="nl-BE" sz="1800">
                <a:solidFill>
                  <a:srgbClr val="000000"/>
                </a:solidFill>
              </a:rPr>
              <a:t>Beargumenteren waarom de conclusies wel of niet de onderzoeksvraag beantwoorden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nl-NL" altLang="nl-BE" sz="1800">
                <a:solidFill>
                  <a:srgbClr val="000000"/>
                </a:solidFill>
              </a:rPr>
              <a:t>Voorstellen doen voor aanpassingen en uitbreiding van het onderzoek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A06BD10-3389-B0AF-F89E-8AFBC4E483D8}"/>
              </a:ext>
            </a:extLst>
          </p:cNvPr>
          <p:cNvSpPr txBox="1"/>
          <p:nvPr/>
        </p:nvSpPr>
        <p:spPr>
          <a:xfrm>
            <a:off x="1798638" y="2204720"/>
            <a:ext cx="333007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b="1" dirty="0">
                <a:highlight>
                  <a:srgbClr val="FFFF00"/>
                </a:highlight>
                <a:latin typeface="+mn-lt"/>
              </a:rPr>
              <a:t>Verkennen en vragen formuleren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AFCAEA3F-163D-CCBA-EA96-79C0020B4196}"/>
              </a:ext>
            </a:extLst>
          </p:cNvPr>
          <p:cNvSpPr txBox="1"/>
          <p:nvPr/>
        </p:nvSpPr>
        <p:spPr>
          <a:xfrm>
            <a:off x="1864042" y="4033690"/>
            <a:ext cx="619252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b="1" dirty="0">
                <a:solidFill>
                  <a:srgbClr val="000000"/>
                </a:solidFill>
                <a:highlight>
                  <a:srgbClr val="FFFF00"/>
                </a:highlight>
                <a:latin typeface="+mn-lt"/>
              </a:rPr>
              <a:t>Onderzoek plannen, bronnen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b="1" dirty="0">
                <a:solidFill>
                  <a:srgbClr val="000000"/>
                </a:solidFill>
                <a:highlight>
                  <a:srgbClr val="FFFF00"/>
                </a:highlight>
                <a:latin typeface="+mn-lt"/>
              </a:rPr>
              <a:t>en benodigdheden verzamelen</a:t>
            </a:r>
            <a:endParaRPr lang="nl-BE" dirty="0">
              <a:highlight>
                <a:srgbClr val="FFFF00"/>
              </a:highlight>
              <a:latin typeface="+mn-lt"/>
            </a:endParaRP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0B003FC2-EF39-EF9E-C050-F0031C893BA0}"/>
              </a:ext>
            </a:extLst>
          </p:cNvPr>
          <p:cNvSpPr txBox="1"/>
          <p:nvPr/>
        </p:nvSpPr>
        <p:spPr>
          <a:xfrm>
            <a:off x="7054850" y="30718"/>
            <a:ext cx="619252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b="1" dirty="0">
                <a:solidFill>
                  <a:srgbClr val="000000"/>
                </a:solidFill>
                <a:highlight>
                  <a:srgbClr val="FFFF00"/>
                </a:highlight>
                <a:latin typeface="+mn-lt"/>
              </a:rPr>
              <a:t>Onderzoek uitvoeren en resultaten verwerken</a:t>
            </a:r>
            <a:endParaRPr lang="nl-BE" dirty="0">
              <a:highlight>
                <a:srgbClr val="FFFF00"/>
              </a:highlight>
              <a:latin typeface="+mn-lt"/>
            </a:endParaRP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3E7000C0-C472-C83D-C051-4963D67EAFD8}"/>
              </a:ext>
            </a:extLst>
          </p:cNvPr>
          <p:cNvSpPr txBox="1"/>
          <p:nvPr/>
        </p:nvSpPr>
        <p:spPr>
          <a:xfrm>
            <a:off x="7133749" y="1927721"/>
            <a:ext cx="672084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b="1" dirty="0">
                <a:solidFill>
                  <a:srgbClr val="000000"/>
                </a:solidFill>
                <a:highlight>
                  <a:srgbClr val="FFFF00"/>
                </a:highlight>
                <a:latin typeface="+mn-lt"/>
              </a:rPr>
              <a:t>Concluderen</a:t>
            </a:r>
            <a:endParaRPr lang="nl-BE" dirty="0">
              <a:highlight>
                <a:srgbClr val="FFFF00"/>
              </a:highlight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br>
              <a:rPr lang="nl-BE" dirty="0">
                <a:latin typeface="+mn-lt"/>
              </a:rPr>
            </a:br>
            <a:endParaRPr lang="nl-BE" dirty="0">
              <a:latin typeface="+mn-lt"/>
            </a:endParaRP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F985B93D-3AA7-CAA1-B759-53C28781AB89}"/>
              </a:ext>
            </a:extLst>
          </p:cNvPr>
          <p:cNvSpPr txBox="1"/>
          <p:nvPr/>
        </p:nvSpPr>
        <p:spPr>
          <a:xfrm>
            <a:off x="6981349" y="4006948"/>
            <a:ext cx="702564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b="1" dirty="0">
                <a:solidFill>
                  <a:srgbClr val="000000"/>
                </a:solidFill>
                <a:highlight>
                  <a:srgbClr val="FFFF00"/>
                </a:highlight>
                <a:latin typeface="+mn-lt"/>
              </a:rPr>
              <a:t>Reflecteren en communiceren</a:t>
            </a:r>
            <a:endParaRPr lang="nl-BE" dirty="0">
              <a:highlight>
                <a:srgbClr val="FFFF00"/>
              </a:highlight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br>
              <a:rPr lang="nl-BE" dirty="0">
                <a:latin typeface="+mn-lt"/>
              </a:rPr>
            </a:br>
            <a:endParaRPr lang="nl-BE" dirty="0">
              <a:latin typeface="+mn-lt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D6E54AE-9D26-E6E5-3D51-E3B6E856458F}"/>
              </a:ext>
            </a:extLst>
          </p:cNvPr>
          <p:cNvSpPr txBox="1"/>
          <p:nvPr/>
        </p:nvSpPr>
        <p:spPr>
          <a:xfrm>
            <a:off x="-38563" y="1885077"/>
            <a:ext cx="7004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3"/>
              </a:rPr>
              <a:t>Onderzoekend leren - C3</a:t>
            </a:r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5CD8B88-8137-7D55-1F83-E2C79472F4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523" y="-54800"/>
            <a:ext cx="1886213" cy="192431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Afbeelding 5">
            <a:extLst>
              <a:ext uri="{FF2B5EF4-FFF2-40B4-BE49-F238E27FC236}">
                <a16:creationId xmlns:a16="http://schemas.microsoft.com/office/drawing/2014/main" id="{E23D172F-0909-7BC9-68C3-A5980270E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725" y="12700"/>
            <a:ext cx="40132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4D59670C-9759-4EF3-E94F-CDC21679D4ED}"/>
              </a:ext>
            </a:extLst>
          </p:cNvPr>
          <p:cNvCxnSpPr>
            <a:cxnSpLocks/>
          </p:cNvCxnSpPr>
          <p:nvPr/>
        </p:nvCxnSpPr>
        <p:spPr>
          <a:xfrm>
            <a:off x="6784975" y="125413"/>
            <a:ext cx="65088" cy="661193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hthoek 51">
            <a:extLst>
              <a:ext uri="{FF2B5EF4-FFF2-40B4-BE49-F238E27FC236}">
                <a16:creationId xmlns:a16="http://schemas.microsoft.com/office/drawing/2014/main" id="{1CD2FEE9-CC52-AF66-AC4E-57B353C7DDDC}"/>
              </a:ext>
            </a:extLst>
          </p:cNvPr>
          <p:cNvSpPr/>
          <p:nvPr/>
        </p:nvSpPr>
        <p:spPr>
          <a:xfrm>
            <a:off x="4462463" y="38100"/>
            <a:ext cx="2157412" cy="188595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6149" name="Tekstvak 21">
            <a:extLst>
              <a:ext uri="{FF2B5EF4-FFF2-40B4-BE49-F238E27FC236}">
                <a16:creationId xmlns:a16="http://schemas.microsoft.com/office/drawing/2014/main" id="{6AFA3BBD-2548-5871-37B4-D3698B50E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7350" y="2633663"/>
            <a:ext cx="4962525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</a:pPr>
            <a:r>
              <a:rPr lang="nl-NL" altLang="nl-BE" sz="1800"/>
              <a:t>• </a:t>
            </a:r>
            <a:r>
              <a:rPr lang="nl-NL" altLang="nl-BE" sz="1800">
                <a:solidFill>
                  <a:srgbClr val="000000"/>
                </a:solidFill>
              </a:rPr>
              <a:t>Definiëren van probleem</a:t>
            </a:r>
          </a:p>
          <a:p>
            <a:pPr algn="just" eaLnBrk="1" hangingPunct="1">
              <a:spcBef>
                <a:spcPct val="0"/>
              </a:spcBef>
            </a:pPr>
            <a:r>
              <a:rPr lang="nl-NL" altLang="nl-BE" sz="1800">
                <a:solidFill>
                  <a:srgbClr val="000000"/>
                </a:solidFill>
              </a:rPr>
              <a:t>Bepalen van criteria voor de oplossing</a:t>
            </a:r>
          </a:p>
          <a:p>
            <a:pPr algn="just" eaLnBrk="1" hangingPunct="1">
              <a:spcBef>
                <a:spcPct val="0"/>
              </a:spcBef>
            </a:pPr>
            <a:r>
              <a:rPr lang="nl-NL" altLang="nl-BE" sz="1800">
                <a:solidFill>
                  <a:srgbClr val="000000"/>
                </a:solidFill>
              </a:rPr>
              <a:t>Relevante kennis gebruiken</a:t>
            </a:r>
          </a:p>
          <a:p>
            <a:pPr algn="just" eaLnBrk="1" hangingPunct="1">
              <a:spcBef>
                <a:spcPct val="0"/>
              </a:spcBef>
            </a:pPr>
            <a:r>
              <a:rPr lang="nl-NL" altLang="nl-BE" sz="1800">
                <a:solidFill>
                  <a:srgbClr val="000000"/>
                </a:solidFill>
              </a:rPr>
              <a:t>Verschillende oplossingen bedenken en nagaan of deze voldoen aan de criteria</a:t>
            </a:r>
          </a:p>
          <a:p>
            <a:pPr algn="just" eaLnBrk="1" hangingPunct="1">
              <a:spcBef>
                <a:spcPct val="0"/>
              </a:spcBef>
            </a:pPr>
            <a:r>
              <a:rPr lang="nl-NL" altLang="nl-BE" sz="1800">
                <a:solidFill>
                  <a:srgbClr val="000000"/>
                </a:solidFill>
              </a:rPr>
              <a:t>Oplossing kiezen die past bij de criteria</a:t>
            </a:r>
          </a:p>
        </p:txBody>
      </p:sp>
      <p:sp>
        <p:nvSpPr>
          <p:cNvPr id="6150" name="Tekstvak 19">
            <a:extLst>
              <a:ext uri="{FF2B5EF4-FFF2-40B4-BE49-F238E27FC236}">
                <a16:creationId xmlns:a16="http://schemas.microsoft.com/office/drawing/2014/main" id="{7D8E11D1-8686-4F7B-F33E-6FBFB165A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7350" y="4905375"/>
            <a:ext cx="65786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nl-NL" altLang="nl-BE" sz="1800">
                <a:solidFill>
                  <a:srgbClr val="000000"/>
                </a:solidFill>
              </a:rPr>
              <a:t>Oplossing uitwerken in een ontwerpschets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nl-NL" altLang="nl-BE" sz="1800">
                <a:solidFill>
                  <a:srgbClr val="000000"/>
                </a:solidFill>
              </a:rPr>
              <a:t>De criteria verwerken in de ontwerpschets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nl-NL" altLang="nl-BE" sz="1800">
                <a:solidFill>
                  <a:srgbClr val="000000"/>
                </a:solidFill>
              </a:rPr>
              <a:t>Definitief ontwerp (op schaal) tekenen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nl-NL" altLang="nl-BE" sz="1800">
                <a:solidFill>
                  <a:srgbClr val="000000"/>
                </a:solidFill>
              </a:rPr>
              <a:t>Materiaal en gereedschap verzamelen 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nl-NL" altLang="nl-BE" sz="1800">
                <a:solidFill>
                  <a:srgbClr val="000000"/>
                </a:solidFill>
              </a:rPr>
              <a:t>Plan van aanpak maken</a:t>
            </a:r>
          </a:p>
        </p:txBody>
      </p:sp>
      <p:sp>
        <p:nvSpPr>
          <p:cNvPr id="6151" name="Tekstvak 21">
            <a:extLst>
              <a:ext uri="{FF2B5EF4-FFF2-40B4-BE49-F238E27FC236}">
                <a16:creationId xmlns:a16="http://schemas.microsoft.com/office/drawing/2014/main" id="{63A761C5-477A-7A58-E6BD-C2606AB4B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6100" y="485775"/>
            <a:ext cx="6192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nl-BE" sz="1800">
                <a:solidFill>
                  <a:srgbClr val="000000"/>
                </a:solidFill>
              </a:rPr>
              <a:t>(op schaal) een product (prototype) maken</a:t>
            </a:r>
            <a:endParaRPr lang="nl-BE" altLang="nl-BE" sz="1800"/>
          </a:p>
        </p:txBody>
      </p:sp>
      <p:sp>
        <p:nvSpPr>
          <p:cNvPr id="6152" name="Tekstvak 23">
            <a:extLst>
              <a:ext uri="{FF2B5EF4-FFF2-40B4-BE49-F238E27FC236}">
                <a16:creationId xmlns:a16="http://schemas.microsoft.com/office/drawing/2014/main" id="{718DEEED-AF54-20FD-72B8-A01F8738F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0063" y="1366838"/>
            <a:ext cx="6645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nl-NL" altLang="nl-BE" sz="1800">
                <a:solidFill>
                  <a:srgbClr val="000000"/>
                </a:solidFill>
              </a:rPr>
              <a:t>Product testen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nl-NL" altLang="nl-BE" sz="1800">
                <a:solidFill>
                  <a:srgbClr val="000000"/>
                </a:solidFill>
              </a:rPr>
              <a:t>Beoordelen of product voldoet aan criteria</a:t>
            </a:r>
          </a:p>
        </p:txBody>
      </p:sp>
      <p:sp>
        <p:nvSpPr>
          <p:cNvPr id="6153" name="Tekstvak 25">
            <a:extLst>
              <a:ext uri="{FF2B5EF4-FFF2-40B4-BE49-F238E27FC236}">
                <a16:creationId xmlns:a16="http://schemas.microsoft.com/office/drawing/2014/main" id="{F7928E21-5D53-A084-9DA5-F41C2E5E9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7538" y="2792413"/>
            <a:ext cx="484505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nl-NL" altLang="nl-BE" sz="1800">
                <a:solidFill>
                  <a:srgbClr val="000000"/>
                </a:solidFill>
              </a:rPr>
              <a:t>Reflectie op ontwerpproces en product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nl-NL" altLang="nl-BE" sz="1800">
                <a:solidFill>
                  <a:srgbClr val="000000"/>
                </a:solidFill>
              </a:rPr>
              <a:t>Product demonstreren en uitleggen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nl-NL" altLang="nl-BE" sz="1800">
                <a:solidFill>
                  <a:srgbClr val="000000"/>
                </a:solidFill>
              </a:rPr>
              <a:t>Beargumenteren waarom het product al dan niet voldoet als oplossing voor het probleem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nl-NL" altLang="nl-BE" sz="1800">
                <a:solidFill>
                  <a:srgbClr val="000000"/>
                </a:solidFill>
              </a:rPr>
              <a:t>Voorstellen doen voor verbeteringen, veranderingen en uitbreidingen van het product.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0946EFF5-CBDB-6DE2-6E10-283671ACAC5F}"/>
              </a:ext>
            </a:extLst>
          </p:cNvPr>
          <p:cNvSpPr txBox="1"/>
          <p:nvPr/>
        </p:nvSpPr>
        <p:spPr>
          <a:xfrm>
            <a:off x="1687830" y="2065415"/>
            <a:ext cx="684276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b="1" dirty="0">
                <a:solidFill>
                  <a:srgbClr val="000000"/>
                </a:solidFill>
                <a:highlight>
                  <a:srgbClr val="FFFF00"/>
                </a:highlight>
                <a:latin typeface="+mn-lt"/>
              </a:rPr>
              <a:t>Verkennen en oplossingen bedenken</a:t>
            </a:r>
            <a:endParaRPr lang="nl-BE" dirty="0">
              <a:highlight>
                <a:srgbClr val="FFFF00"/>
              </a:highlight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br>
              <a:rPr lang="nl-BE" dirty="0">
                <a:latin typeface="+mn-lt"/>
              </a:rPr>
            </a:br>
            <a:endParaRPr lang="nl-BE" dirty="0">
              <a:latin typeface="+mn-lt"/>
            </a:endParaRP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41A98D75-39F8-8DAA-3482-53C928A82585}"/>
              </a:ext>
            </a:extLst>
          </p:cNvPr>
          <p:cNvSpPr txBox="1"/>
          <p:nvPr/>
        </p:nvSpPr>
        <p:spPr>
          <a:xfrm>
            <a:off x="1687830" y="4378759"/>
            <a:ext cx="684276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b="1" dirty="0">
                <a:solidFill>
                  <a:srgbClr val="000000"/>
                </a:solidFill>
                <a:highlight>
                  <a:srgbClr val="FFFF00"/>
                </a:highlight>
                <a:latin typeface="+mn-lt"/>
              </a:rPr>
              <a:t>Ontwerp schetsen en benodigdheden verzamelen</a:t>
            </a:r>
            <a:endParaRPr lang="nl-BE" dirty="0">
              <a:highlight>
                <a:srgbClr val="FFFF00"/>
              </a:highlight>
              <a:latin typeface="+mn-lt"/>
            </a:endParaRP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9E1998B4-EB82-3378-05DB-DFA5DF372CD0}"/>
              </a:ext>
            </a:extLst>
          </p:cNvPr>
          <p:cNvSpPr txBox="1"/>
          <p:nvPr/>
        </p:nvSpPr>
        <p:spPr>
          <a:xfrm>
            <a:off x="6784975" y="109547"/>
            <a:ext cx="684276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b="1" dirty="0">
                <a:solidFill>
                  <a:srgbClr val="000000"/>
                </a:solidFill>
                <a:highlight>
                  <a:srgbClr val="FFFF00"/>
                </a:highlight>
                <a:latin typeface="+mn-lt"/>
              </a:rPr>
              <a:t>Ontwerp realiseren</a:t>
            </a:r>
            <a:endParaRPr lang="nl-BE" dirty="0">
              <a:latin typeface="+mn-lt"/>
            </a:endParaRPr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976B4514-6A3F-D1A2-2A02-02ABC0630069}"/>
              </a:ext>
            </a:extLst>
          </p:cNvPr>
          <p:cNvSpPr txBox="1"/>
          <p:nvPr/>
        </p:nvSpPr>
        <p:spPr>
          <a:xfrm>
            <a:off x="6915151" y="1020483"/>
            <a:ext cx="697992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b="1" dirty="0">
                <a:solidFill>
                  <a:srgbClr val="000000"/>
                </a:solidFill>
                <a:highlight>
                  <a:srgbClr val="FFFF00"/>
                </a:highlight>
                <a:latin typeface="+mn-lt"/>
              </a:rPr>
              <a:t>Testen en bijstellen</a:t>
            </a:r>
            <a:endParaRPr lang="nl-BE" dirty="0">
              <a:highlight>
                <a:srgbClr val="FFFF00"/>
              </a:highlight>
              <a:latin typeface="+mn-lt"/>
            </a:endParaRPr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5427B72A-CF0F-9CE0-5A9C-6F648BE718D3}"/>
              </a:ext>
            </a:extLst>
          </p:cNvPr>
          <p:cNvSpPr txBox="1"/>
          <p:nvPr/>
        </p:nvSpPr>
        <p:spPr>
          <a:xfrm>
            <a:off x="6915151" y="2259982"/>
            <a:ext cx="704596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b="1" dirty="0">
                <a:solidFill>
                  <a:srgbClr val="000000"/>
                </a:solidFill>
                <a:highlight>
                  <a:srgbClr val="FFFF00"/>
                </a:highlight>
                <a:latin typeface="+mn-lt"/>
              </a:rPr>
              <a:t>Reflecteren en communiceren</a:t>
            </a:r>
            <a:endParaRPr lang="nl-BE" dirty="0">
              <a:highlight>
                <a:srgbClr val="FFFF00"/>
              </a:highlight>
              <a:latin typeface="+mn-lt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745835A-48CF-705C-18B2-A557129800DE}"/>
              </a:ext>
            </a:extLst>
          </p:cNvPr>
          <p:cNvSpPr txBox="1"/>
          <p:nvPr/>
        </p:nvSpPr>
        <p:spPr>
          <a:xfrm>
            <a:off x="7210888" y="4575281"/>
            <a:ext cx="69822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3"/>
              </a:rPr>
              <a:t>Ontwerpend leren - C3</a:t>
            </a:r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0F6E398-7C36-714E-0E5C-7AB9936FCB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8163" y="4762735"/>
            <a:ext cx="1952898" cy="184810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</TotalTime>
  <Words>634</Words>
  <Application>Microsoft Office PowerPoint</Application>
  <PresentationFormat>Breedbeeld</PresentationFormat>
  <Paragraphs>111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Kantoorthema</vt:lpstr>
      <vt:lpstr>De onderzoekscyclus</vt:lpstr>
      <vt:lpstr>De ontwerpcyclus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onderzoekscyclus</dc:title>
  <dc:creator>Filip Poncelet</dc:creator>
  <cp:lastModifiedBy>Filip Poncelet</cp:lastModifiedBy>
  <cp:revision>2</cp:revision>
  <dcterms:created xsi:type="dcterms:W3CDTF">2023-10-16T16:23:07Z</dcterms:created>
  <dcterms:modified xsi:type="dcterms:W3CDTF">2023-10-17T07:07:43Z</dcterms:modified>
</cp:coreProperties>
</file>