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8" r:id="rId18"/>
    <p:sldId id="329" r:id="rId19"/>
    <p:sldId id="330" r:id="rId20"/>
    <p:sldId id="331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1B9B6-5220-B5D9-2A3C-40B01D708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476D6D-F6E4-088E-5FA6-D85C1C48C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FC4293-3A21-E79C-5567-CB6C6656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CFA-4418-4B07-8A92-95FE8324C48A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50C7F7-F5BF-656E-E58E-0A5B080E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C5F020-8481-6FD2-FE03-E5DAE3F9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F51A-CF20-4746-9179-BDBED6370D2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977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5668F-AE04-B1C1-BDF5-3A6AB479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88A7B95-92F4-84F4-A69A-D436E17A9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89AA01-7FFD-8D65-BA27-414F2012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CFA-4418-4B07-8A92-95FE8324C48A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15B63A-2E47-D597-FF3B-6575A400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B7D186-C12F-6DE4-74A5-A2BE0AC9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F51A-CF20-4746-9179-BDBED6370D2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130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6D187FF-B931-0B9F-6BBF-4CB9CBC4F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87A305-FA8D-88A9-3911-1F239D5AC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985974-CBC9-8F1B-66E3-3A5F0081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CFA-4418-4B07-8A92-95FE8324C48A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7EE63D-D4F9-A799-D929-72AADCF6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506304-A73F-1BDF-914B-DAFC6020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F51A-CF20-4746-9179-BDBED6370D2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944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77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546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75836" y="903528"/>
            <a:ext cx="6640328" cy="488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3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105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68AB9-5123-F534-227B-D2F1DAD7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A965DE-931C-24B7-7165-5B1FB59C9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746A97-5324-9A01-C04D-7BF672AC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CFA-4418-4B07-8A92-95FE8324C48A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50DAC7-1EB8-C887-AC37-78D651CA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5DC7B9-7FE2-F608-310B-EC648083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F51A-CF20-4746-9179-BDBED6370D2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608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08EC2-103E-0FA9-53B9-075165CE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42DAA6-8A2E-24EB-41A5-9CE542750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6FB7E9-2BDF-590C-6BBE-690204D8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CFA-4418-4B07-8A92-95FE8324C48A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5CFC44-E236-CBD0-A1CB-60D569D9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360217-2732-66D4-B2E2-E8A962134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F51A-CF20-4746-9179-BDBED6370D2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746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03270-57FC-41A9-AC08-2F1AE007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8587B9-3EA4-823A-1A53-BA46E3A16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E33B2C-1D73-DB45-06B9-0E32F2FC4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A3BC19-09F0-8925-8970-40FE70B5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CFA-4418-4B07-8A92-95FE8324C48A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331A22-9007-A03A-B8FC-887AA819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8A8B4F-7EEC-7591-AC05-C654B901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F51A-CF20-4746-9179-BDBED6370D2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389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E8689-0B44-102E-19C4-17295CDB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BC9AC6-655B-39DE-7902-6322A5D0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2F88FB-9CAA-ED13-0FF8-91EFEAEE6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051B9C-6F2E-8BAC-30B4-FF45C9E3B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42CB357-5042-700C-C322-C07919F7C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4431AB1-3B66-C2D1-F198-93C2B55E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CFA-4418-4B07-8A92-95FE8324C48A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AA5A58-6E7D-B93F-56DE-9E70486F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C9A3000-39AE-CC6F-387C-98819A2E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F51A-CF20-4746-9179-BDBED6370D2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536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1CA5B-22CC-7B02-FDD9-B14E4211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F656882-5B2A-F49E-5471-C1E2344F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CFA-4418-4B07-8A92-95FE8324C48A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D7C7310-5E3E-FD0E-691D-E4D39A22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9717BAF-07F5-7AFB-6E53-329C9CDB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F51A-CF20-4746-9179-BDBED6370D2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37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05796F7-C154-BE14-45D3-2F7AD0CE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CFA-4418-4B07-8A92-95FE8324C48A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F56D41-DDE8-8504-DAB3-BA7C717B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425849-295F-E003-7D22-A27C8D31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F51A-CF20-4746-9179-BDBED6370D2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795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6570F-CAAC-B6F7-13E6-86FD9F73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E8E63E-2EA1-5A85-6C88-2A4909670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D82D58-36BD-8FDC-4D01-5E7CEDEFB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7F7222-2407-5020-D758-192165C8B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CFA-4418-4B07-8A92-95FE8324C48A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53BC0B-843E-1802-B585-DB2C2AE1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D5F0C7-05E2-C150-F797-BD9C7209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F51A-CF20-4746-9179-BDBED6370D2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823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9E289-4E69-C4C1-97C1-C1B66C8C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AD6278C-2161-51D0-A747-0FE3A1AED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F3B96A-1DB5-B59B-8DAC-2438822BB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72F74AD-E8FE-FDAB-5EE6-1EAEA1E3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CFA-4418-4B07-8A92-95FE8324C48A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6727C7-A4D8-225D-D4A7-557FFDA0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B50E15-22D8-FC52-7F14-FD2400EC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F51A-CF20-4746-9179-BDBED6370D2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879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C820055-7C25-72C8-052E-8DA86ACC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FAC498-5D33-FEFF-B57D-89963165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875A87-211F-2D9B-E753-E04B063F6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30CFA-4418-4B07-8A92-95FE8324C48A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AE534A-8161-1331-4B96-2EA0C94F9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5B363D-B235-CD90-5436-A428F33F7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F51A-CF20-4746-9179-BDBED6370D2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011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A4D28-65D5-934E-6BDA-F3123550E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Trends in PSE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8D2BF7-6CD8-44BD-204B-D10051A86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Ionenstraal, atoomstraal</a:t>
            </a:r>
          </a:p>
          <a:p>
            <a:r>
              <a:rPr lang="nl-BE" dirty="0"/>
              <a:t>Elektronenaffiniteit</a:t>
            </a:r>
          </a:p>
        </p:txBody>
      </p:sp>
    </p:spTree>
    <p:extLst>
      <p:ext uri="{BB962C8B-B14F-4D97-AF65-F5344CB8AC3E}">
        <p14:creationId xmlns:p14="http://schemas.microsoft.com/office/powerpoint/2010/main" val="243677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0122" y="813050"/>
            <a:ext cx="4813488" cy="445356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lang="nl-BE" sz="2824" spc="-9" dirty="0"/>
              <a:t>Ionen rangschikken op grootte</a:t>
            </a:r>
            <a:endParaRPr sz="2824" dirty="0"/>
          </a:p>
        </p:txBody>
      </p:sp>
      <p:sp>
        <p:nvSpPr>
          <p:cNvPr id="3" name="object 3"/>
          <p:cNvSpPr txBox="1"/>
          <p:nvPr/>
        </p:nvSpPr>
        <p:spPr>
          <a:xfrm>
            <a:off x="2389094" y="1495536"/>
            <a:ext cx="7395322" cy="7444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2413">
              <a:spcBef>
                <a:spcPts val="88"/>
              </a:spcBef>
              <a:tabLst>
                <a:tab pos="1164914" algn="l"/>
              </a:tabLst>
            </a:pPr>
            <a:r>
              <a:rPr sz="1588" b="1" spc="-9" dirty="0">
                <a:latin typeface="Calibri"/>
                <a:cs typeface="Calibri"/>
              </a:rPr>
              <a:t>PROBLE</a:t>
            </a:r>
            <a:r>
              <a:rPr lang="nl-BE" sz="1588" b="1" spc="-9" dirty="0">
                <a:latin typeface="Calibri"/>
                <a:cs typeface="Calibri"/>
              </a:rPr>
              <a:t>E</a:t>
            </a:r>
            <a:r>
              <a:rPr sz="1588" b="1" spc="-9" dirty="0">
                <a:latin typeface="Calibri"/>
                <a:cs typeface="Calibri"/>
              </a:rPr>
              <a:t>M:	</a:t>
            </a:r>
            <a:r>
              <a:rPr lang="nl-NL" sz="1588" b="1" dirty="0">
                <a:cs typeface="Calibri"/>
              </a:rPr>
              <a:t>Rangschik elke set ionen in volgorde van afnemende grootte en leg de 	rangschikking uit</a:t>
            </a:r>
            <a:r>
              <a:rPr sz="1588" b="1" spc="-9" dirty="0">
                <a:latin typeface="Calibri"/>
                <a:cs typeface="Calibri"/>
              </a:rPr>
              <a:t>:</a:t>
            </a:r>
            <a:endParaRPr sz="1588" dirty="0">
              <a:latin typeface="Calibri"/>
              <a:cs typeface="Calibri"/>
            </a:endParaRPr>
          </a:p>
          <a:p>
            <a:pPr marL="119909" algn="ctr">
              <a:tabLst>
                <a:tab pos="2338792" algn="l"/>
                <a:tab pos="4288720" algn="l"/>
              </a:tabLst>
            </a:pPr>
            <a:r>
              <a:rPr sz="1588" b="1" spc="-4" dirty="0">
                <a:latin typeface="Calibri"/>
                <a:cs typeface="Calibri"/>
              </a:rPr>
              <a:t>(a)</a:t>
            </a:r>
            <a:r>
              <a:rPr sz="1588" b="1" spc="9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Ca</a:t>
            </a:r>
            <a:r>
              <a:rPr sz="1588" b="1" spc="-6" baseline="25462" dirty="0">
                <a:latin typeface="Calibri"/>
                <a:cs typeface="Calibri"/>
              </a:rPr>
              <a:t>2+</a:t>
            </a:r>
            <a:r>
              <a:rPr sz="1588" b="1" spc="-4" dirty="0">
                <a:latin typeface="Calibri"/>
                <a:cs typeface="Calibri"/>
              </a:rPr>
              <a:t>,</a:t>
            </a:r>
            <a:r>
              <a:rPr sz="1588" b="1" spc="13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Sr</a:t>
            </a:r>
            <a:r>
              <a:rPr sz="1588" b="1" spc="-6" baseline="25462" dirty="0">
                <a:latin typeface="Calibri"/>
                <a:cs typeface="Calibri"/>
              </a:rPr>
              <a:t>2+</a:t>
            </a:r>
            <a:r>
              <a:rPr sz="1588" b="1" spc="-4" dirty="0">
                <a:latin typeface="Calibri"/>
                <a:cs typeface="Calibri"/>
              </a:rPr>
              <a:t>,</a:t>
            </a:r>
            <a:r>
              <a:rPr sz="1588" b="1" spc="9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Mg</a:t>
            </a:r>
            <a:r>
              <a:rPr sz="1588" b="1" spc="-6" baseline="25462" dirty="0">
                <a:latin typeface="Calibri"/>
                <a:cs typeface="Calibri"/>
              </a:rPr>
              <a:t>2+	</a:t>
            </a:r>
            <a:r>
              <a:rPr sz="1588" b="1" spc="-4" dirty="0">
                <a:latin typeface="Calibri"/>
                <a:cs typeface="Calibri"/>
              </a:rPr>
              <a:t>(b)</a:t>
            </a:r>
            <a:r>
              <a:rPr sz="1588" b="1" spc="9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K</a:t>
            </a:r>
            <a:r>
              <a:rPr sz="1588" b="1" spc="-6" baseline="25462" dirty="0">
                <a:latin typeface="Calibri"/>
                <a:cs typeface="Calibri"/>
              </a:rPr>
              <a:t>+</a:t>
            </a:r>
            <a:r>
              <a:rPr sz="1588" b="1" spc="-4" dirty="0">
                <a:latin typeface="Calibri"/>
                <a:cs typeface="Calibri"/>
              </a:rPr>
              <a:t>,</a:t>
            </a:r>
            <a:r>
              <a:rPr sz="1588" b="1" spc="9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S</a:t>
            </a:r>
            <a:r>
              <a:rPr sz="1588" b="1" spc="-6" baseline="25462" dirty="0">
                <a:latin typeface="Calibri"/>
                <a:cs typeface="Calibri"/>
              </a:rPr>
              <a:t>2‐</a:t>
            </a:r>
            <a:r>
              <a:rPr sz="1588" b="1" spc="-4" dirty="0">
                <a:latin typeface="Calibri"/>
                <a:cs typeface="Calibri"/>
              </a:rPr>
              <a:t>,</a:t>
            </a:r>
            <a:r>
              <a:rPr sz="1588" b="1" spc="9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Cl</a:t>
            </a:r>
            <a:r>
              <a:rPr sz="1588" b="1" spc="-4" dirty="0">
                <a:latin typeface="Calibri"/>
                <a:cs typeface="Calibri"/>
              </a:rPr>
              <a:t> </a:t>
            </a:r>
            <a:r>
              <a:rPr sz="1588" b="1" baseline="25462" dirty="0">
                <a:latin typeface="Calibri"/>
                <a:cs typeface="Calibri"/>
              </a:rPr>
              <a:t>‐	</a:t>
            </a:r>
            <a:r>
              <a:rPr sz="1588" b="1" dirty="0">
                <a:latin typeface="Calibri"/>
                <a:cs typeface="Calibri"/>
              </a:rPr>
              <a:t>(c)</a:t>
            </a:r>
            <a:r>
              <a:rPr sz="1588" b="1" spc="-22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Au</a:t>
            </a:r>
            <a:r>
              <a:rPr sz="1588" b="1" spc="-6" baseline="25462" dirty="0">
                <a:latin typeface="Calibri"/>
                <a:cs typeface="Calibri"/>
              </a:rPr>
              <a:t>+</a:t>
            </a:r>
            <a:r>
              <a:rPr sz="1588" b="1" spc="-4" dirty="0">
                <a:latin typeface="Calibri"/>
                <a:cs typeface="Calibri"/>
              </a:rPr>
              <a:t>,</a:t>
            </a:r>
            <a:r>
              <a:rPr sz="1588" b="1" spc="-26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Au</a:t>
            </a:r>
            <a:r>
              <a:rPr sz="1588" b="1" spc="-6" baseline="25462" dirty="0">
                <a:latin typeface="Calibri"/>
                <a:cs typeface="Calibri"/>
              </a:rPr>
              <a:t>3+</a:t>
            </a:r>
            <a:endParaRPr sz="1588" baseline="25462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7535" y="2504066"/>
            <a:ext cx="526676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dirty="0">
                <a:latin typeface="Calibri"/>
                <a:cs typeface="Calibri"/>
              </a:rPr>
              <a:t>PLAN: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5468" y="2344168"/>
            <a:ext cx="6721849" cy="7444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-560">
              <a:spcBef>
                <a:spcPts val="88"/>
              </a:spcBef>
            </a:pPr>
            <a:r>
              <a:rPr lang="nl-NL" sz="1588" b="1" spc="-9" dirty="0">
                <a:cs typeface="Calibri"/>
              </a:rPr>
              <a:t>Vergelijk posities in het periodiek systeem, vorming van positieve en negatieve ionen en veranderingen in grootte als gevolg van krijgen of verliezen van elektronen.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79082" y="3168503"/>
            <a:ext cx="8068235" cy="691249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979931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2258265" y="3329521"/>
            <a:ext cx="945216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-9" dirty="0">
                <a:latin typeface="Calibri"/>
                <a:cs typeface="Calibri"/>
              </a:rPr>
              <a:t>SOLUTION: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61883" y="3858633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979932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2714064" y="3714301"/>
            <a:ext cx="1806387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1588" b="1" spc="-4" dirty="0">
                <a:latin typeface="Calibri"/>
                <a:cs typeface="Calibri"/>
              </a:rPr>
              <a:t>(a)</a:t>
            </a:r>
            <a:r>
              <a:rPr sz="1588" b="1" spc="344" dirty="0">
                <a:latin typeface="Calibri"/>
                <a:cs typeface="Calibri"/>
              </a:rPr>
              <a:t> </a:t>
            </a:r>
            <a:r>
              <a:rPr sz="1588" b="1" spc="-4" dirty="0">
                <a:solidFill>
                  <a:srgbClr val="C00000"/>
                </a:solidFill>
                <a:latin typeface="Calibri"/>
                <a:cs typeface="Calibri"/>
              </a:rPr>
              <a:t>Sr</a:t>
            </a:r>
            <a:r>
              <a:rPr sz="1588" b="1" spc="-6" baseline="25462" dirty="0">
                <a:solidFill>
                  <a:srgbClr val="C00000"/>
                </a:solidFill>
                <a:latin typeface="Calibri"/>
                <a:cs typeface="Calibri"/>
              </a:rPr>
              <a:t>2+</a:t>
            </a:r>
            <a:r>
              <a:rPr sz="1588" b="1" spc="172" baseline="2546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88" b="1" dirty="0">
                <a:solidFill>
                  <a:srgbClr val="C00000"/>
                </a:solidFill>
                <a:latin typeface="Calibri"/>
                <a:cs typeface="Calibri"/>
              </a:rPr>
              <a:t>&gt;</a:t>
            </a:r>
            <a:r>
              <a:rPr sz="1588" b="1" spc="-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88" b="1" spc="-4" dirty="0">
                <a:solidFill>
                  <a:srgbClr val="C00000"/>
                </a:solidFill>
                <a:latin typeface="Calibri"/>
                <a:cs typeface="Calibri"/>
              </a:rPr>
              <a:t>Ca</a:t>
            </a:r>
            <a:r>
              <a:rPr sz="1588" b="1" spc="-6" baseline="25462" dirty="0">
                <a:solidFill>
                  <a:srgbClr val="C00000"/>
                </a:solidFill>
                <a:latin typeface="Calibri"/>
                <a:cs typeface="Calibri"/>
              </a:rPr>
              <a:t>2+</a:t>
            </a:r>
            <a:r>
              <a:rPr sz="1588" b="1" spc="6" baseline="2546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88" b="1" dirty="0">
                <a:solidFill>
                  <a:srgbClr val="C00000"/>
                </a:solidFill>
                <a:latin typeface="Calibri"/>
                <a:cs typeface="Calibri"/>
              </a:rPr>
              <a:t>&gt;</a:t>
            </a:r>
            <a:r>
              <a:rPr sz="1588" b="1" spc="-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88" b="1" spc="-4" dirty="0">
                <a:solidFill>
                  <a:srgbClr val="C00000"/>
                </a:solidFill>
                <a:latin typeface="Calibri"/>
                <a:cs typeface="Calibri"/>
              </a:rPr>
              <a:t>Mg</a:t>
            </a:r>
            <a:r>
              <a:rPr sz="1588" b="1" spc="-6" baseline="25462" dirty="0">
                <a:solidFill>
                  <a:srgbClr val="C00000"/>
                </a:solidFill>
                <a:latin typeface="Calibri"/>
                <a:cs typeface="Calibri"/>
              </a:rPr>
              <a:t>2+</a:t>
            </a:r>
            <a:endParaRPr sz="1588" baseline="25462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4417" y="4801082"/>
            <a:ext cx="1388409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1588" b="1" spc="-4" dirty="0">
                <a:latin typeface="Calibri"/>
                <a:cs typeface="Calibri"/>
              </a:rPr>
              <a:t>(b)</a:t>
            </a:r>
            <a:r>
              <a:rPr sz="1588" b="1" spc="340" dirty="0">
                <a:latin typeface="Calibri"/>
                <a:cs typeface="Calibri"/>
              </a:rPr>
              <a:t> </a:t>
            </a:r>
            <a:r>
              <a:rPr sz="1588" b="1" spc="-4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588" b="1" spc="-6" baseline="25462" dirty="0">
                <a:solidFill>
                  <a:srgbClr val="C00000"/>
                </a:solidFill>
                <a:latin typeface="Calibri"/>
                <a:cs typeface="Calibri"/>
              </a:rPr>
              <a:t>2‐</a:t>
            </a:r>
            <a:r>
              <a:rPr sz="1588" b="1" spc="172" baseline="2546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88" b="1" dirty="0">
                <a:solidFill>
                  <a:srgbClr val="C00000"/>
                </a:solidFill>
                <a:latin typeface="Calibri"/>
                <a:cs typeface="Calibri"/>
              </a:rPr>
              <a:t>&gt; Cl</a:t>
            </a:r>
            <a:r>
              <a:rPr sz="1588" b="1" spc="-1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88" b="1" baseline="25462" dirty="0">
                <a:solidFill>
                  <a:srgbClr val="C00000"/>
                </a:solidFill>
                <a:latin typeface="Calibri"/>
                <a:cs typeface="Calibri"/>
              </a:rPr>
              <a:t>‐</a:t>
            </a:r>
            <a:r>
              <a:rPr sz="1588" b="1" spc="-13" baseline="2546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88" b="1" dirty="0">
                <a:solidFill>
                  <a:srgbClr val="C00000"/>
                </a:solidFill>
                <a:latin typeface="Calibri"/>
                <a:cs typeface="Calibri"/>
              </a:rPr>
              <a:t>&gt; </a:t>
            </a:r>
            <a:r>
              <a:rPr sz="1588" b="1" spc="-4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1588" b="1" spc="-6" baseline="25462" dirty="0">
                <a:solidFill>
                  <a:srgbClr val="C00000"/>
                </a:solidFill>
                <a:latin typeface="Calibri"/>
                <a:cs typeface="Calibri"/>
              </a:rPr>
              <a:t>+</a:t>
            </a:r>
            <a:endParaRPr sz="1588" baseline="25462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5242" y="3579830"/>
            <a:ext cx="4208369" cy="5000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lang="nl-NL" sz="1588" b="1" spc="-4">
                <a:cs typeface="Calibri"/>
              </a:rPr>
              <a:t>Dit zijn leden van dezelfde groep (2A/2) en nemen dus in omvang af naarmate de groep toeneemt.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79082" y="5373222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979932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 txBox="1"/>
          <p:nvPr/>
        </p:nvSpPr>
        <p:spPr>
          <a:xfrm>
            <a:off x="7556575" y="4678456"/>
            <a:ext cx="174251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spc="-13" dirty="0">
                <a:latin typeface="Calibri"/>
                <a:cs typeface="Calibri"/>
              </a:rPr>
              <a:t>e</a:t>
            </a:r>
            <a:r>
              <a:rPr sz="1059" b="1" spc="-4" dirty="0">
                <a:latin typeface="Calibri"/>
                <a:cs typeface="Calibri"/>
              </a:rPr>
              <a:t>f</a:t>
            </a:r>
            <a:r>
              <a:rPr sz="1059" b="1" dirty="0">
                <a:latin typeface="Calibri"/>
                <a:cs typeface="Calibri"/>
              </a:rPr>
              <a:t>f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32489" y="4560065"/>
            <a:ext cx="4703669" cy="7444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4826">
              <a:spcBef>
                <a:spcPts val="88"/>
              </a:spcBef>
            </a:pPr>
            <a:r>
              <a:rPr sz="1588" b="1" spc="-4" dirty="0">
                <a:latin typeface="Calibri"/>
                <a:cs typeface="Calibri"/>
              </a:rPr>
              <a:t>These</a:t>
            </a:r>
            <a:r>
              <a:rPr sz="1588" b="1" spc="-13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ions</a:t>
            </a:r>
            <a:r>
              <a:rPr sz="1588" b="1" spc="-13" dirty="0">
                <a:latin typeface="Calibri"/>
                <a:cs typeface="Calibri"/>
              </a:rPr>
              <a:t> </a:t>
            </a:r>
            <a:r>
              <a:rPr sz="1588" b="1" spc="-9" dirty="0">
                <a:latin typeface="Calibri"/>
                <a:cs typeface="Calibri"/>
              </a:rPr>
              <a:t>are</a:t>
            </a:r>
            <a:r>
              <a:rPr sz="1588" b="1" spc="-18" dirty="0">
                <a:latin typeface="Calibri"/>
                <a:cs typeface="Calibri"/>
              </a:rPr>
              <a:t> </a:t>
            </a:r>
            <a:r>
              <a:rPr sz="1588" b="1" spc="-9" dirty="0">
                <a:latin typeface="Calibri"/>
                <a:cs typeface="Calibri"/>
              </a:rPr>
              <a:t>isoelectronic;</a:t>
            </a:r>
            <a:endParaRPr sz="1588" dirty="0">
              <a:latin typeface="Calibri"/>
              <a:cs typeface="Calibri"/>
            </a:endParaRPr>
          </a:p>
          <a:p>
            <a:pPr marL="275119">
              <a:tabLst>
                <a:tab pos="3247078" algn="l"/>
              </a:tabLst>
            </a:pPr>
            <a:r>
              <a:rPr sz="1588" b="1" spc="-4" dirty="0">
                <a:latin typeface="Calibri"/>
                <a:cs typeface="Calibri"/>
              </a:rPr>
              <a:t>S</a:t>
            </a:r>
            <a:r>
              <a:rPr sz="1588" b="1" spc="-6" baseline="25462" dirty="0">
                <a:latin typeface="Calibri"/>
                <a:cs typeface="Calibri"/>
              </a:rPr>
              <a:t>2‐</a:t>
            </a:r>
            <a:r>
              <a:rPr sz="1588" b="1" spc="184" baseline="25462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is</a:t>
            </a:r>
            <a:r>
              <a:rPr sz="1588" b="1" spc="-4" dirty="0">
                <a:latin typeface="Calibri"/>
                <a:cs typeface="Calibri"/>
              </a:rPr>
              <a:t> </a:t>
            </a:r>
            <a:r>
              <a:rPr lang="nl-BE" sz="1588" b="1" dirty="0">
                <a:latin typeface="Calibri"/>
                <a:cs typeface="Calibri"/>
              </a:rPr>
              <a:t>een </a:t>
            </a:r>
            <a:r>
              <a:rPr lang="nl-BE" sz="1588" b="1" dirty="0" err="1">
                <a:latin typeface="Calibri"/>
                <a:cs typeface="Calibri"/>
              </a:rPr>
              <a:t>anio</a:t>
            </a:r>
            <a:r>
              <a:rPr lang="nl-BE" sz="1588" b="1" dirty="0">
                <a:latin typeface="Calibri"/>
                <a:cs typeface="Calibri"/>
              </a:rPr>
              <a:t> met kleinste atoomnummer</a:t>
            </a:r>
            <a:r>
              <a:rPr lang="nl-BE" sz="1588" b="1" spc="-4" dirty="0">
                <a:latin typeface="Calibri"/>
                <a:cs typeface="Calibri"/>
              </a:rPr>
              <a:t> en </a:t>
            </a:r>
            <a:r>
              <a:rPr sz="1588" b="1" spc="-26" dirty="0">
                <a:latin typeface="Calibri"/>
                <a:cs typeface="Calibri"/>
              </a:rPr>
              <a:t> </a:t>
            </a:r>
            <a:r>
              <a:rPr lang="nl-BE" sz="1588" b="1" dirty="0">
                <a:latin typeface="Calibri"/>
                <a:cs typeface="Calibri"/>
              </a:rPr>
              <a:t>is het grootst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57506" y="5372823"/>
            <a:ext cx="5287776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lang="nl-NL" sz="1588" b="1" spc="-4" dirty="0">
                <a:cs typeface="Calibri"/>
              </a:rPr>
              <a:t>K</a:t>
            </a:r>
            <a:r>
              <a:rPr lang="nl-NL" sz="1588" b="1" spc="-4" baseline="30000" dirty="0">
                <a:cs typeface="Calibri"/>
              </a:rPr>
              <a:t>+</a:t>
            </a:r>
            <a:r>
              <a:rPr lang="nl-NL" sz="1588" b="1" spc="-4" dirty="0">
                <a:cs typeface="Calibri"/>
              </a:rPr>
              <a:t> is een kation met een grote atoomnummer en is de kleinste.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14064" y="5865129"/>
            <a:ext cx="1209115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1588" b="1" dirty="0">
                <a:latin typeface="Calibri"/>
                <a:cs typeface="Calibri"/>
              </a:rPr>
              <a:t>(c)</a:t>
            </a:r>
            <a:r>
              <a:rPr sz="1588" b="1" spc="326" dirty="0">
                <a:latin typeface="Calibri"/>
                <a:cs typeface="Calibri"/>
              </a:rPr>
              <a:t> </a:t>
            </a:r>
            <a:r>
              <a:rPr sz="1588" b="1" spc="-4" dirty="0">
                <a:solidFill>
                  <a:srgbClr val="C00000"/>
                </a:solidFill>
                <a:latin typeface="Calibri"/>
                <a:cs typeface="Calibri"/>
              </a:rPr>
              <a:t>Au</a:t>
            </a:r>
            <a:r>
              <a:rPr sz="1588" b="1" spc="-6" baseline="25462" dirty="0">
                <a:solidFill>
                  <a:srgbClr val="C00000"/>
                </a:solidFill>
                <a:latin typeface="Calibri"/>
                <a:cs typeface="Calibri"/>
              </a:rPr>
              <a:t>+</a:t>
            </a:r>
            <a:r>
              <a:rPr sz="1588" b="1" spc="-19" baseline="2546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88" b="1" dirty="0">
                <a:solidFill>
                  <a:srgbClr val="C00000"/>
                </a:solidFill>
                <a:latin typeface="Calibri"/>
                <a:cs typeface="Calibri"/>
              </a:rPr>
              <a:t>&gt;</a:t>
            </a:r>
            <a:r>
              <a:rPr sz="1588" b="1" spc="-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88" b="1" spc="-4" dirty="0">
                <a:solidFill>
                  <a:srgbClr val="C00000"/>
                </a:solidFill>
                <a:latin typeface="Calibri"/>
                <a:cs typeface="Calibri"/>
              </a:rPr>
              <a:t>Au</a:t>
            </a:r>
            <a:r>
              <a:rPr sz="1588" b="1" spc="-6" baseline="25462" dirty="0">
                <a:solidFill>
                  <a:srgbClr val="C00000"/>
                </a:solidFill>
                <a:latin typeface="Calibri"/>
                <a:cs typeface="Calibri"/>
              </a:rPr>
              <a:t>3+</a:t>
            </a:r>
            <a:endParaRPr sz="1588" baseline="25462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57506" y="5889646"/>
            <a:ext cx="3711388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nl-NL" sz="1588" b="1" dirty="0">
                <a:cs typeface="Calibri"/>
              </a:rPr>
              <a:t>Hoe hoger de + lading, hoe kleiner het ion.</a:t>
            </a:r>
            <a:endParaRPr sz="1588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5362" y="840620"/>
            <a:ext cx="5016874" cy="55454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BE" sz="3530" spc="-9" dirty="0"/>
              <a:t>Elektronenaffiniteit</a:t>
            </a:r>
            <a:endParaRPr sz="3530" dirty="0"/>
          </a:p>
        </p:txBody>
      </p:sp>
      <p:sp>
        <p:nvSpPr>
          <p:cNvPr id="3" name="object 3"/>
          <p:cNvSpPr/>
          <p:nvPr/>
        </p:nvSpPr>
        <p:spPr>
          <a:xfrm>
            <a:off x="2061883" y="1267384"/>
            <a:ext cx="8068235" cy="2591921"/>
          </a:xfrm>
          <a:custGeom>
            <a:avLst/>
            <a:gdLst/>
            <a:ahLst/>
            <a:cxnLst/>
            <a:rect l="l" t="t" r="r" b="b"/>
            <a:pathLst>
              <a:path w="9144000" h="2937510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0" y="979170"/>
                </a:lnTo>
                <a:lnTo>
                  <a:pt x="0" y="1957578"/>
                </a:lnTo>
                <a:lnTo>
                  <a:pt x="0" y="1958340"/>
                </a:lnTo>
                <a:lnTo>
                  <a:pt x="0" y="2937510"/>
                </a:lnTo>
                <a:lnTo>
                  <a:pt x="9144000" y="2937510"/>
                </a:lnTo>
                <a:lnTo>
                  <a:pt x="9144000" y="1958340"/>
                </a:lnTo>
                <a:lnTo>
                  <a:pt x="9144000" y="1957578"/>
                </a:lnTo>
                <a:lnTo>
                  <a:pt x="9144000" y="979170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814901" y="1821629"/>
            <a:ext cx="6818219" cy="1761999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3619" marR="26896">
              <a:spcBef>
                <a:spcPts val="84"/>
              </a:spcBef>
            </a:pPr>
            <a:r>
              <a:rPr lang="nl-NL" sz="2824" b="1" spc="-9" dirty="0">
                <a:cs typeface="Calibri"/>
              </a:rPr>
              <a:t>Energie die vrijkomt wanneer een elektron wordt toegevoegd aan een neutraal gasvormig atoom:
	Cl + e</a:t>
            </a:r>
            <a:r>
              <a:rPr lang="nl-NL" sz="2824" b="1" spc="-9" baseline="30000" dirty="0">
                <a:cs typeface="Calibri"/>
              </a:rPr>
              <a:t>−</a:t>
            </a:r>
            <a:r>
              <a:rPr lang="nl-NL" sz="2824" b="1" spc="-9" dirty="0">
                <a:cs typeface="Calibri"/>
              </a:rPr>
              <a:t> </a:t>
            </a:r>
            <a:r>
              <a:rPr lang="nl-NL" sz="2824" b="1" spc="-9" dirty="0">
                <a:cs typeface="Calibri"/>
                <a:sym typeface="Wingdings" panose="05000000000000000000" pitchFamily="2" charset="2"/>
              </a:rPr>
              <a:t> </a:t>
            </a:r>
            <a:r>
              <a:rPr lang="nl-NL" sz="2824" b="1" spc="-9" dirty="0">
                <a:cs typeface="Calibri"/>
              </a:rPr>
              <a:t>Cl</a:t>
            </a:r>
            <a:r>
              <a:rPr lang="nl-NL" sz="2824" b="1" spc="-9" baseline="30000" dirty="0">
                <a:cs typeface="Calibri"/>
              </a:rPr>
              <a:t>−</a:t>
            </a:r>
            <a:r>
              <a:rPr lang="nl-NL" sz="2824" b="1" spc="-9" dirty="0">
                <a:cs typeface="Calibri"/>
              </a:rPr>
              <a:t> + 349 kJ/mol</a:t>
            </a:r>
            <a:endParaRPr sz="2824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5361" y="492262"/>
            <a:ext cx="6749639" cy="55454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BE" sz="3530" spc="-44" dirty="0"/>
              <a:t>Trends in elektronenaffiniteit</a:t>
            </a:r>
            <a:endParaRPr sz="3530" dirty="0"/>
          </a:p>
        </p:txBody>
      </p:sp>
      <p:grpSp>
        <p:nvGrpSpPr>
          <p:cNvPr id="3" name="object 3"/>
          <p:cNvGrpSpPr/>
          <p:nvPr/>
        </p:nvGrpSpPr>
        <p:grpSpPr>
          <a:xfrm>
            <a:off x="2061883" y="1267384"/>
            <a:ext cx="8068235" cy="4044203"/>
            <a:chOff x="457200" y="1436369"/>
            <a:chExt cx="9144000" cy="4583430"/>
          </a:xfrm>
        </p:grpSpPr>
        <p:sp>
          <p:nvSpPr>
            <p:cNvPr id="4" name="object 4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2209800"/>
              <a:ext cx="6019038" cy="21640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200" y="4373118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4373880"/>
              <a:ext cx="6019038" cy="16459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711888" y="1493520"/>
            <a:ext cx="2552700" cy="3489493"/>
          </a:xfrm>
          <a:prstGeom prst="rect">
            <a:avLst/>
          </a:prstGeom>
        </p:spPr>
        <p:txBody>
          <a:bodyPr vert="horz" wrap="square" lIns="0" tIns="75640" rIns="0" bIns="0" rtlCol="0">
            <a:spAutoFit/>
          </a:bodyPr>
          <a:lstStyle/>
          <a:p>
            <a:pPr marL="11206">
              <a:spcBef>
                <a:spcPts val="596"/>
              </a:spcBef>
            </a:pPr>
            <a:r>
              <a:rPr lang="nl-NL" sz="2118" b="1" dirty="0">
                <a:cs typeface="Calibri"/>
              </a:rPr>
              <a:t>In het algemeen:
Elektronenaffiniteit neemt toe (wordt meer negatief) van links naar rechts over een periode
De elektronenaffiniteit nam af door een groep te dalen</a:t>
            </a:r>
            <a:endParaRPr sz="2118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2652" y="5671520"/>
            <a:ext cx="5121088" cy="5000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nl-NL" sz="1588" b="1" spc="-4" dirty="0">
                <a:latin typeface="Arial"/>
                <a:cs typeface="Arial"/>
              </a:rPr>
              <a:t>Opmerking: Vrijgekomen energie wordt aangegeven door een negatief teken</a:t>
            </a:r>
            <a:endParaRPr sz="1588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350783" y="614878"/>
            <a:ext cx="6510394" cy="55454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44" dirty="0"/>
              <a:t>Trends</a:t>
            </a:r>
            <a:r>
              <a:rPr spc="-9" dirty="0"/>
              <a:t> </a:t>
            </a:r>
            <a:r>
              <a:rPr dirty="0"/>
              <a:t>in</a:t>
            </a:r>
            <a:r>
              <a:rPr spc="-9" dirty="0"/>
              <a:t> Ele</a:t>
            </a:r>
            <a:r>
              <a:rPr lang="nl-BE" spc="-9" dirty="0" err="1"/>
              <a:t>ktronenaffiniteit</a:t>
            </a:r>
            <a:endParaRPr spc="-4" dirty="0"/>
          </a:p>
        </p:txBody>
      </p:sp>
      <p:grpSp>
        <p:nvGrpSpPr>
          <p:cNvPr id="3" name="object 3"/>
          <p:cNvGrpSpPr/>
          <p:nvPr/>
        </p:nvGrpSpPr>
        <p:grpSpPr>
          <a:xfrm>
            <a:off x="2061883" y="1267385"/>
            <a:ext cx="8068235" cy="1727946"/>
            <a:chOff x="457200" y="1436369"/>
            <a:chExt cx="9144000" cy="1958339"/>
          </a:xfrm>
        </p:grpSpPr>
        <p:sp>
          <p:nvSpPr>
            <p:cNvPr id="4" name="object 4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270759"/>
              <a:ext cx="5638038" cy="1447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200" y="241477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543799" y="1824318"/>
            <a:ext cx="2519083" cy="11520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algn="just">
              <a:spcBef>
                <a:spcPts val="88"/>
              </a:spcBef>
            </a:pPr>
            <a:r>
              <a:rPr lang="nl-NL" sz="2471" b="1" spc="-9" dirty="0">
                <a:cs typeface="Calibri"/>
              </a:rPr>
              <a:t>Er zijn twee afwijkingen in deze trend.</a:t>
            </a:r>
            <a:endParaRPr sz="2471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61883" y="2131358"/>
            <a:ext cx="5176557" cy="3055844"/>
            <a:chOff x="457200" y="2415539"/>
            <a:chExt cx="5866765" cy="346329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2415539"/>
              <a:ext cx="5638038" cy="97917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5309" y="2656331"/>
              <a:ext cx="3875404" cy="738505"/>
            </a:xfrm>
            <a:custGeom>
              <a:avLst/>
              <a:gdLst/>
              <a:ahLst/>
              <a:cxnLst/>
              <a:rect l="l" t="t" r="r" b="b"/>
              <a:pathLst>
                <a:path w="3875404" h="738504">
                  <a:moveTo>
                    <a:pt x="1570520" y="738378"/>
                  </a:moveTo>
                  <a:lnTo>
                    <a:pt x="1542707" y="677265"/>
                  </a:lnTo>
                  <a:lnTo>
                    <a:pt x="1519847" y="631634"/>
                  </a:lnTo>
                  <a:lnTo>
                    <a:pt x="1495640" y="586879"/>
                  </a:lnTo>
                  <a:lnTo>
                    <a:pt x="1470063" y="543102"/>
                  </a:lnTo>
                  <a:lnTo>
                    <a:pt x="1443088" y="500367"/>
                  </a:lnTo>
                  <a:lnTo>
                    <a:pt x="1414691" y="458787"/>
                  </a:lnTo>
                  <a:lnTo>
                    <a:pt x="1384871" y="418426"/>
                  </a:lnTo>
                  <a:lnTo>
                    <a:pt x="1353578" y="379387"/>
                  </a:lnTo>
                  <a:lnTo>
                    <a:pt x="1320812" y="341731"/>
                  </a:lnTo>
                  <a:lnTo>
                    <a:pt x="1286548" y="305562"/>
                  </a:lnTo>
                  <a:lnTo>
                    <a:pt x="1246162" y="267462"/>
                  </a:lnTo>
                  <a:lnTo>
                    <a:pt x="1206563" y="234086"/>
                  </a:lnTo>
                  <a:lnTo>
                    <a:pt x="1165390" y="203238"/>
                  </a:lnTo>
                  <a:lnTo>
                    <a:pt x="1122680" y="175183"/>
                  </a:lnTo>
                  <a:lnTo>
                    <a:pt x="1078433" y="150139"/>
                  </a:lnTo>
                  <a:lnTo>
                    <a:pt x="1032662" y="128346"/>
                  </a:lnTo>
                  <a:lnTo>
                    <a:pt x="985380" y="110058"/>
                  </a:lnTo>
                  <a:lnTo>
                    <a:pt x="936612" y="95491"/>
                  </a:lnTo>
                  <a:lnTo>
                    <a:pt x="886371" y="84886"/>
                  </a:lnTo>
                  <a:lnTo>
                    <a:pt x="834682" y="78486"/>
                  </a:lnTo>
                  <a:lnTo>
                    <a:pt x="785152" y="76200"/>
                  </a:lnTo>
                  <a:lnTo>
                    <a:pt x="784390" y="76200"/>
                  </a:lnTo>
                  <a:lnTo>
                    <a:pt x="737641" y="78854"/>
                  </a:lnTo>
                  <a:lnTo>
                    <a:pt x="692150" y="84543"/>
                  </a:lnTo>
                  <a:lnTo>
                    <a:pt x="647877" y="93154"/>
                  </a:lnTo>
                  <a:lnTo>
                    <a:pt x="604837" y="104584"/>
                  </a:lnTo>
                  <a:lnTo>
                    <a:pt x="563016" y="118719"/>
                  </a:lnTo>
                  <a:lnTo>
                    <a:pt x="522414" y="135445"/>
                  </a:lnTo>
                  <a:lnTo>
                    <a:pt x="483031" y="154647"/>
                  </a:lnTo>
                  <a:lnTo>
                    <a:pt x="444842" y="176212"/>
                  </a:lnTo>
                  <a:lnTo>
                    <a:pt x="407860" y="200037"/>
                  </a:lnTo>
                  <a:lnTo>
                    <a:pt x="372071" y="226009"/>
                  </a:lnTo>
                  <a:lnTo>
                    <a:pt x="337477" y="254012"/>
                  </a:lnTo>
                  <a:lnTo>
                    <a:pt x="304076" y="283933"/>
                  </a:lnTo>
                  <a:lnTo>
                    <a:pt x="271843" y="315671"/>
                  </a:lnTo>
                  <a:lnTo>
                    <a:pt x="240792" y="349110"/>
                  </a:lnTo>
                  <a:lnTo>
                    <a:pt x="210921" y="384124"/>
                  </a:lnTo>
                  <a:lnTo>
                    <a:pt x="182206" y="420624"/>
                  </a:lnTo>
                  <a:lnTo>
                    <a:pt x="154647" y="458482"/>
                  </a:lnTo>
                  <a:lnTo>
                    <a:pt x="128257" y="497586"/>
                  </a:lnTo>
                  <a:lnTo>
                    <a:pt x="103009" y="537845"/>
                  </a:lnTo>
                  <a:lnTo>
                    <a:pt x="78905" y="579120"/>
                  </a:lnTo>
                  <a:lnTo>
                    <a:pt x="55943" y="621309"/>
                  </a:lnTo>
                  <a:lnTo>
                    <a:pt x="34124" y="664311"/>
                  </a:lnTo>
                  <a:lnTo>
                    <a:pt x="13423" y="708012"/>
                  </a:lnTo>
                  <a:lnTo>
                    <a:pt x="0" y="738378"/>
                  </a:lnTo>
                  <a:lnTo>
                    <a:pt x="23139" y="738378"/>
                  </a:lnTo>
                  <a:lnTo>
                    <a:pt x="35864" y="709764"/>
                  </a:lnTo>
                  <a:lnTo>
                    <a:pt x="57810" y="664095"/>
                  </a:lnTo>
                  <a:lnTo>
                    <a:pt x="81102" y="619264"/>
                  </a:lnTo>
                  <a:lnTo>
                    <a:pt x="105740" y="575373"/>
                  </a:lnTo>
                  <a:lnTo>
                    <a:pt x="131749" y="532523"/>
                  </a:lnTo>
                  <a:lnTo>
                    <a:pt x="159169" y="490791"/>
                  </a:lnTo>
                  <a:lnTo>
                    <a:pt x="188010" y="450291"/>
                  </a:lnTo>
                  <a:lnTo>
                    <a:pt x="218300" y="411124"/>
                  </a:lnTo>
                  <a:lnTo>
                    <a:pt x="250050" y="373367"/>
                  </a:lnTo>
                  <a:lnTo>
                    <a:pt x="283286" y="337134"/>
                  </a:lnTo>
                  <a:lnTo>
                    <a:pt x="318046" y="302514"/>
                  </a:lnTo>
                  <a:lnTo>
                    <a:pt x="358432" y="266700"/>
                  </a:lnTo>
                  <a:lnTo>
                    <a:pt x="396582" y="236105"/>
                  </a:lnTo>
                  <a:lnTo>
                    <a:pt x="436930" y="207784"/>
                  </a:lnTo>
                  <a:lnTo>
                    <a:pt x="479234" y="182054"/>
                  </a:lnTo>
                  <a:lnTo>
                    <a:pt x="523265" y="159219"/>
                  </a:lnTo>
                  <a:lnTo>
                    <a:pt x="568769" y="139573"/>
                  </a:lnTo>
                  <a:lnTo>
                    <a:pt x="615505" y="123431"/>
                  </a:lnTo>
                  <a:lnTo>
                    <a:pt x="663244" y="111099"/>
                  </a:lnTo>
                  <a:lnTo>
                    <a:pt x="711746" y="102882"/>
                  </a:lnTo>
                  <a:lnTo>
                    <a:pt x="760768" y="99060"/>
                  </a:lnTo>
                  <a:lnTo>
                    <a:pt x="785152" y="98298"/>
                  </a:lnTo>
                  <a:lnTo>
                    <a:pt x="808774" y="99060"/>
                  </a:lnTo>
                  <a:lnTo>
                    <a:pt x="856780" y="102870"/>
                  </a:lnTo>
                  <a:lnTo>
                    <a:pt x="906183" y="111188"/>
                  </a:lnTo>
                  <a:lnTo>
                    <a:pt x="954506" y="123647"/>
                  </a:lnTo>
                  <a:lnTo>
                    <a:pt x="1001623" y="139966"/>
                  </a:lnTo>
                  <a:lnTo>
                    <a:pt x="1047394" y="159854"/>
                  </a:lnTo>
                  <a:lnTo>
                    <a:pt x="1091692" y="183019"/>
                  </a:lnTo>
                  <a:lnTo>
                    <a:pt x="1134389" y="209169"/>
                  </a:lnTo>
                  <a:lnTo>
                    <a:pt x="1175334" y="237985"/>
                  </a:lnTo>
                  <a:lnTo>
                    <a:pt x="1214412" y="269201"/>
                  </a:lnTo>
                  <a:lnTo>
                    <a:pt x="1251496" y="302514"/>
                  </a:lnTo>
                  <a:lnTo>
                    <a:pt x="1309408" y="361950"/>
                  </a:lnTo>
                  <a:lnTo>
                    <a:pt x="1341335" y="399186"/>
                  </a:lnTo>
                  <a:lnTo>
                    <a:pt x="1371815" y="437730"/>
                  </a:lnTo>
                  <a:lnTo>
                    <a:pt x="1400860" y="477520"/>
                  </a:lnTo>
                  <a:lnTo>
                    <a:pt x="1428508" y="518464"/>
                  </a:lnTo>
                  <a:lnTo>
                    <a:pt x="1454772" y="560489"/>
                  </a:lnTo>
                  <a:lnTo>
                    <a:pt x="1479664" y="603516"/>
                  </a:lnTo>
                  <a:lnTo>
                    <a:pt x="1503222" y="647458"/>
                  </a:lnTo>
                  <a:lnTo>
                    <a:pt x="1525447" y="692251"/>
                  </a:lnTo>
                  <a:lnTo>
                    <a:pt x="1546390" y="737819"/>
                  </a:lnTo>
                  <a:lnTo>
                    <a:pt x="1546631" y="738378"/>
                  </a:lnTo>
                  <a:lnTo>
                    <a:pt x="1570520" y="738378"/>
                  </a:lnTo>
                  <a:close/>
                </a:path>
                <a:path w="3875404" h="738504">
                  <a:moveTo>
                    <a:pt x="3874935" y="738378"/>
                  </a:moveTo>
                  <a:lnTo>
                    <a:pt x="3854348" y="688911"/>
                  </a:lnTo>
                  <a:lnTo>
                    <a:pt x="3833609" y="642848"/>
                  </a:lnTo>
                  <a:lnTo>
                    <a:pt x="3811613" y="597509"/>
                  </a:lnTo>
                  <a:lnTo>
                    <a:pt x="3788333" y="552983"/>
                  </a:lnTo>
                  <a:lnTo>
                    <a:pt x="3763772" y="509320"/>
                  </a:lnTo>
                  <a:lnTo>
                    <a:pt x="3737902" y="466610"/>
                  </a:lnTo>
                  <a:lnTo>
                    <a:pt x="3710711" y="424929"/>
                  </a:lnTo>
                  <a:lnTo>
                    <a:pt x="3682174" y="384365"/>
                  </a:lnTo>
                  <a:lnTo>
                    <a:pt x="3652278" y="344982"/>
                  </a:lnTo>
                  <a:lnTo>
                    <a:pt x="3621011" y="306857"/>
                  </a:lnTo>
                  <a:lnTo>
                    <a:pt x="3588334" y="270065"/>
                  </a:lnTo>
                  <a:lnTo>
                    <a:pt x="3554260" y="234696"/>
                  </a:lnTo>
                  <a:lnTo>
                    <a:pt x="3512350" y="195834"/>
                  </a:lnTo>
                  <a:lnTo>
                    <a:pt x="3475761" y="165277"/>
                  </a:lnTo>
                  <a:lnTo>
                    <a:pt x="3437471" y="136588"/>
                  </a:lnTo>
                  <a:lnTo>
                    <a:pt x="3397605" y="110007"/>
                  </a:lnTo>
                  <a:lnTo>
                    <a:pt x="3356267" y="85763"/>
                  </a:lnTo>
                  <a:lnTo>
                    <a:pt x="3313595" y="64084"/>
                  </a:lnTo>
                  <a:lnTo>
                    <a:pt x="3269678" y="45212"/>
                  </a:lnTo>
                  <a:lnTo>
                    <a:pt x="3224657" y="29362"/>
                  </a:lnTo>
                  <a:lnTo>
                    <a:pt x="3178645" y="16764"/>
                  </a:lnTo>
                  <a:lnTo>
                    <a:pt x="3131756" y="7670"/>
                  </a:lnTo>
                  <a:lnTo>
                    <a:pt x="3084106" y="2286"/>
                  </a:lnTo>
                  <a:lnTo>
                    <a:pt x="3033052" y="0"/>
                  </a:lnTo>
                  <a:lnTo>
                    <a:pt x="3032290" y="0"/>
                  </a:lnTo>
                  <a:lnTo>
                    <a:pt x="2955975" y="4546"/>
                  </a:lnTo>
                  <a:lnTo>
                    <a:pt x="2906306" y="12496"/>
                  </a:lnTo>
                  <a:lnTo>
                    <a:pt x="2857525" y="24358"/>
                  </a:lnTo>
                  <a:lnTo>
                    <a:pt x="2809773" y="39890"/>
                  </a:lnTo>
                  <a:lnTo>
                    <a:pt x="2763202" y="58826"/>
                  </a:lnTo>
                  <a:lnTo>
                    <a:pt x="2717939" y="80924"/>
                  </a:lnTo>
                  <a:lnTo>
                    <a:pt x="2674137" y="105930"/>
                  </a:lnTo>
                  <a:lnTo>
                    <a:pt x="2631948" y="133591"/>
                  </a:lnTo>
                  <a:lnTo>
                    <a:pt x="2591524" y="163639"/>
                  </a:lnTo>
                  <a:lnTo>
                    <a:pt x="2552992" y="195834"/>
                  </a:lnTo>
                  <a:lnTo>
                    <a:pt x="2511082" y="234696"/>
                  </a:lnTo>
                  <a:lnTo>
                    <a:pt x="2476131" y="271043"/>
                  </a:lnTo>
                  <a:lnTo>
                    <a:pt x="2442692" y="308787"/>
                  </a:lnTo>
                  <a:lnTo>
                    <a:pt x="2410764" y="347853"/>
                  </a:lnTo>
                  <a:lnTo>
                    <a:pt x="2380323" y="388175"/>
                  </a:lnTo>
                  <a:lnTo>
                    <a:pt x="2351316" y="429679"/>
                  </a:lnTo>
                  <a:lnTo>
                    <a:pt x="2323744" y="472262"/>
                  </a:lnTo>
                  <a:lnTo>
                    <a:pt x="2297582" y="515874"/>
                  </a:lnTo>
                  <a:lnTo>
                    <a:pt x="2272804" y="560412"/>
                  </a:lnTo>
                  <a:lnTo>
                    <a:pt x="2249373" y="605815"/>
                  </a:lnTo>
                  <a:lnTo>
                    <a:pt x="2227288" y="652005"/>
                  </a:lnTo>
                  <a:lnTo>
                    <a:pt x="2206498" y="698893"/>
                  </a:lnTo>
                  <a:lnTo>
                    <a:pt x="2190305" y="738378"/>
                  </a:lnTo>
                  <a:lnTo>
                    <a:pt x="2214245" y="738378"/>
                  </a:lnTo>
                  <a:lnTo>
                    <a:pt x="2222004" y="719099"/>
                  </a:lnTo>
                  <a:lnTo>
                    <a:pt x="2241816" y="673493"/>
                  </a:lnTo>
                  <a:lnTo>
                    <a:pt x="2262886" y="628548"/>
                  </a:lnTo>
                  <a:lnTo>
                    <a:pt x="2285212" y="584314"/>
                  </a:lnTo>
                  <a:lnTo>
                    <a:pt x="2308822" y="540893"/>
                  </a:lnTo>
                  <a:lnTo>
                    <a:pt x="2333752" y="498322"/>
                  </a:lnTo>
                  <a:lnTo>
                    <a:pt x="2360015" y="456704"/>
                  </a:lnTo>
                  <a:lnTo>
                    <a:pt x="2387625" y="416102"/>
                  </a:lnTo>
                  <a:lnTo>
                    <a:pt x="2416632" y="376580"/>
                  </a:lnTo>
                  <a:lnTo>
                    <a:pt x="2447036" y="338226"/>
                  </a:lnTo>
                  <a:lnTo>
                    <a:pt x="2478862" y="301117"/>
                  </a:lnTo>
                  <a:lnTo>
                    <a:pt x="2512136" y="265315"/>
                  </a:lnTo>
                  <a:lnTo>
                    <a:pt x="2546896" y="230886"/>
                  </a:lnTo>
                  <a:lnTo>
                    <a:pt x="2568232" y="212598"/>
                  </a:lnTo>
                  <a:lnTo>
                    <a:pt x="2588806" y="194310"/>
                  </a:lnTo>
                  <a:lnTo>
                    <a:pt x="2629624" y="162534"/>
                  </a:lnTo>
                  <a:lnTo>
                    <a:pt x="2672003" y="133413"/>
                  </a:lnTo>
                  <a:lnTo>
                    <a:pt x="2715895" y="107188"/>
                  </a:lnTo>
                  <a:lnTo>
                    <a:pt x="2761234" y="84048"/>
                  </a:lnTo>
                  <a:lnTo>
                    <a:pt x="2807982" y="64262"/>
                  </a:lnTo>
                  <a:lnTo>
                    <a:pt x="2856065" y="48018"/>
                  </a:lnTo>
                  <a:lnTo>
                    <a:pt x="2905455" y="35547"/>
                  </a:lnTo>
                  <a:lnTo>
                    <a:pt x="2956077" y="27101"/>
                  </a:lnTo>
                  <a:lnTo>
                    <a:pt x="3007906" y="22860"/>
                  </a:lnTo>
                  <a:lnTo>
                    <a:pt x="3033052" y="22098"/>
                  </a:lnTo>
                  <a:lnTo>
                    <a:pt x="3058198" y="22860"/>
                  </a:lnTo>
                  <a:lnTo>
                    <a:pt x="3107728" y="26670"/>
                  </a:lnTo>
                  <a:lnTo>
                    <a:pt x="3159404" y="35344"/>
                  </a:lnTo>
                  <a:lnTo>
                    <a:pt x="3209709" y="48133"/>
                  </a:lnTo>
                  <a:lnTo>
                    <a:pt x="3258566" y="64782"/>
                  </a:lnTo>
                  <a:lnTo>
                    <a:pt x="3305937" y="85051"/>
                  </a:lnTo>
                  <a:lnTo>
                    <a:pt x="3351758" y="108673"/>
                  </a:lnTo>
                  <a:lnTo>
                    <a:pt x="3395980" y="135394"/>
                  </a:lnTo>
                  <a:lnTo>
                    <a:pt x="3438537" y="164973"/>
                  </a:lnTo>
                  <a:lnTo>
                    <a:pt x="3479381" y="197142"/>
                  </a:lnTo>
                  <a:lnTo>
                    <a:pt x="3518446" y="231648"/>
                  </a:lnTo>
                  <a:lnTo>
                    <a:pt x="3558832" y="271272"/>
                  </a:lnTo>
                  <a:lnTo>
                    <a:pt x="3592131" y="307581"/>
                  </a:lnTo>
                  <a:lnTo>
                    <a:pt x="3624008" y="345287"/>
                  </a:lnTo>
                  <a:lnTo>
                    <a:pt x="3654475" y="384340"/>
                  </a:lnTo>
                  <a:lnTo>
                    <a:pt x="3683558" y="424637"/>
                  </a:lnTo>
                  <a:lnTo>
                    <a:pt x="3711270" y="466115"/>
                  </a:lnTo>
                  <a:lnTo>
                    <a:pt x="3737622" y="508673"/>
                  </a:lnTo>
                  <a:lnTo>
                    <a:pt x="3762641" y="552246"/>
                  </a:lnTo>
                  <a:lnTo>
                    <a:pt x="3786340" y="596747"/>
                  </a:lnTo>
                  <a:lnTo>
                    <a:pt x="3808742" y="642099"/>
                  </a:lnTo>
                  <a:lnTo>
                    <a:pt x="3829862" y="688213"/>
                  </a:lnTo>
                  <a:lnTo>
                    <a:pt x="3849713" y="734999"/>
                  </a:lnTo>
                  <a:lnTo>
                    <a:pt x="3851046" y="738378"/>
                  </a:lnTo>
                  <a:lnTo>
                    <a:pt x="3874935" y="738378"/>
                  </a:lnTo>
                  <a:close/>
                </a:path>
              </a:pathLst>
            </a:custGeom>
            <a:solidFill>
              <a:srgbClr val="C82E3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3394709"/>
              <a:ext cx="5638038" cy="97917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7200" y="3394709"/>
              <a:ext cx="4202430" cy="979169"/>
            </a:xfrm>
            <a:custGeom>
              <a:avLst/>
              <a:gdLst/>
              <a:ahLst/>
              <a:cxnLst/>
              <a:rect l="l" t="t" r="r" b="b"/>
              <a:pathLst>
                <a:path w="4202430" h="979170">
                  <a:moveTo>
                    <a:pt x="191249" y="0"/>
                  </a:moveTo>
                  <a:lnTo>
                    <a:pt x="168109" y="0"/>
                  </a:lnTo>
                  <a:lnTo>
                    <a:pt x="161975" y="13919"/>
                  </a:lnTo>
                  <a:lnTo>
                    <a:pt x="143522" y="58661"/>
                  </a:lnTo>
                  <a:lnTo>
                    <a:pt x="126187" y="103771"/>
                  </a:lnTo>
                  <a:lnTo>
                    <a:pt x="109956" y="149123"/>
                  </a:lnTo>
                  <a:lnTo>
                    <a:pt x="94843" y="194614"/>
                  </a:lnTo>
                  <a:lnTo>
                    <a:pt x="80822" y="240131"/>
                  </a:lnTo>
                  <a:lnTo>
                    <a:pt x="67894" y="285559"/>
                  </a:lnTo>
                  <a:lnTo>
                    <a:pt x="56057" y="330796"/>
                  </a:lnTo>
                  <a:lnTo>
                    <a:pt x="45313" y="375716"/>
                  </a:lnTo>
                  <a:lnTo>
                    <a:pt x="35636" y="420217"/>
                  </a:lnTo>
                  <a:lnTo>
                    <a:pt x="27038" y="464172"/>
                  </a:lnTo>
                  <a:lnTo>
                    <a:pt x="19519" y="507492"/>
                  </a:lnTo>
                  <a:lnTo>
                    <a:pt x="13055" y="550062"/>
                  </a:lnTo>
                  <a:lnTo>
                    <a:pt x="7645" y="591756"/>
                  </a:lnTo>
                  <a:lnTo>
                    <a:pt x="3302" y="632472"/>
                  </a:lnTo>
                  <a:lnTo>
                    <a:pt x="0" y="672084"/>
                  </a:lnTo>
                  <a:lnTo>
                    <a:pt x="0" y="979170"/>
                  </a:lnTo>
                  <a:lnTo>
                    <a:pt x="11430" y="979170"/>
                  </a:lnTo>
                  <a:lnTo>
                    <a:pt x="12725" y="979170"/>
                  </a:lnTo>
                  <a:lnTo>
                    <a:pt x="11430" y="910590"/>
                  </a:lnTo>
                  <a:lnTo>
                    <a:pt x="12954" y="830580"/>
                  </a:lnTo>
                  <a:lnTo>
                    <a:pt x="16002" y="752094"/>
                  </a:lnTo>
                  <a:lnTo>
                    <a:pt x="22098" y="673608"/>
                  </a:lnTo>
                  <a:lnTo>
                    <a:pt x="30480" y="597408"/>
                  </a:lnTo>
                  <a:lnTo>
                    <a:pt x="37007" y="549643"/>
                  </a:lnTo>
                  <a:lnTo>
                    <a:pt x="44602" y="501446"/>
                  </a:lnTo>
                  <a:lnTo>
                    <a:pt x="53276" y="452945"/>
                  </a:lnTo>
                  <a:lnTo>
                    <a:pt x="63042" y="404202"/>
                  </a:lnTo>
                  <a:lnTo>
                    <a:pt x="73939" y="355333"/>
                  </a:lnTo>
                  <a:lnTo>
                    <a:pt x="85966" y="306438"/>
                  </a:lnTo>
                  <a:lnTo>
                    <a:pt x="99161" y="257594"/>
                  </a:lnTo>
                  <a:lnTo>
                    <a:pt x="113538" y="208927"/>
                  </a:lnTo>
                  <a:lnTo>
                    <a:pt x="129133" y="160515"/>
                  </a:lnTo>
                  <a:lnTo>
                    <a:pt x="145948" y="112458"/>
                  </a:lnTo>
                  <a:lnTo>
                    <a:pt x="164007" y="64846"/>
                  </a:lnTo>
                  <a:lnTo>
                    <a:pt x="183349" y="17792"/>
                  </a:lnTo>
                  <a:lnTo>
                    <a:pt x="191249" y="0"/>
                  </a:lnTo>
                  <a:close/>
                </a:path>
                <a:path w="4202430" h="979170">
                  <a:moveTo>
                    <a:pt x="1916430" y="910590"/>
                  </a:moveTo>
                  <a:lnTo>
                    <a:pt x="1914906" y="829818"/>
                  </a:lnTo>
                  <a:lnTo>
                    <a:pt x="1911858" y="750570"/>
                  </a:lnTo>
                  <a:lnTo>
                    <a:pt x="1905762" y="672084"/>
                  </a:lnTo>
                  <a:lnTo>
                    <a:pt x="1900643" y="623354"/>
                  </a:lnTo>
                  <a:lnTo>
                    <a:pt x="1894497" y="574217"/>
                  </a:lnTo>
                  <a:lnTo>
                    <a:pt x="1887296" y="524789"/>
                  </a:lnTo>
                  <a:lnTo>
                    <a:pt x="1879015" y="475132"/>
                  </a:lnTo>
                  <a:lnTo>
                    <a:pt x="1869643" y="425348"/>
                  </a:lnTo>
                  <a:lnTo>
                    <a:pt x="1859140" y="375513"/>
                  </a:lnTo>
                  <a:lnTo>
                    <a:pt x="1847507" y="325729"/>
                  </a:lnTo>
                  <a:lnTo>
                    <a:pt x="1834705" y="276047"/>
                  </a:lnTo>
                  <a:lnTo>
                    <a:pt x="1820722" y="226580"/>
                  </a:lnTo>
                  <a:lnTo>
                    <a:pt x="1805546" y="177406"/>
                  </a:lnTo>
                  <a:lnTo>
                    <a:pt x="1789137" y="128612"/>
                  </a:lnTo>
                  <a:lnTo>
                    <a:pt x="1771472" y="80276"/>
                  </a:lnTo>
                  <a:lnTo>
                    <a:pt x="1752549" y="32486"/>
                  </a:lnTo>
                  <a:lnTo>
                    <a:pt x="1738630" y="0"/>
                  </a:lnTo>
                  <a:lnTo>
                    <a:pt x="1714741" y="0"/>
                  </a:lnTo>
                  <a:lnTo>
                    <a:pt x="1734159" y="45694"/>
                  </a:lnTo>
                  <a:lnTo>
                    <a:pt x="1752574" y="92570"/>
                  </a:lnTo>
                  <a:lnTo>
                    <a:pt x="1769745" y="139966"/>
                  </a:lnTo>
                  <a:lnTo>
                    <a:pt x="1785708" y="187833"/>
                  </a:lnTo>
                  <a:lnTo>
                    <a:pt x="1800491" y="236067"/>
                  </a:lnTo>
                  <a:lnTo>
                    <a:pt x="1814106" y="284607"/>
                  </a:lnTo>
                  <a:lnTo>
                    <a:pt x="1826564" y="333362"/>
                  </a:lnTo>
                  <a:lnTo>
                    <a:pt x="1837918" y="382270"/>
                  </a:lnTo>
                  <a:lnTo>
                    <a:pt x="1848154" y="431241"/>
                  </a:lnTo>
                  <a:lnTo>
                    <a:pt x="1857324" y="480199"/>
                  </a:lnTo>
                  <a:lnTo>
                    <a:pt x="1865439" y="529082"/>
                  </a:lnTo>
                  <a:lnTo>
                    <a:pt x="1872513" y="577786"/>
                  </a:lnTo>
                  <a:lnTo>
                    <a:pt x="1878584" y="626237"/>
                  </a:lnTo>
                  <a:lnTo>
                    <a:pt x="1883664" y="674370"/>
                  </a:lnTo>
                  <a:lnTo>
                    <a:pt x="1888998" y="752094"/>
                  </a:lnTo>
                  <a:lnTo>
                    <a:pt x="1892808" y="831342"/>
                  </a:lnTo>
                  <a:lnTo>
                    <a:pt x="1894332" y="911352"/>
                  </a:lnTo>
                  <a:lnTo>
                    <a:pt x="1893036" y="979170"/>
                  </a:lnTo>
                  <a:lnTo>
                    <a:pt x="1894332" y="979170"/>
                  </a:lnTo>
                  <a:lnTo>
                    <a:pt x="1915134" y="979170"/>
                  </a:lnTo>
                  <a:lnTo>
                    <a:pt x="1916430" y="911352"/>
                  </a:lnTo>
                  <a:lnTo>
                    <a:pt x="1916430" y="910590"/>
                  </a:lnTo>
                  <a:close/>
                </a:path>
                <a:path w="4202430" h="979170">
                  <a:moveTo>
                    <a:pt x="2382355" y="0"/>
                  </a:moveTo>
                  <a:lnTo>
                    <a:pt x="2358415" y="0"/>
                  </a:lnTo>
                  <a:lnTo>
                    <a:pt x="2355126" y="8026"/>
                  </a:lnTo>
                  <a:lnTo>
                    <a:pt x="2336889" y="56083"/>
                  </a:lnTo>
                  <a:lnTo>
                    <a:pt x="2319909" y="104597"/>
                  </a:lnTo>
                  <a:lnTo>
                    <a:pt x="2304135" y="153517"/>
                  </a:lnTo>
                  <a:lnTo>
                    <a:pt x="2289556" y="202730"/>
                  </a:lnTo>
                  <a:lnTo>
                    <a:pt x="2276144" y="252196"/>
                  </a:lnTo>
                  <a:lnTo>
                    <a:pt x="2263889" y="301802"/>
                  </a:lnTo>
                  <a:lnTo>
                    <a:pt x="2252738" y="351485"/>
                  </a:lnTo>
                  <a:lnTo>
                    <a:pt x="2242705" y="401167"/>
                  </a:lnTo>
                  <a:lnTo>
                    <a:pt x="2233739" y="450761"/>
                  </a:lnTo>
                  <a:lnTo>
                    <a:pt x="2225827" y="500202"/>
                  </a:lnTo>
                  <a:lnTo>
                    <a:pt x="2218944" y="549402"/>
                  </a:lnTo>
                  <a:lnTo>
                    <a:pt x="2210562" y="628650"/>
                  </a:lnTo>
                  <a:lnTo>
                    <a:pt x="2204466" y="708660"/>
                  </a:lnTo>
                  <a:lnTo>
                    <a:pt x="2200656" y="790194"/>
                  </a:lnTo>
                  <a:lnTo>
                    <a:pt x="2199132" y="872490"/>
                  </a:lnTo>
                  <a:lnTo>
                    <a:pt x="2199132" y="873252"/>
                  </a:lnTo>
                  <a:lnTo>
                    <a:pt x="2200656" y="955548"/>
                  </a:lnTo>
                  <a:lnTo>
                    <a:pt x="2201748" y="979170"/>
                  </a:lnTo>
                  <a:lnTo>
                    <a:pt x="2221230" y="979170"/>
                  </a:lnTo>
                  <a:lnTo>
                    <a:pt x="2223897" y="979170"/>
                  </a:lnTo>
                  <a:lnTo>
                    <a:pt x="2222754" y="954786"/>
                  </a:lnTo>
                  <a:lnTo>
                    <a:pt x="2221230" y="872490"/>
                  </a:lnTo>
                  <a:lnTo>
                    <a:pt x="2222754" y="790956"/>
                  </a:lnTo>
                  <a:lnTo>
                    <a:pt x="2226564" y="709422"/>
                  </a:lnTo>
                  <a:lnTo>
                    <a:pt x="2232660" y="630174"/>
                  </a:lnTo>
                  <a:lnTo>
                    <a:pt x="2241042" y="551688"/>
                  </a:lnTo>
                  <a:lnTo>
                    <a:pt x="2247709" y="504050"/>
                  </a:lnTo>
                  <a:lnTo>
                    <a:pt x="2255342" y="456171"/>
                  </a:lnTo>
                  <a:lnTo>
                    <a:pt x="2263978" y="408139"/>
                  </a:lnTo>
                  <a:lnTo>
                    <a:pt x="2273630" y="360019"/>
                  </a:lnTo>
                  <a:lnTo>
                    <a:pt x="2284311" y="311886"/>
                  </a:lnTo>
                  <a:lnTo>
                    <a:pt x="2296058" y="263804"/>
                  </a:lnTo>
                  <a:lnTo>
                    <a:pt x="2308898" y="215861"/>
                  </a:lnTo>
                  <a:lnTo>
                    <a:pt x="2322830" y="168122"/>
                  </a:lnTo>
                  <a:lnTo>
                    <a:pt x="2337905" y="120662"/>
                  </a:lnTo>
                  <a:lnTo>
                    <a:pt x="2354122" y="73571"/>
                  </a:lnTo>
                  <a:lnTo>
                    <a:pt x="2371521" y="26885"/>
                  </a:lnTo>
                  <a:lnTo>
                    <a:pt x="2382355" y="0"/>
                  </a:lnTo>
                  <a:close/>
                </a:path>
                <a:path w="4202430" h="979170">
                  <a:moveTo>
                    <a:pt x="4202430" y="872490"/>
                  </a:moveTo>
                  <a:lnTo>
                    <a:pt x="4200906" y="790194"/>
                  </a:lnTo>
                  <a:lnTo>
                    <a:pt x="4197096" y="708660"/>
                  </a:lnTo>
                  <a:lnTo>
                    <a:pt x="4191000" y="627888"/>
                  </a:lnTo>
                  <a:lnTo>
                    <a:pt x="4185970" y="579831"/>
                  </a:lnTo>
                  <a:lnTo>
                    <a:pt x="4179938" y="531418"/>
                  </a:lnTo>
                  <a:lnTo>
                    <a:pt x="4172877" y="482714"/>
                  </a:lnTo>
                  <a:lnTo>
                    <a:pt x="4164774" y="433819"/>
                  </a:lnTo>
                  <a:lnTo>
                    <a:pt x="4155605" y="384784"/>
                  </a:lnTo>
                  <a:lnTo>
                    <a:pt x="4145369" y="335711"/>
                  </a:lnTo>
                  <a:lnTo>
                    <a:pt x="4134027" y="286651"/>
                  </a:lnTo>
                  <a:lnTo>
                    <a:pt x="4121569" y="237705"/>
                  </a:lnTo>
                  <a:lnTo>
                    <a:pt x="4107980" y="188937"/>
                  </a:lnTo>
                  <a:lnTo>
                    <a:pt x="4093248" y="140436"/>
                  </a:lnTo>
                  <a:lnTo>
                    <a:pt x="4077347" y="92265"/>
                  </a:lnTo>
                  <a:lnTo>
                    <a:pt x="4060253" y="44500"/>
                  </a:lnTo>
                  <a:lnTo>
                    <a:pt x="4043045" y="0"/>
                  </a:lnTo>
                  <a:lnTo>
                    <a:pt x="4019156" y="0"/>
                  </a:lnTo>
                  <a:lnTo>
                    <a:pt x="4036428" y="44030"/>
                  </a:lnTo>
                  <a:lnTo>
                    <a:pt x="4053814" y="91948"/>
                  </a:lnTo>
                  <a:lnTo>
                    <a:pt x="4069969" y="140309"/>
                  </a:lnTo>
                  <a:lnTo>
                    <a:pt x="4084942" y="189026"/>
                  </a:lnTo>
                  <a:lnTo>
                    <a:pt x="4098747" y="238023"/>
                  </a:lnTo>
                  <a:lnTo>
                    <a:pt x="4111383" y="287210"/>
                  </a:lnTo>
                  <a:lnTo>
                    <a:pt x="4122877" y="336511"/>
                  </a:lnTo>
                  <a:lnTo>
                    <a:pt x="4133253" y="385851"/>
                  </a:lnTo>
                  <a:lnTo>
                    <a:pt x="4142511" y="435140"/>
                  </a:lnTo>
                  <a:lnTo>
                    <a:pt x="4150703" y="484301"/>
                  </a:lnTo>
                  <a:lnTo>
                    <a:pt x="4157815" y="533247"/>
                  </a:lnTo>
                  <a:lnTo>
                    <a:pt x="4163872" y="581901"/>
                  </a:lnTo>
                  <a:lnTo>
                    <a:pt x="4168902" y="630174"/>
                  </a:lnTo>
                  <a:lnTo>
                    <a:pt x="4174998" y="710184"/>
                  </a:lnTo>
                  <a:lnTo>
                    <a:pt x="4178808" y="790956"/>
                  </a:lnTo>
                  <a:lnTo>
                    <a:pt x="4180332" y="873252"/>
                  </a:lnTo>
                  <a:lnTo>
                    <a:pt x="4178808" y="954786"/>
                  </a:lnTo>
                  <a:lnTo>
                    <a:pt x="4177665" y="979170"/>
                  </a:lnTo>
                  <a:lnTo>
                    <a:pt x="4180332" y="979170"/>
                  </a:lnTo>
                  <a:lnTo>
                    <a:pt x="4199801" y="979170"/>
                  </a:lnTo>
                  <a:lnTo>
                    <a:pt x="4200906" y="955548"/>
                  </a:lnTo>
                  <a:lnTo>
                    <a:pt x="4202430" y="873252"/>
                  </a:lnTo>
                  <a:lnTo>
                    <a:pt x="4202430" y="872490"/>
                  </a:lnTo>
                  <a:close/>
                </a:path>
              </a:pathLst>
            </a:custGeom>
            <a:solidFill>
              <a:srgbClr val="C82E3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4373879"/>
              <a:ext cx="5638038" cy="97917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57200" y="4373879"/>
              <a:ext cx="4199890" cy="979169"/>
            </a:xfrm>
            <a:custGeom>
              <a:avLst/>
              <a:gdLst/>
              <a:ahLst/>
              <a:cxnLst/>
              <a:rect l="l" t="t" r="r" b="b"/>
              <a:pathLst>
                <a:path w="4199890" h="979170">
                  <a:moveTo>
                    <a:pt x="258851" y="979170"/>
                  </a:moveTo>
                  <a:lnTo>
                    <a:pt x="218452" y="902017"/>
                  </a:lnTo>
                  <a:lnTo>
                    <a:pt x="197472" y="857300"/>
                  </a:lnTo>
                  <a:lnTo>
                    <a:pt x="177749" y="811923"/>
                  </a:lnTo>
                  <a:lnTo>
                    <a:pt x="159245" y="765937"/>
                  </a:lnTo>
                  <a:lnTo>
                    <a:pt x="141947" y="719455"/>
                  </a:lnTo>
                  <a:lnTo>
                    <a:pt x="125844" y="672541"/>
                  </a:lnTo>
                  <a:lnTo>
                    <a:pt x="110896" y="625284"/>
                  </a:lnTo>
                  <a:lnTo>
                    <a:pt x="97078" y="577773"/>
                  </a:lnTo>
                  <a:lnTo>
                    <a:pt x="84391" y="530110"/>
                  </a:lnTo>
                  <a:lnTo>
                    <a:pt x="72796" y="482358"/>
                  </a:lnTo>
                  <a:lnTo>
                    <a:pt x="62268" y="434606"/>
                  </a:lnTo>
                  <a:lnTo>
                    <a:pt x="52793" y="386943"/>
                  </a:lnTo>
                  <a:lnTo>
                    <a:pt x="44361" y="339471"/>
                  </a:lnTo>
                  <a:lnTo>
                    <a:pt x="36918" y="292239"/>
                  </a:lnTo>
                  <a:lnTo>
                    <a:pt x="30480" y="245364"/>
                  </a:lnTo>
                  <a:lnTo>
                    <a:pt x="22098" y="168402"/>
                  </a:lnTo>
                  <a:lnTo>
                    <a:pt x="16002" y="90678"/>
                  </a:lnTo>
                  <a:lnTo>
                    <a:pt x="12954" y="11430"/>
                  </a:lnTo>
                  <a:lnTo>
                    <a:pt x="12725" y="0"/>
                  </a:lnTo>
                  <a:lnTo>
                    <a:pt x="0" y="0"/>
                  </a:lnTo>
                  <a:lnTo>
                    <a:pt x="0" y="170700"/>
                  </a:lnTo>
                  <a:lnTo>
                    <a:pt x="3276" y="210235"/>
                  </a:lnTo>
                  <a:lnTo>
                    <a:pt x="7620" y="250875"/>
                  </a:lnTo>
                  <a:lnTo>
                    <a:pt x="13017" y="292519"/>
                  </a:lnTo>
                  <a:lnTo>
                    <a:pt x="19481" y="335038"/>
                  </a:lnTo>
                  <a:lnTo>
                    <a:pt x="27025" y="378333"/>
                  </a:lnTo>
                  <a:lnTo>
                    <a:pt x="35623" y="422275"/>
                  </a:lnTo>
                  <a:lnTo>
                    <a:pt x="45313" y="466775"/>
                  </a:lnTo>
                  <a:lnTo>
                    <a:pt x="56083" y="511695"/>
                  </a:lnTo>
                  <a:lnTo>
                    <a:pt x="67932" y="556945"/>
                  </a:lnTo>
                  <a:lnTo>
                    <a:pt x="80886" y="602399"/>
                  </a:lnTo>
                  <a:lnTo>
                    <a:pt x="94932" y="647954"/>
                  </a:lnTo>
                  <a:lnTo>
                    <a:pt x="110083" y="693483"/>
                  </a:lnTo>
                  <a:lnTo>
                    <a:pt x="126339" y="738886"/>
                  </a:lnTo>
                  <a:lnTo>
                    <a:pt x="143700" y="784047"/>
                  </a:lnTo>
                  <a:lnTo>
                    <a:pt x="162191" y="828840"/>
                  </a:lnTo>
                  <a:lnTo>
                    <a:pt x="181787" y="873175"/>
                  </a:lnTo>
                  <a:lnTo>
                    <a:pt x="202526" y="916940"/>
                  </a:lnTo>
                  <a:lnTo>
                    <a:pt x="224383" y="960005"/>
                  </a:lnTo>
                  <a:lnTo>
                    <a:pt x="234823" y="979170"/>
                  </a:lnTo>
                  <a:lnTo>
                    <a:pt x="258851" y="979170"/>
                  </a:lnTo>
                  <a:close/>
                </a:path>
                <a:path w="4199890" h="979170">
                  <a:moveTo>
                    <a:pt x="1915134" y="0"/>
                  </a:moveTo>
                  <a:lnTo>
                    <a:pt x="1893036" y="0"/>
                  </a:lnTo>
                  <a:lnTo>
                    <a:pt x="1892808" y="12192"/>
                  </a:lnTo>
                  <a:lnTo>
                    <a:pt x="1888998" y="90678"/>
                  </a:lnTo>
                  <a:lnTo>
                    <a:pt x="1883664" y="169164"/>
                  </a:lnTo>
                  <a:lnTo>
                    <a:pt x="1878647" y="217068"/>
                  </a:lnTo>
                  <a:lnTo>
                    <a:pt x="1872602" y="265417"/>
                  </a:lnTo>
                  <a:lnTo>
                    <a:pt x="1865515" y="314121"/>
                  </a:lnTo>
                  <a:lnTo>
                    <a:pt x="1857349" y="363080"/>
                  </a:lnTo>
                  <a:lnTo>
                    <a:pt x="1848104" y="412216"/>
                  </a:lnTo>
                  <a:lnTo>
                    <a:pt x="1837753" y="461454"/>
                  </a:lnTo>
                  <a:lnTo>
                    <a:pt x="1826260" y="510679"/>
                  </a:lnTo>
                  <a:lnTo>
                    <a:pt x="1813623" y="559803"/>
                  </a:lnTo>
                  <a:lnTo>
                    <a:pt x="1799818" y="608749"/>
                  </a:lnTo>
                  <a:lnTo>
                    <a:pt x="1784819" y="657428"/>
                  </a:lnTo>
                  <a:lnTo>
                    <a:pt x="1768614" y="705751"/>
                  </a:lnTo>
                  <a:lnTo>
                    <a:pt x="1751190" y="753618"/>
                  </a:lnTo>
                  <a:lnTo>
                    <a:pt x="1732495" y="800950"/>
                  </a:lnTo>
                  <a:lnTo>
                    <a:pt x="1712544" y="847648"/>
                  </a:lnTo>
                  <a:lnTo>
                    <a:pt x="1691297" y="893622"/>
                  </a:lnTo>
                  <a:lnTo>
                    <a:pt x="1668729" y="938796"/>
                  </a:lnTo>
                  <a:lnTo>
                    <a:pt x="1646948" y="979170"/>
                  </a:lnTo>
                  <a:lnTo>
                    <a:pt x="1672209" y="979170"/>
                  </a:lnTo>
                  <a:lnTo>
                    <a:pt x="1709026" y="908100"/>
                  </a:lnTo>
                  <a:lnTo>
                    <a:pt x="1730184" y="862787"/>
                  </a:lnTo>
                  <a:lnTo>
                    <a:pt x="1750098" y="816737"/>
                  </a:lnTo>
                  <a:lnTo>
                    <a:pt x="1768792" y="770026"/>
                  </a:lnTo>
                  <a:lnTo>
                    <a:pt x="1786293" y="722744"/>
                  </a:lnTo>
                  <a:lnTo>
                    <a:pt x="1802612" y="674966"/>
                  </a:lnTo>
                  <a:lnTo>
                    <a:pt x="1817751" y="626770"/>
                  </a:lnTo>
                  <a:lnTo>
                    <a:pt x="1831746" y="578243"/>
                  </a:lnTo>
                  <a:lnTo>
                    <a:pt x="1844611" y="529463"/>
                  </a:lnTo>
                  <a:lnTo>
                    <a:pt x="1856346" y="480504"/>
                  </a:lnTo>
                  <a:lnTo>
                    <a:pt x="1866976" y="431444"/>
                  </a:lnTo>
                  <a:lnTo>
                    <a:pt x="1876526" y="382384"/>
                  </a:lnTo>
                  <a:lnTo>
                    <a:pt x="1884997" y="333387"/>
                  </a:lnTo>
                  <a:lnTo>
                    <a:pt x="1892414" y="284530"/>
                  </a:lnTo>
                  <a:lnTo>
                    <a:pt x="1898789" y="235915"/>
                  </a:lnTo>
                  <a:lnTo>
                    <a:pt x="1904149" y="187591"/>
                  </a:lnTo>
                  <a:lnTo>
                    <a:pt x="1908492" y="139661"/>
                  </a:lnTo>
                  <a:lnTo>
                    <a:pt x="1911858" y="92202"/>
                  </a:lnTo>
                  <a:lnTo>
                    <a:pt x="1914906" y="12192"/>
                  </a:lnTo>
                  <a:lnTo>
                    <a:pt x="1915134" y="0"/>
                  </a:lnTo>
                  <a:close/>
                </a:path>
                <a:path w="4199890" h="979170">
                  <a:moveTo>
                    <a:pt x="2485606" y="979170"/>
                  </a:moveTo>
                  <a:lnTo>
                    <a:pt x="2459812" y="932853"/>
                  </a:lnTo>
                  <a:lnTo>
                    <a:pt x="2436736" y="887984"/>
                  </a:lnTo>
                  <a:lnTo>
                    <a:pt x="2414968" y="842340"/>
                  </a:lnTo>
                  <a:lnTo>
                    <a:pt x="2394496" y="795997"/>
                  </a:lnTo>
                  <a:lnTo>
                    <a:pt x="2375281" y="749046"/>
                  </a:lnTo>
                  <a:lnTo>
                    <a:pt x="2357310" y="701560"/>
                  </a:lnTo>
                  <a:lnTo>
                    <a:pt x="2340572" y="653618"/>
                  </a:lnTo>
                  <a:lnTo>
                    <a:pt x="2325027" y="605307"/>
                  </a:lnTo>
                  <a:lnTo>
                    <a:pt x="2310650" y="556691"/>
                  </a:lnTo>
                  <a:lnTo>
                    <a:pt x="2297430" y="507860"/>
                  </a:lnTo>
                  <a:lnTo>
                    <a:pt x="2285339" y="458901"/>
                  </a:lnTo>
                  <a:lnTo>
                    <a:pt x="2274366" y="409892"/>
                  </a:lnTo>
                  <a:lnTo>
                    <a:pt x="2264460" y="360895"/>
                  </a:lnTo>
                  <a:lnTo>
                    <a:pt x="2255621" y="312013"/>
                  </a:lnTo>
                  <a:lnTo>
                    <a:pt x="2247823" y="263321"/>
                  </a:lnTo>
                  <a:lnTo>
                    <a:pt x="2241042" y="214884"/>
                  </a:lnTo>
                  <a:lnTo>
                    <a:pt x="2232660" y="136398"/>
                  </a:lnTo>
                  <a:lnTo>
                    <a:pt x="2226564" y="56388"/>
                  </a:lnTo>
                  <a:lnTo>
                    <a:pt x="2223897" y="0"/>
                  </a:lnTo>
                  <a:lnTo>
                    <a:pt x="2201748" y="0"/>
                  </a:lnTo>
                  <a:lnTo>
                    <a:pt x="2204466" y="57912"/>
                  </a:lnTo>
                  <a:lnTo>
                    <a:pt x="2210562" y="138684"/>
                  </a:lnTo>
                  <a:lnTo>
                    <a:pt x="2218944" y="217932"/>
                  </a:lnTo>
                  <a:lnTo>
                    <a:pt x="2225560" y="265620"/>
                  </a:lnTo>
                  <a:lnTo>
                    <a:pt x="2233206" y="313690"/>
                  </a:lnTo>
                  <a:lnTo>
                    <a:pt x="2241905" y="362051"/>
                  </a:lnTo>
                  <a:lnTo>
                    <a:pt x="2251684" y="410629"/>
                  </a:lnTo>
                  <a:lnTo>
                    <a:pt x="2262555" y="459333"/>
                  </a:lnTo>
                  <a:lnTo>
                    <a:pt x="2274532" y="508076"/>
                  </a:lnTo>
                  <a:lnTo>
                    <a:pt x="2287638" y="556755"/>
                  </a:lnTo>
                  <a:lnTo>
                    <a:pt x="2301875" y="605294"/>
                  </a:lnTo>
                  <a:lnTo>
                    <a:pt x="2317292" y="653605"/>
                  </a:lnTo>
                  <a:lnTo>
                    <a:pt x="2333879" y="701598"/>
                  </a:lnTo>
                  <a:lnTo>
                    <a:pt x="2351671" y="749173"/>
                  </a:lnTo>
                  <a:lnTo>
                    <a:pt x="2370683" y="796251"/>
                  </a:lnTo>
                  <a:lnTo>
                    <a:pt x="2390927" y="842746"/>
                  </a:lnTo>
                  <a:lnTo>
                    <a:pt x="2412428" y="888568"/>
                  </a:lnTo>
                  <a:lnTo>
                    <a:pt x="2435212" y="933627"/>
                  </a:lnTo>
                  <a:lnTo>
                    <a:pt x="2459278" y="977823"/>
                  </a:lnTo>
                  <a:lnTo>
                    <a:pt x="2460066" y="979170"/>
                  </a:lnTo>
                  <a:lnTo>
                    <a:pt x="2485606" y="979170"/>
                  </a:lnTo>
                  <a:close/>
                </a:path>
                <a:path w="4199890" h="979170">
                  <a:moveTo>
                    <a:pt x="4199801" y="0"/>
                  </a:moveTo>
                  <a:lnTo>
                    <a:pt x="4177665" y="0"/>
                  </a:lnTo>
                  <a:lnTo>
                    <a:pt x="4174998" y="57150"/>
                  </a:lnTo>
                  <a:lnTo>
                    <a:pt x="4168902" y="136398"/>
                  </a:lnTo>
                  <a:lnTo>
                    <a:pt x="4164025" y="183629"/>
                  </a:lnTo>
                  <a:lnTo>
                    <a:pt x="4158132" y="231267"/>
                  </a:lnTo>
                  <a:lnTo>
                    <a:pt x="4151223" y="279260"/>
                  </a:lnTo>
                  <a:lnTo>
                    <a:pt x="4143273" y="327494"/>
                  </a:lnTo>
                  <a:lnTo>
                    <a:pt x="4134256" y="375907"/>
                  </a:lnTo>
                  <a:lnTo>
                    <a:pt x="4124172" y="424421"/>
                  </a:lnTo>
                  <a:lnTo>
                    <a:pt x="4112984" y="472935"/>
                  </a:lnTo>
                  <a:lnTo>
                    <a:pt x="4100690" y="521373"/>
                  </a:lnTo>
                  <a:lnTo>
                    <a:pt x="4087279" y="569658"/>
                  </a:lnTo>
                  <a:lnTo>
                    <a:pt x="4072725" y="617715"/>
                  </a:lnTo>
                  <a:lnTo>
                    <a:pt x="4057015" y="665454"/>
                  </a:lnTo>
                  <a:lnTo>
                    <a:pt x="4040124" y="712787"/>
                  </a:lnTo>
                  <a:lnTo>
                    <a:pt x="4022052" y="759637"/>
                  </a:lnTo>
                  <a:lnTo>
                    <a:pt x="4002760" y="805916"/>
                  </a:lnTo>
                  <a:lnTo>
                    <a:pt x="3982262" y="851560"/>
                  </a:lnTo>
                  <a:lnTo>
                    <a:pt x="3960507" y="896467"/>
                  </a:lnTo>
                  <a:lnTo>
                    <a:pt x="3937508" y="940562"/>
                  </a:lnTo>
                  <a:lnTo>
                    <a:pt x="3915816" y="979170"/>
                  </a:lnTo>
                  <a:lnTo>
                    <a:pt x="3941305" y="979170"/>
                  </a:lnTo>
                  <a:lnTo>
                    <a:pt x="3979494" y="908215"/>
                  </a:lnTo>
                  <a:lnTo>
                    <a:pt x="4001046" y="863917"/>
                  </a:lnTo>
                  <a:lnTo>
                    <a:pt x="4021404" y="818896"/>
                  </a:lnTo>
                  <a:lnTo>
                    <a:pt x="4040581" y="773214"/>
                  </a:lnTo>
                  <a:lnTo>
                    <a:pt x="4058602" y="726948"/>
                  </a:lnTo>
                  <a:lnTo>
                    <a:pt x="4075493" y="680173"/>
                  </a:lnTo>
                  <a:lnTo>
                    <a:pt x="4091241" y="632942"/>
                  </a:lnTo>
                  <a:lnTo>
                    <a:pt x="4105872" y="585355"/>
                  </a:lnTo>
                  <a:lnTo>
                    <a:pt x="4119397" y="537464"/>
                  </a:lnTo>
                  <a:lnTo>
                    <a:pt x="4131843" y="489343"/>
                  </a:lnTo>
                  <a:lnTo>
                    <a:pt x="4143197" y="441071"/>
                  </a:lnTo>
                  <a:lnTo>
                    <a:pt x="4153509" y="392709"/>
                  </a:lnTo>
                  <a:lnTo>
                    <a:pt x="4162768" y="344335"/>
                  </a:lnTo>
                  <a:lnTo>
                    <a:pt x="4170984" y="296024"/>
                  </a:lnTo>
                  <a:lnTo>
                    <a:pt x="4178185" y="247853"/>
                  </a:lnTo>
                  <a:lnTo>
                    <a:pt x="4184383" y="199885"/>
                  </a:lnTo>
                  <a:lnTo>
                    <a:pt x="4189590" y="152184"/>
                  </a:lnTo>
                  <a:lnTo>
                    <a:pt x="4193819" y="104838"/>
                  </a:lnTo>
                  <a:lnTo>
                    <a:pt x="4197096" y="57912"/>
                  </a:lnTo>
                  <a:lnTo>
                    <a:pt x="4199801" y="0"/>
                  </a:lnTo>
                  <a:close/>
                </a:path>
              </a:pathLst>
            </a:custGeom>
            <a:solidFill>
              <a:srgbClr val="C82E3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800" y="5353050"/>
              <a:ext cx="5638038" cy="4861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92023" y="5353049"/>
              <a:ext cx="3706495" cy="525780"/>
            </a:xfrm>
            <a:custGeom>
              <a:avLst/>
              <a:gdLst/>
              <a:ahLst/>
              <a:cxnLst/>
              <a:rect l="l" t="t" r="r" b="b"/>
              <a:pathLst>
                <a:path w="3706495" h="525779">
                  <a:moveTo>
                    <a:pt x="1437386" y="0"/>
                  </a:moveTo>
                  <a:lnTo>
                    <a:pt x="1412125" y="0"/>
                  </a:lnTo>
                  <a:lnTo>
                    <a:pt x="1410017" y="3898"/>
                  </a:lnTo>
                  <a:lnTo>
                    <a:pt x="1384782" y="47193"/>
                  </a:lnTo>
                  <a:lnTo>
                    <a:pt x="1358163" y="89408"/>
                  </a:lnTo>
                  <a:lnTo>
                    <a:pt x="1330159" y="130454"/>
                  </a:lnTo>
                  <a:lnTo>
                    <a:pt x="1300746" y="170243"/>
                  </a:lnTo>
                  <a:lnTo>
                    <a:pt x="1269898" y="208686"/>
                  </a:lnTo>
                  <a:lnTo>
                    <a:pt x="1237602" y="245694"/>
                  </a:lnTo>
                  <a:lnTo>
                    <a:pt x="1203833" y="281178"/>
                  </a:lnTo>
                  <a:lnTo>
                    <a:pt x="1164209" y="317754"/>
                  </a:lnTo>
                  <a:lnTo>
                    <a:pt x="1127213" y="349605"/>
                  </a:lnTo>
                  <a:lnTo>
                    <a:pt x="1087678" y="379399"/>
                  </a:lnTo>
                  <a:lnTo>
                    <a:pt x="1045921" y="406806"/>
                  </a:lnTo>
                  <a:lnTo>
                    <a:pt x="1002220" y="431469"/>
                  </a:lnTo>
                  <a:lnTo>
                    <a:pt x="956919" y="453034"/>
                  </a:lnTo>
                  <a:lnTo>
                    <a:pt x="910310" y="471157"/>
                  </a:lnTo>
                  <a:lnTo>
                    <a:pt x="862685" y="485495"/>
                  </a:lnTo>
                  <a:lnTo>
                    <a:pt x="814374" y="495693"/>
                  </a:lnTo>
                  <a:lnTo>
                    <a:pt x="765683" y="501396"/>
                  </a:lnTo>
                  <a:lnTo>
                    <a:pt x="717677" y="503682"/>
                  </a:lnTo>
                  <a:lnTo>
                    <a:pt x="694055" y="502920"/>
                  </a:lnTo>
                  <a:lnTo>
                    <a:pt x="620344" y="495388"/>
                  </a:lnTo>
                  <a:lnTo>
                    <a:pt x="571906" y="485063"/>
                  </a:lnTo>
                  <a:lnTo>
                    <a:pt x="524510" y="470725"/>
                  </a:lnTo>
                  <a:lnTo>
                    <a:pt x="478320" y="452678"/>
                  </a:lnTo>
                  <a:lnTo>
                    <a:pt x="433501" y="431241"/>
                  </a:lnTo>
                  <a:lnTo>
                    <a:pt x="390207" y="406730"/>
                  </a:lnTo>
                  <a:lnTo>
                    <a:pt x="348602" y="379437"/>
                  </a:lnTo>
                  <a:lnTo>
                    <a:pt x="308864" y="349669"/>
                  </a:lnTo>
                  <a:lnTo>
                    <a:pt x="271145" y="317754"/>
                  </a:lnTo>
                  <a:lnTo>
                    <a:pt x="232283" y="280416"/>
                  </a:lnTo>
                  <a:lnTo>
                    <a:pt x="199059" y="245694"/>
                  </a:lnTo>
                  <a:lnTo>
                    <a:pt x="167297" y="209524"/>
                  </a:lnTo>
                  <a:lnTo>
                    <a:pt x="136956" y="171983"/>
                  </a:lnTo>
                  <a:lnTo>
                    <a:pt x="108026" y="133159"/>
                  </a:lnTo>
                  <a:lnTo>
                    <a:pt x="80467" y="93141"/>
                  </a:lnTo>
                  <a:lnTo>
                    <a:pt x="54279" y="52019"/>
                  </a:lnTo>
                  <a:lnTo>
                    <a:pt x="29413" y="9867"/>
                  </a:lnTo>
                  <a:lnTo>
                    <a:pt x="24028" y="0"/>
                  </a:lnTo>
                  <a:lnTo>
                    <a:pt x="0" y="0"/>
                  </a:lnTo>
                  <a:lnTo>
                    <a:pt x="36703" y="64427"/>
                  </a:lnTo>
                  <a:lnTo>
                    <a:pt x="61988" y="104736"/>
                  </a:lnTo>
                  <a:lnTo>
                    <a:pt x="88417" y="143903"/>
                  </a:lnTo>
                  <a:lnTo>
                    <a:pt x="116014" y="181813"/>
                  </a:lnTo>
                  <a:lnTo>
                    <a:pt x="144754" y="218351"/>
                  </a:lnTo>
                  <a:lnTo>
                    <a:pt x="174675" y="253415"/>
                  </a:lnTo>
                  <a:lnTo>
                    <a:pt x="205752" y="286880"/>
                  </a:lnTo>
                  <a:lnTo>
                    <a:pt x="238010" y="318643"/>
                  </a:lnTo>
                  <a:lnTo>
                    <a:pt x="271449" y="348589"/>
                  </a:lnTo>
                  <a:lnTo>
                    <a:pt x="306070" y="376605"/>
                  </a:lnTo>
                  <a:lnTo>
                    <a:pt x="341884" y="402577"/>
                  </a:lnTo>
                  <a:lnTo>
                    <a:pt x="378879" y="426389"/>
                  </a:lnTo>
                  <a:lnTo>
                    <a:pt x="417080" y="447929"/>
                  </a:lnTo>
                  <a:lnTo>
                    <a:pt x="456488" y="467093"/>
                  </a:lnTo>
                  <a:lnTo>
                    <a:pt x="497090" y="483768"/>
                  </a:lnTo>
                  <a:lnTo>
                    <a:pt x="538924" y="497840"/>
                  </a:lnTo>
                  <a:lnTo>
                    <a:pt x="581964" y="509181"/>
                  </a:lnTo>
                  <a:lnTo>
                    <a:pt x="626224" y="517702"/>
                  </a:lnTo>
                  <a:lnTo>
                    <a:pt x="671715" y="523265"/>
                  </a:lnTo>
                  <a:lnTo>
                    <a:pt x="718439" y="525780"/>
                  </a:lnTo>
                  <a:lnTo>
                    <a:pt x="743585" y="525018"/>
                  </a:lnTo>
                  <a:lnTo>
                    <a:pt x="793115" y="521208"/>
                  </a:lnTo>
                  <a:lnTo>
                    <a:pt x="844308" y="512508"/>
                  </a:lnTo>
                  <a:lnTo>
                    <a:pt x="894207" y="499656"/>
                  </a:lnTo>
                  <a:lnTo>
                    <a:pt x="942746" y="482917"/>
                  </a:lnTo>
                  <a:lnTo>
                    <a:pt x="989799" y="462546"/>
                  </a:lnTo>
                  <a:lnTo>
                    <a:pt x="1035304" y="438810"/>
                  </a:lnTo>
                  <a:lnTo>
                    <a:pt x="1079169" y="411975"/>
                  </a:lnTo>
                  <a:lnTo>
                    <a:pt x="1121308" y="382295"/>
                  </a:lnTo>
                  <a:lnTo>
                    <a:pt x="1161618" y="350037"/>
                  </a:lnTo>
                  <a:lnTo>
                    <a:pt x="1200023" y="315468"/>
                  </a:lnTo>
                  <a:lnTo>
                    <a:pt x="1258697" y="255270"/>
                  </a:lnTo>
                  <a:lnTo>
                    <a:pt x="1290281" y="218744"/>
                  </a:lnTo>
                  <a:lnTo>
                    <a:pt x="1320520" y="180848"/>
                  </a:lnTo>
                  <a:lnTo>
                    <a:pt x="1349400" y="141630"/>
                  </a:lnTo>
                  <a:lnTo>
                    <a:pt x="1376959" y="101206"/>
                  </a:lnTo>
                  <a:lnTo>
                    <a:pt x="1403197" y="59651"/>
                  </a:lnTo>
                  <a:lnTo>
                    <a:pt x="1428140" y="17030"/>
                  </a:lnTo>
                  <a:lnTo>
                    <a:pt x="1437386" y="0"/>
                  </a:lnTo>
                  <a:close/>
                </a:path>
                <a:path w="3706495" h="525779">
                  <a:moveTo>
                    <a:pt x="3706482" y="0"/>
                  </a:moveTo>
                  <a:lnTo>
                    <a:pt x="3680993" y="0"/>
                  </a:lnTo>
                  <a:lnTo>
                    <a:pt x="3678415" y="4597"/>
                  </a:lnTo>
                  <a:lnTo>
                    <a:pt x="3652863" y="46824"/>
                  </a:lnTo>
                  <a:lnTo>
                    <a:pt x="3625989" y="87985"/>
                  </a:lnTo>
                  <a:lnTo>
                    <a:pt x="3597808" y="128016"/>
                  </a:lnTo>
                  <a:lnTo>
                    <a:pt x="3568281" y="166827"/>
                  </a:lnTo>
                  <a:lnTo>
                    <a:pt x="3537407" y="204330"/>
                  </a:lnTo>
                  <a:lnTo>
                    <a:pt x="3505174" y="240436"/>
                  </a:lnTo>
                  <a:lnTo>
                    <a:pt x="3471545" y="275082"/>
                  </a:lnTo>
                  <a:lnTo>
                    <a:pt x="3430397" y="313182"/>
                  </a:lnTo>
                  <a:lnTo>
                    <a:pt x="3391103" y="346303"/>
                  </a:lnTo>
                  <a:lnTo>
                    <a:pt x="3349726" y="376986"/>
                  </a:lnTo>
                  <a:lnTo>
                    <a:pt x="3306419" y="404964"/>
                  </a:lnTo>
                  <a:lnTo>
                    <a:pt x="3261372" y="429983"/>
                  </a:lnTo>
                  <a:lnTo>
                    <a:pt x="3214738" y="451777"/>
                  </a:lnTo>
                  <a:lnTo>
                    <a:pt x="3166694" y="470077"/>
                  </a:lnTo>
                  <a:lnTo>
                    <a:pt x="3117418" y="484619"/>
                  </a:lnTo>
                  <a:lnTo>
                    <a:pt x="3067088" y="495147"/>
                  </a:lnTo>
                  <a:lnTo>
                    <a:pt x="3015869" y="501396"/>
                  </a:lnTo>
                  <a:lnTo>
                    <a:pt x="2965577" y="503682"/>
                  </a:lnTo>
                  <a:lnTo>
                    <a:pt x="2940431" y="502920"/>
                  </a:lnTo>
                  <a:lnTo>
                    <a:pt x="2863050" y="494855"/>
                  </a:lnTo>
                  <a:lnTo>
                    <a:pt x="2812516" y="484187"/>
                  </a:lnTo>
                  <a:lnTo>
                    <a:pt x="2763583" y="469633"/>
                  </a:lnTo>
                  <a:lnTo>
                    <a:pt x="2716225" y="451396"/>
                  </a:lnTo>
                  <a:lnTo>
                    <a:pt x="2670365" y="429729"/>
                  </a:lnTo>
                  <a:lnTo>
                    <a:pt x="2625941" y="404850"/>
                  </a:lnTo>
                  <a:lnTo>
                    <a:pt x="2582900" y="376974"/>
                  </a:lnTo>
                  <a:lnTo>
                    <a:pt x="2541193" y="346341"/>
                  </a:lnTo>
                  <a:lnTo>
                    <a:pt x="2500757" y="313182"/>
                  </a:lnTo>
                  <a:lnTo>
                    <a:pt x="2459609" y="275082"/>
                  </a:lnTo>
                  <a:lnTo>
                    <a:pt x="2425204" y="239306"/>
                  </a:lnTo>
                  <a:lnTo>
                    <a:pt x="2392299" y="202107"/>
                  </a:lnTo>
                  <a:lnTo>
                    <a:pt x="2360866" y="163576"/>
                  </a:lnTo>
                  <a:lnTo>
                    <a:pt x="2330881" y="123786"/>
                  </a:lnTo>
                  <a:lnTo>
                    <a:pt x="2302319" y="82829"/>
                  </a:lnTo>
                  <a:lnTo>
                    <a:pt x="2275167" y="40767"/>
                  </a:lnTo>
                  <a:lnTo>
                    <a:pt x="2250783" y="0"/>
                  </a:lnTo>
                  <a:lnTo>
                    <a:pt x="2225243" y="0"/>
                  </a:lnTo>
                  <a:lnTo>
                    <a:pt x="2249830" y="41922"/>
                  </a:lnTo>
                  <a:lnTo>
                    <a:pt x="2276538" y="84150"/>
                  </a:lnTo>
                  <a:lnTo>
                    <a:pt x="2304592" y="125260"/>
                  </a:lnTo>
                  <a:lnTo>
                    <a:pt x="2334006" y="165150"/>
                  </a:lnTo>
                  <a:lnTo>
                    <a:pt x="2364816" y="203758"/>
                  </a:lnTo>
                  <a:lnTo>
                    <a:pt x="2397010" y="240982"/>
                  </a:lnTo>
                  <a:lnTo>
                    <a:pt x="2430640" y="276720"/>
                  </a:lnTo>
                  <a:lnTo>
                    <a:pt x="2465705" y="310896"/>
                  </a:lnTo>
                  <a:lnTo>
                    <a:pt x="2508377" y="348234"/>
                  </a:lnTo>
                  <a:lnTo>
                    <a:pt x="2545334" y="377647"/>
                  </a:lnTo>
                  <a:lnTo>
                    <a:pt x="2584132" y="405028"/>
                  </a:lnTo>
                  <a:lnTo>
                    <a:pt x="2624620" y="430187"/>
                  </a:lnTo>
                  <a:lnTo>
                    <a:pt x="2666606" y="452882"/>
                  </a:lnTo>
                  <a:lnTo>
                    <a:pt x="2709913" y="472884"/>
                  </a:lnTo>
                  <a:lnTo>
                    <a:pt x="2754388" y="490004"/>
                  </a:lnTo>
                  <a:lnTo>
                    <a:pt x="2799842" y="503986"/>
                  </a:lnTo>
                  <a:lnTo>
                    <a:pt x="2846120" y="514642"/>
                  </a:lnTo>
                  <a:lnTo>
                    <a:pt x="2893034" y="521728"/>
                  </a:lnTo>
                  <a:lnTo>
                    <a:pt x="2940431" y="525018"/>
                  </a:lnTo>
                  <a:lnTo>
                    <a:pt x="2966339" y="525780"/>
                  </a:lnTo>
                  <a:lnTo>
                    <a:pt x="2992247" y="525018"/>
                  </a:lnTo>
                  <a:lnTo>
                    <a:pt x="3044063" y="521208"/>
                  </a:lnTo>
                  <a:lnTo>
                    <a:pt x="3095079" y="512660"/>
                  </a:lnTo>
                  <a:lnTo>
                    <a:pt x="3144634" y="500354"/>
                  </a:lnTo>
                  <a:lnTo>
                    <a:pt x="3192716" y="484505"/>
                  </a:lnTo>
                  <a:lnTo>
                    <a:pt x="3239325" y="465302"/>
                  </a:lnTo>
                  <a:lnTo>
                    <a:pt x="3284436" y="442950"/>
                  </a:lnTo>
                  <a:lnTo>
                    <a:pt x="3328060" y="417664"/>
                  </a:lnTo>
                  <a:lnTo>
                    <a:pt x="3370186" y="389623"/>
                  </a:lnTo>
                  <a:lnTo>
                    <a:pt x="3410813" y="359054"/>
                  </a:lnTo>
                  <a:lnTo>
                    <a:pt x="3449929" y="326136"/>
                  </a:lnTo>
                  <a:lnTo>
                    <a:pt x="3487547" y="291084"/>
                  </a:lnTo>
                  <a:lnTo>
                    <a:pt x="3527933" y="248412"/>
                  </a:lnTo>
                  <a:lnTo>
                    <a:pt x="3559467" y="212559"/>
                  </a:lnTo>
                  <a:lnTo>
                    <a:pt x="3589705" y="175399"/>
                  </a:lnTo>
                  <a:lnTo>
                    <a:pt x="3618661" y="137007"/>
                  </a:lnTo>
                  <a:lnTo>
                    <a:pt x="3646347" y="97447"/>
                  </a:lnTo>
                  <a:lnTo>
                    <a:pt x="3672789" y="56807"/>
                  </a:lnTo>
                  <a:lnTo>
                    <a:pt x="3697973" y="15138"/>
                  </a:lnTo>
                  <a:lnTo>
                    <a:pt x="3706482" y="0"/>
                  </a:lnTo>
                  <a:close/>
                </a:path>
              </a:pathLst>
            </a:custGeom>
            <a:solidFill>
              <a:srgbClr val="C82E3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0631" y="402916"/>
            <a:ext cx="6316532" cy="55454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530" spc="-44" dirty="0"/>
              <a:t>Trends</a:t>
            </a:r>
            <a:r>
              <a:rPr sz="3530" spc="-13" dirty="0"/>
              <a:t> </a:t>
            </a:r>
            <a:r>
              <a:rPr sz="3530" dirty="0"/>
              <a:t>in</a:t>
            </a:r>
            <a:r>
              <a:rPr sz="3530" spc="-9" dirty="0"/>
              <a:t> Ele</a:t>
            </a:r>
            <a:r>
              <a:rPr lang="nl-BE" sz="3530" spc="-9" dirty="0" err="1"/>
              <a:t>ktronaffiniteit</a:t>
            </a:r>
            <a:endParaRPr sz="3530" dirty="0"/>
          </a:p>
        </p:txBody>
      </p:sp>
      <p:grpSp>
        <p:nvGrpSpPr>
          <p:cNvPr id="3" name="object 3"/>
          <p:cNvGrpSpPr/>
          <p:nvPr/>
        </p:nvGrpSpPr>
        <p:grpSpPr>
          <a:xfrm>
            <a:off x="2061883" y="1267384"/>
            <a:ext cx="8068235" cy="4319868"/>
            <a:chOff x="457200" y="1436369"/>
            <a:chExt cx="9144000" cy="4895850"/>
          </a:xfrm>
        </p:grpSpPr>
        <p:sp>
          <p:nvSpPr>
            <p:cNvPr id="4" name="object 4"/>
            <p:cNvSpPr/>
            <p:nvPr/>
          </p:nvSpPr>
          <p:spPr>
            <a:xfrm>
              <a:off x="457200" y="1436369"/>
              <a:ext cx="9144000" cy="1958339"/>
            </a:xfrm>
            <a:custGeom>
              <a:avLst/>
              <a:gdLst/>
              <a:ahLst/>
              <a:cxnLst/>
              <a:rect l="l" t="t" r="r" b="b"/>
              <a:pathLst>
                <a:path w="9144000" h="1958339">
                  <a:moveTo>
                    <a:pt x="9144000" y="0"/>
                  </a:moveTo>
                  <a:lnTo>
                    <a:pt x="0" y="0"/>
                  </a:lnTo>
                  <a:lnTo>
                    <a:pt x="0" y="978408"/>
                  </a:lnTo>
                  <a:lnTo>
                    <a:pt x="0" y="979170"/>
                  </a:lnTo>
                  <a:lnTo>
                    <a:pt x="0" y="1958340"/>
                  </a:lnTo>
                  <a:lnTo>
                    <a:pt x="9144000" y="1958340"/>
                  </a:lnTo>
                  <a:lnTo>
                    <a:pt x="9144000" y="979170"/>
                  </a:lnTo>
                  <a:lnTo>
                    <a:pt x="9144000" y="978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559558"/>
              <a:ext cx="5180838" cy="8351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6450" y="2808731"/>
              <a:ext cx="1309370" cy="586105"/>
            </a:xfrm>
            <a:custGeom>
              <a:avLst/>
              <a:gdLst/>
              <a:ahLst/>
              <a:cxnLst/>
              <a:rect l="l" t="t" r="r" b="b"/>
              <a:pathLst>
                <a:path w="1309370" h="586104">
                  <a:moveTo>
                    <a:pt x="1309319" y="585977"/>
                  </a:moveTo>
                  <a:lnTo>
                    <a:pt x="1281348" y="524498"/>
                  </a:lnTo>
                  <a:lnTo>
                    <a:pt x="1258996" y="479861"/>
                  </a:lnTo>
                  <a:lnTo>
                    <a:pt x="1235383" y="436211"/>
                  </a:lnTo>
                  <a:lnTo>
                    <a:pt x="1210486" y="393647"/>
                  </a:lnTo>
                  <a:lnTo>
                    <a:pt x="1184281" y="352267"/>
                  </a:lnTo>
                  <a:lnTo>
                    <a:pt x="1156744" y="312170"/>
                  </a:lnTo>
                  <a:lnTo>
                    <a:pt x="1127851" y="273454"/>
                  </a:lnTo>
                  <a:lnTo>
                    <a:pt x="1097579" y="236219"/>
                  </a:lnTo>
                  <a:lnTo>
                    <a:pt x="1062527" y="197357"/>
                  </a:lnTo>
                  <a:lnTo>
                    <a:pt x="1024679" y="160505"/>
                  </a:lnTo>
                  <a:lnTo>
                    <a:pt x="984560" y="126130"/>
                  </a:lnTo>
                  <a:lnTo>
                    <a:pt x="942222" y="94773"/>
                  </a:lnTo>
                  <a:lnTo>
                    <a:pt x="897716" y="66979"/>
                  </a:lnTo>
                  <a:lnTo>
                    <a:pt x="851094" y="43291"/>
                  </a:lnTo>
                  <a:lnTo>
                    <a:pt x="802408" y="24250"/>
                  </a:lnTo>
                  <a:lnTo>
                    <a:pt x="751711" y="10401"/>
                  </a:lnTo>
                  <a:lnTo>
                    <a:pt x="699053" y="2285"/>
                  </a:lnTo>
                  <a:lnTo>
                    <a:pt x="654095" y="0"/>
                  </a:lnTo>
                  <a:lnTo>
                    <a:pt x="631997" y="762"/>
                  </a:lnTo>
                  <a:lnTo>
                    <a:pt x="557651" y="10284"/>
                  </a:lnTo>
                  <a:lnTo>
                    <a:pt x="507076" y="24107"/>
                  </a:lnTo>
                  <a:lnTo>
                    <a:pt x="458326" y="43183"/>
                  </a:lnTo>
                  <a:lnTo>
                    <a:pt x="411550" y="66941"/>
                  </a:lnTo>
                  <a:lnTo>
                    <a:pt x="366898" y="94809"/>
                  </a:lnTo>
                  <a:lnTo>
                    <a:pt x="324520" y="126215"/>
                  </a:lnTo>
                  <a:lnTo>
                    <a:pt x="284566" y="160589"/>
                  </a:lnTo>
                  <a:lnTo>
                    <a:pt x="247187" y="197357"/>
                  </a:lnTo>
                  <a:lnTo>
                    <a:pt x="211373" y="236219"/>
                  </a:lnTo>
                  <a:lnTo>
                    <a:pt x="180970" y="274018"/>
                  </a:lnTo>
                  <a:lnTo>
                    <a:pt x="151984" y="313156"/>
                  </a:lnTo>
                  <a:lnTo>
                    <a:pt x="124388" y="353547"/>
                  </a:lnTo>
                  <a:lnTo>
                    <a:pt x="98153" y="395107"/>
                  </a:lnTo>
                  <a:lnTo>
                    <a:pt x="73255" y="437749"/>
                  </a:lnTo>
                  <a:lnTo>
                    <a:pt x="49664" y="481388"/>
                  </a:lnTo>
                  <a:lnTo>
                    <a:pt x="27356" y="525939"/>
                  </a:lnTo>
                  <a:lnTo>
                    <a:pt x="6302" y="571317"/>
                  </a:lnTo>
                  <a:lnTo>
                    <a:pt x="0" y="585977"/>
                  </a:lnTo>
                  <a:lnTo>
                    <a:pt x="24416" y="585977"/>
                  </a:lnTo>
                  <a:lnTo>
                    <a:pt x="33620" y="565017"/>
                  </a:lnTo>
                  <a:lnTo>
                    <a:pt x="55386" y="519195"/>
                  </a:lnTo>
                  <a:lnTo>
                    <a:pt x="78452" y="474322"/>
                  </a:lnTo>
                  <a:lnTo>
                    <a:pt x="102846" y="430502"/>
                  </a:lnTo>
                  <a:lnTo>
                    <a:pt x="128593" y="387841"/>
                  </a:lnTo>
                  <a:lnTo>
                    <a:pt x="155722" y="346443"/>
                  </a:lnTo>
                  <a:lnTo>
                    <a:pt x="184258" y="306415"/>
                  </a:lnTo>
                  <a:lnTo>
                    <a:pt x="214230" y="267860"/>
                  </a:lnTo>
                  <a:lnTo>
                    <a:pt x="245663" y="230885"/>
                  </a:lnTo>
                  <a:lnTo>
                    <a:pt x="280715" y="194309"/>
                  </a:lnTo>
                  <a:lnTo>
                    <a:pt x="318220" y="160161"/>
                  </a:lnTo>
                  <a:lnTo>
                    <a:pt x="357632" y="128682"/>
                  </a:lnTo>
                  <a:lnTo>
                    <a:pt x="398954" y="100355"/>
                  </a:lnTo>
                  <a:lnTo>
                    <a:pt x="442187" y="75661"/>
                  </a:lnTo>
                  <a:lnTo>
                    <a:pt x="487335" y="55083"/>
                  </a:lnTo>
                  <a:lnTo>
                    <a:pt x="534398" y="39103"/>
                  </a:lnTo>
                  <a:lnTo>
                    <a:pt x="583380" y="28201"/>
                  </a:lnTo>
                  <a:lnTo>
                    <a:pt x="634283" y="22859"/>
                  </a:lnTo>
                  <a:lnTo>
                    <a:pt x="654857" y="22097"/>
                  </a:lnTo>
                  <a:lnTo>
                    <a:pt x="676193" y="22859"/>
                  </a:lnTo>
                  <a:lnTo>
                    <a:pt x="718103" y="26669"/>
                  </a:lnTo>
                  <a:lnTo>
                    <a:pt x="769040" y="37354"/>
                  </a:lnTo>
                  <a:lnTo>
                    <a:pt x="817711" y="53273"/>
                  </a:lnTo>
                  <a:lnTo>
                    <a:pt x="864149" y="73944"/>
                  </a:lnTo>
                  <a:lnTo>
                    <a:pt x="908388" y="98883"/>
                  </a:lnTo>
                  <a:lnTo>
                    <a:pt x="950464" y="127607"/>
                  </a:lnTo>
                  <a:lnTo>
                    <a:pt x="990410" y="159631"/>
                  </a:lnTo>
                  <a:lnTo>
                    <a:pt x="1028261" y="194472"/>
                  </a:lnTo>
                  <a:lnTo>
                    <a:pt x="1064051" y="231647"/>
                  </a:lnTo>
                  <a:lnTo>
                    <a:pt x="1098341" y="271272"/>
                  </a:lnTo>
                  <a:lnTo>
                    <a:pt x="1127570" y="309744"/>
                  </a:lnTo>
                  <a:lnTo>
                    <a:pt x="1155403" y="349384"/>
                  </a:lnTo>
                  <a:lnTo>
                    <a:pt x="1181868" y="390122"/>
                  </a:lnTo>
                  <a:lnTo>
                    <a:pt x="1206995" y="431886"/>
                  </a:lnTo>
                  <a:lnTo>
                    <a:pt x="1230810" y="474606"/>
                  </a:lnTo>
                  <a:lnTo>
                    <a:pt x="1253345" y="518211"/>
                  </a:lnTo>
                  <a:lnTo>
                    <a:pt x="1274626" y="562630"/>
                  </a:lnTo>
                  <a:lnTo>
                    <a:pt x="1284994" y="585977"/>
                  </a:lnTo>
                  <a:lnTo>
                    <a:pt x="1309319" y="585977"/>
                  </a:lnTo>
                  <a:close/>
                </a:path>
              </a:pathLst>
            </a:custGeom>
            <a:solidFill>
              <a:srgbClr val="C82E3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2673127" y="2732531"/>
              <a:ext cx="1360170" cy="662305"/>
            </a:xfrm>
            <a:custGeom>
              <a:avLst/>
              <a:gdLst/>
              <a:ahLst/>
              <a:cxnLst/>
              <a:rect l="l" t="t" r="r" b="b"/>
              <a:pathLst>
                <a:path w="1360170" h="662304">
                  <a:moveTo>
                    <a:pt x="1360114" y="662177"/>
                  </a:moveTo>
                  <a:lnTo>
                    <a:pt x="1328825" y="585223"/>
                  </a:lnTo>
                  <a:lnTo>
                    <a:pt x="1307793" y="538695"/>
                  </a:lnTo>
                  <a:lnTo>
                    <a:pt x="1285487" y="493007"/>
                  </a:lnTo>
                  <a:lnTo>
                    <a:pt x="1261875" y="448249"/>
                  </a:lnTo>
                  <a:lnTo>
                    <a:pt x="1236928" y="404510"/>
                  </a:lnTo>
                  <a:lnTo>
                    <a:pt x="1210614" y="361882"/>
                  </a:lnTo>
                  <a:lnTo>
                    <a:pt x="1182901" y="320453"/>
                  </a:lnTo>
                  <a:lnTo>
                    <a:pt x="1153759" y="280314"/>
                  </a:lnTo>
                  <a:lnTo>
                    <a:pt x="1123156" y="241553"/>
                  </a:lnTo>
                  <a:lnTo>
                    <a:pt x="1087342" y="201929"/>
                  </a:lnTo>
                  <a:lnTo>
                    <a:pt x="1052747" y="166788"/>
                  </a:lnTo>
                  <a:lnTo>
                    <a:pt x="1015737" y="133662"/>
                  </a:lnTo>
                  <a:lnTo>
                    <a:pt x="976463" y="103056"/>
                  </a:lnTo>
                  <a:lnTo>
                    <a:pt x="935077" y="75478"/>
                  </a:lnTo>
                  <a:lnTo>
                    <a:pt x="891731" y="51436"/>
                  </a:lnTo>
                  <a:lnTo>
                    <a:pt x="846576" y="31436"/>
                  </a:lnTo>
                  <a:lnTo>
                    <a:pt x="799763" y="15986"/>
                  </a:lnTo>
                  <a:lnTo>
                    <a:pt x="751444" y="5592"/>
                  </a:lnTo>
                  <a:lnTo>
                    <a:pt x="701770" y="762"/>
                  </a:lnTo>
                  <a:lnTo>
                    <a:pt x="680434" y="0"/>
                  </a:lnTo>
                  <a:lnTo>
                    <a:pt x="679672" y="0"/>
                  </a:lnTo>
                  <a:lnTo>
                    <a:pt x="635476" y="2286"/>
                  </a:lnTo>
                  <a:lnTo>
                    <a:pt x="586485" y="9677"/>
                  </a:lnTo>
                  <a:lnTo>
                    <a:pt x="538550" y="22649"/>
                  </a:lnTo>
                  <a:lnTo>
                    <a:pt x="491932" y="40631"/>
                  </a:lnTo>
                  <a:lnTo>
                    <a:pt x="446892" y="63051"/>
                  </a:lnTo>
                  <a:lnTo>
                    <a:pt x="403690" y="89339"/>
                  </a:lnTo>
                  <a:lnTo>
                    <a:pt x="362587" y="118922"/>
                  </a:lnTo>
                  <a:lnTo>
                    <a:pt x="323843" y="151231"/>
                  </a:lnTo>
                  <a:lnTo>
                    <a:pt x="287720" y="185695"/>
                  </a:lnTo>
                  <a:lnTo>
                    <a:pt x="254476" y="221741"/>
                  </a:lnTo>
                  <a:lnTo>
                    <a:pt x="219424" y="263651"/>
                  </a:lnTo>
                  <a:lnTo>
                    <a:pt x="190495" y="301893"/>
                  </a:lnTo>
                  <a:lnTo>
                    <a:pt x="162906" y="341474"/>
                  </a:lnTo>
                  <a:lnTo>
                    <a:pt x="136632" y="382305"/>
                  </a:lnTo>
                  <a:lnTo>
                    <a:pt x="111647" y="424296"/>
                  </a:lnTo>
                  <a:lnTo>
                    <a:pt x="87925" y="467359"/>
                  </a:lnTo>
                  <a:lnTo>
                    <a:pt x="65442" y="511403"/>
                  </a:lnTo>
                  <a:lnTo>
                    <a:pt x="44170" y="556339"/>
                  </a:lnTo>
                  <a:lnTo>
                    <a:pt x="24083" y="602078"/>
                  </a:lnTo>
                  <a:lnTo>
                    <a:pt x="5158" y="648529"/>
                  </a:lnTo>
                  <a:lnTo>
                    <a:pt x="0" y="662177"/>
                  </a:lnTo>
                  <a:lnTo>
                    <a:pt x="23914" y="662177"/>
                  </a:lnTo>
                  <a:lnTo>
                    <a:pt x="31452" y="642707"/>
                  </a:lnTo>
                  <a:lnTo>
                    <a:pt x="51001" y="595935"/>
                  </a:lnTo>
                  <a:lnTo>
                    <a:pt x="71770" y="549906"/>
                  </a:lnTo>
                  <a:lnTo>
                    <a:pt x="93787" y="504708"/>
                  </a:lnTo>
                  <a:lnTo>
                    <a:pt x="117081" y="460433"/>
                  </a:lnTo>
                  <a:lnTo>
                    <a:pt x="141681" y="417169"/>
                  </a:lnTo>
                  <a:lnTo>
                    <a:pt x="167615" y="375007"/>
                  </a:lnTo>
                  <a:lnTo>
                    <a:pt x="194913" y="334037"/>
                  </a:lnTo>
                  <a:lnTo>
                    <a:pt x="223603" y="294349"/>
                  </a:lnTo>
                  <a:lnTo>
                    <a:pt x="253714" y="256031"/>
                  </a:lnTo>
                  <a:lnTo>
                    <a:pt x="288766" y="217169"/>
                  </a:lnTo>
                  <a:lnTo>
                    <a:pt x="322447" y="183210"/>
                  </a:lnTo>
                  <a:lnTo>
                    <a:pt x="358103" y="151282"/>
                  </a:lnTo>
                  <a:lnTo>
                    <a:pt x="395689" y="121840"/>
                  </a:lnTo>
                  <a:lnTo>
                    <a:pt x="435157" y="95339"/>
                  </a:lnTo>
                  <a:lnTo>
                    <a:pt x="476461" y="72234"/>
                  </a:lnTo>
                  <a:lnTo>
                    <a:pt x="519553" y="52978"/>
                  </a:lnTo>
                  <a:lnTo>
                    <a:pt x="564388" y="38028"/>
                  </a:lnTo>
                  <a:lnTo>
                    <a:pt x="610919" y="27836"/>
                  </a:lnTo>
                  <a:lnTo>
                    <a:pt x="659098" y="22859"/>
                  </a:lnTo>
                  <a:lnTo>
                    <a:pt x="680434" y="22098"/>
                  </a:lnTo>
                  <a:lnTo>
                    <a:pt x="701770" y="22859"/>
                  </a:lnTo>
                  <a:lnTo>
                    <a:pt x="742918" y="26669"/>
                  </a:lnTo>
                  <a:lnTo>
                    <a:pt x="791022" y="36698"/>
                  </a:lnTo>
                  <a:lnTo>
                    <a:pt x="837314" y="51732"/>
                  </a:lnTo>
                  <a:lnTo>
                    <a:pt x="881743" y="71283"/>
                  </a:lnTo>
                  <a:lnTo>
                    <a:pt x="924261" y="94862"/>
                  </a:lnTo>
                  <a:lnTo>
                    <a:pt x="964815" y="121978"/>
                  </a:lnTo>
                  <a:lnTo>
                    <a:pt x="1003356" y="152143"/>
                  </a:lnTo>
                  <a:lnTo>
                    <a:pt x="1039833" y="184866"/>
                  </a:lnTo>
                  <a:lnTo>
                    <a:pt x="1074195" y="219659"/>
                  </a:lnTo>
                  <a:lnTo>
                    <a:pt x="1106392" y="256031"/>
                  </a:lnTo>
                  <a:lnTo>
                    <a:pt x="1139920" y="298703"/>
                  </a:lnTo>
                  <a:lnTo>
                    <a:pt x="1167537" y="337283"/>
                  </a:lnTo>
                  <a:lnTo>
                    <a:pt x="1193891" y="377127"/>
                  </a:lnTo>
                  <a:lnTo>
                    <a:pt x="1219003" y="418151"/>
                  </a:lnTo>
                  <a:lnTo>
                    <a:pt x="1242894" y="460273"/>
                  </a:lnTo>
                  <a:lnTo>
                    <a:pt x="1265586" y="503410"/>
                  </a:lnTo>
                  <a:lnTo>
                    <a:pt x="1287101" y="547480"/>
                  </a:lnTo>
                  <a:lnTo>
                    <a:pt x="1307458" y="592400"/>
                  </a:lnTo>
                  <a:lnTo>
                    <a:pt x="1326681" y="638087"/>
                  </a:lnTo>
                  <a:lnTo>
                    <a:pt x="1336089" y="662177"/>
                  </a:lnTo>
                  <a:lnTo>
                    <a:pt x="1360114" y="662177"/>
                  </a:lnTo>
                  <a:close/>
                </a:path>
              </a:pathLst>
            </a:custGeom>
            <a:solidFill>
              <a:srgbClr val="F4DBD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339394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3394709"/>
              <a:ext cx="5180838" cy="97917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2642" y="3394709"/>
              <a:ext cx="1697355" cy="979169"/>
            </a:xfrm>
            <a:custGeom>
              <a:avLst/>
              <a:gdLst/>
              <a:ahLst/>
              <a:cxnLst/>
              <a:rect l="l" t="t" r="r" b="b"/>
              <a:pathLst>
                <a:path w="1697355" h="979170">
                  <a:moveTo>
                    <a:pt x="218224" y="0"/>
                  </a:moveTo>
                  <a:lnTo>
                    <a:pt x="193808" y="0"/>
                  </a:lnTo>
                  <a:lnTo>
                    <a:pt x="180284" y="31458"/>
                  </a:lnTo>
                  <a:lnTo>
                    <a:pt x="161659" y="78232"/>
                  </a:lnTo>
                  <a:lnTo>
                    <a:pt x="144208" y="125578"/>
                  </a:lnTo>
                  <a:lnTo>
                    <a:pt x="127903" y="173408"/>
                  </a:lnTo>
                  <a:lnTo>
                    <a:pt x="112719" y="221638"/>
                  </a:lnTo>
                  <a:lnTo>
                    <a:pt x="98628" y="270182"/>
                  </a:lnTo>
                  <a:lnTo>
                    <a:pt x="85603" y="318959"/>
                  </a:lnTo>
                  <a:lnTo>
                    <a:pt x="73618" y="367871"/>
                  </a:lnTo>
                  <a:lnTo>
                    <a:pt x="62645" y="416846"/>
                  </a:lnTo>
                  <a:lnTo>
                    <a:pt x="52658" y="465794"/>
                  </a:lnTo>
                  <a:lnTo>
                    <a:pt x="43629" y="514629"/>
                  </a:lnTo>
                  <a:lnTo>
                    <a:pt x="35532" y="563266"/>
                  </a:lnTo>
                  <a:lnTo>
                    <a:pt x="28339" y="611620"/>
                  </a:lnTo>
                  <a:lnTo>
                    <a:pt x="22025" y="659605"/>
                  </a:lnTo>
                  <a:lnTo>
                    <a:pt x="16561" y="707136"/>
                  </a:lnTo>
                  <a:lnTo>
                    <a:pt x="8941" y="786384"/>
                  </a:lnTo>
                  <a:lnTo>
                    <a:pt x="3607" y="867156"/>
                  </a:lnTo>
                  <a:lnTo>
                    <a:pt x="559" y="948690"/>
                  </a:lnTo>
                  <a:lnTo>
                    <a:pt x="0" y="979170"/>
                  </a:lnTo>
                  <a:lnTo>
                    <a:pt x="22106" y="979170"/>
                  </a:lnTo>
                  <a:lnTo>
                    <a:pt x="22657" y="949452"/>
                  </a:lnTo>
                  <a:lnTo>
                    <a:pt x="25705" y="867918"/>
                  </a:lnTo>
                  <a:lnTo>
                    <a:pt x="31039" y="787908"/>
                  </a:lnTo>
                  <a:lnTo>
                    <a:pt x="38659" y="708660"/>
                  </a:lnTo>
                  <a:lnTo>
                    <a:pt x="44152" y="661232"/>
                  </a:lnTo>
                  <a:lnTo>
                    <a:pt x="50542" y="613175"/>
                  </a:lnTo>
                  <a:lnTo>
                    <a:pt x="57855" y="564594"/>
                  </a:lnTo>
                  <a:lnTo>
                    <a:pt x="66118" y="515594"/>
                  </a:lnTo>
                  <a:lnTo>
                    <a:pt x="75358" y="466281"/>
                  </a:lnTo>
                  <a:lnTo>
                    <a:pt x="85604" y="416755"/>
                  </a:lnTo>
                  <a:lnTo>
                    <a:pt x="96878" y="367135"/>
                  </a:lnTo>
                  <a:lnTo>
                    <a:pt x="109211" y="317512"/>
                  </a:lnTo>
                  <a:lnTo>
                    <a:pt x="122629" y="267996"/>
                  </a:lnTo>
                  <a:lnTo>
                    <a:pt x="137159" y="218693"/>
                  </a:lnTo>
                  <a:lnTo>
                    <a:pt x="152828" y="169707"/>
                  </a:lnTo>
                  <a:lnTo>
                    <a:pt x="169662" y="121143"/>
                  </a:lnTo>
                  <a:lnTo>
                    <a:pt x="187689" y="73107"/>
                  </a:lnTo>
                  <a:lnTo>
                    <a:pt x="206936" y="25704"/>
                  </a:lnTo>
                  <a:lnTo>
                    <a:pt x="218224" y="0"/>
                  </a:lnTo>
                  <a:close/>
                </a:path>
                <a:path w="1697355" h="979170">
                  <a:moveTo>
                    <a:pt x="1697050" y="979170"/>
                  </a:moveTo>
                  <a:lnTo>
                    <a:pt x="1693723" y="866394"/>
                  </a:lnTo>
                  <a:lnTo>
                    <a:pt x="1688389" y="785622"/>
                  </a:lnTo>
                  <a:lnTo>
                    <a:pt x="1680769" y="706374"/>
                  </a:lnTo>
                  <a:lnTo>
                    <a:pt x="1675349" y="659372"/>
                  </a:lnTo>
                  <a:lnTo>
                    <a:pt x="1669050" y="611778"/>
                  </a:lnTo>
                  <a:lnTo>
                    <a:pt x="1661847" y="563690"/>
                  </a:lnTo>
                  <a:lnTo>
                    <a:pt x="1653716" y="515206"/>
                  </a:lnTo>
                  <a:lnTo>
                    <a:pt x="1644635" y="466427"/>
                  </a:lnTo>
                  <a:lnTo>
                    <a:pt x="1634579" y="417449"/>
                  </a:lnTo>
                  <a:lnTo>
                    <a:pt x="1623523" y="368373"/>
                  </a:lnTo>
                  <a:lnTo>
                    <a:pt x="1611446" y="319297"/>
                  </a:lnTo>
                  <a:lnTo>
                    <a:pt x="1598322" y="270318"/>
                  </a:lnTo>
                  <a:lnTo>
                    <a:pt x="1584128" y="221537"/>
                  </a:lnTo>
                  <a:lnTo>
                    <a:pt x="1568839" y="173052"/>
                  </a:lnTo>
                  <a:lnTo>
                    <a:pt x="1552433" y="124962"/>
                  </a:lnTo>
                  <a:lnTo>
                    <a:pt x="1534886" y="77365"/>
                  </a:lnTo>
                  <a:lnTo>
                    <a:pt x="1516173" y="30359"/>
                  </a:lnTo>
                  <a:lnTo>
                    <a:pt x="1503127" y="0"/>
                  </a:lnTo>
                  <a:lnTo>
                    <a:pt x="1478802" y="0"/>
                  </a:lnTo>
                  <a:lnTo>
                    <a:pt x="1488491" y="21815"/>
                  </a:lnTo>
                  <a:lnTo>
                    <a:pt x="1507352" y="67652"/>
                  </a:lnTo>
                  <a:lnTo>
                    <a:pt x="1525046" y="114090"/>
                  </a:lnTo>
                  <a:lnTo>
                    <a:pt x="1541602" y="161061"/>
                  </a:lnTo>
                  <a:lnTo>
                    <a:pt x="1557049" y="208492"/>
                  </a:lnTo>
                  <a:lnTo>
                    <a:pt x="1571414" y="256314"/>
                  </a:lnTo>
                  <a:lnTo>
                    <a:pt x="1584727" y="304456"/>
                  </a:lnTo>
                  <a:lnTo>
                    <a:pt x="1597016" y="352847"/>
                  </a:lnTo>
                  <a:lnTo>
                    <a:pt x="1608311" y="401416"/>
                  </a:lnTo>
                  <a:lnTo>
                    <a:pt x="1618639" y="450092"/>
                  </a:lnTo>
                  <a:lnTo>
                    <a:pt x="1628030" y="498806"/>
                  </a:lnTo>
                  <a:lnTo>
                    <a:pt x="1636512" y="547486"/>
                  </a:lnTo>
                  <a:lnTo>
                    <a:pt x="1644113" y="596062"/>
                  </a:lnTo>
                  <a:lnTo>
                    <a:pt x="1650863" y="644462"/>
                  </a:lnTo>
                  <a:lnTo>
                    <a:pt x="1656791" y="692617"/>
                  </a:lnTo>
                  <a:lnTo>
                    <a:pt x="1661923" y="740456"/>
                  </a:lnTo>
                  <a:lnTo>
                    <a:pt x="1666291" y="787908"/>
                  </a:lnTo>
                  <a:lnTo>
                    <a:pt x="1671625" y="867918"/>
                  </a:lnTo>
                  <a:lnTo>
                    <a:pt x="1674673" y="949452"/>
                  </a:lnTo>
                  <a:lnTo>
                    <a:pt x="1674948" y="979170"/>
                  </a:lnTo>
                  <a:lnTo>
                    <a:pt x="1697050" y="979170"/>
                  </a:lnTo>
                  <a:close/>
                </a:path>
              </a:pathLst>
            </a:custGeom>
            <a:solidFill>
              <a:srgbClr val="C82E3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2504062" y="3394709"/>
              <a:ext cx="1698625" cy="979169"/>
            </a:xfrm>
            <a:custGeom>
              <a:avLst/>
              <a:gdLst/>
              <a:ahLst/>
              <a:cxnLst/>
              <a:rect l="l" t="t" r="r" b="b"/>
              <a:pathLst>
                <a:path w="1698625" h="979170">
                  <a:moveTo>
                    <a:pt x="192979" y="0"/>
                  </a:moveTo>
                  <a:lnTo>
                    <a:pt x="169064" y="0"/>
                  </a:lnTo>
                  <a:lnTo>
                    <a:pt x="156431" y="33427"/>
                  </a:lnTo>
                  <a:lnTo>
                    <a:pt x="139748" y="81036"/>
                  </a:lnTo>
                  <a:lnTo>
                    <a:pt x="124148" y="129090"/>
                  </a:lnTo>
                  <a:lnTo>
                    <a:pt x="109605" y="177498"/>
                  </a:lnTo>
                  <a:lnTo>
                    <a:pt x="96093" y="226172"/>
                  </a:lnTo>
                  <a:lnTo>
                    <a:pt x="83586" y="275022"/>
                  </a:lnTo>
                  <a:lnTo>
                    <a:pt x="72059" y="323959"/>
                  </a:lnTo>
                  <a:lnTo>
                    <a:pt x="61486" y="372892"/>
                  </a:lnTo>
                  <a:lnTo>
                    <a:pt x="51841" y="421733"/>
                  </a:lnTo>
                  <a:lnTo>
                    <a:pt x="43098" y="470392"/>
                  </a:lnTo>
                  <a:lnTo>
                    <a:pt x="35232" y="518779"/>
                  </a:lnTo>
                  <a:lnTo>
                    <a:pt x="28216" y="566805"/>
                  </a:lnTo>
                  <a:lnTo>
                    <a:pt x="22025" y="614380"/>
                  </a:lnTo>
                  <a:lnTo>
                    <a:pt x="16633" y="661416"/>
                  </a:lnTo>
                  <a:lnTo>
                    <a:pt x="9775" y="742188"/>
                  </a:lnTo>
                  <a:lnTo>
                    <a:pt x="4441" y="825246"/>
                  </a:lnTo>
                  <a:lnTo>
                    <a:pt x="631" y="909066"/>
                  </a:lnTo>
                  <a:lnTo>
                    <a:pt x="0" y="979170"/>
                  </a:lnTo>
                  <a:lnTo>
                    <a:pt x="22098" y="979170"/>
                  </a:lnTo>
                  <a:lnTo>
                    <a:pt x="22729" y="909066"/>
                  </a:lnTo>
                  <a:lnTo>
                    <a:pt x="26539" y="826008"/>
                  </a:lnTo>
                  <a:lnTo>
                    <a:pt x="31873" y="743712"/>
                  </a:lnTo>
                  <a:lnTo>
                    <a:pt x="38731" y="662940"/>
                  </a:lnTo>
                  <a:lnTo>
                    <a:pt x="44233" y="615214"/>
                  </a:lnTo>
                  <a:lnTo>
                    <a:pt x="50552" y="566972"/>
                  </a:lnTo>
                  <a:lnTo>
                    <a:pt x="57715" y="518304"/>
                  </a:lnTo>
                  <a:lnTo>
                    <a:pt x="65752" y="469299"/>
                  </a:lnTo>
                  <a:lnTo>
                    <a:pt x="74692" y="420048"/>
                  </a:lnTo>
                  <a:lnTo>
                    <a:pt x="84563" y="370641"/>
                  </a:lnTo>
                  <a:lnTo>
                    <a:pt x="95394" y="321166"/>
                  </a:lnTo>
                  <a:lnTo>
                    <a:pt x="107214" y="271715"/>
                  </a:lnTo>
                  <a:lnTo>
                    <a:pt x="120052" y="222377"/>
                  </a:lnTo>
                  <a:lnTo>
                    <a:pt x="133937" y="173242"/>
                  </a:lnTo>
                  <a:lnTo>
                    <a:pt x="148896" y="124400"/>
                  </a:lnTo>
                  <a:lnTo>
                    <a:pt x="164961" y="75941"/>
                  </a:lnTo>
                  <a:lnTo>
                    <a:pt x="182158" y="27954"/>
                  </a:lnTo>
                  <a:lnTo>
                    <a:pt x="192979" y="0"/>
                  </a:lnTo>
                  <a:close/>
                </a:path>
                <a:path w="1698625" h="979170">
                  <a:moveTo>
                    <a:pt x="1698238" y="979170"/>
                  </a:moveTo>
                  <a:lnTo>
                    <a:pt x="1697605" y="908304"/>
                  </a:lnTo>
                  <a:lnTo>
                    <a:pt x="1693795" y="824484"/>
                  </a:lnTo>
                  <a:lnTo>
                    <a:pt x="1688461" y="742188"/>
                  </a:lnTo>
                  <a:lnTo>
                    <a:pt x="1681603" y="660654"/>
                  </a:lnTo>
                  <a:lnTo>
                    <a:pt x="1675955" y="612311"/>
                  </a:lnTo>
                  <a:lnTo>
                    <a:pt x="1669498" y="563459"/>
                  </a:lnTo>
                  <a:lnTo>
                    <a:pt x="1662203" y="514190"/>
                  </a:lnTo>
                  <a:lnTo>
                    <a:pt x="1654037" y="464592"/>
                  </a:lnTo>
                  <a:lnTo>
                    <a:pt x="1644970" y="414755"/>
                  </a:lnTo>
                  <a:lnTo>
                    <a:pt x="1634970" y="364770"/>
                  </a:lnTo>
                  <a:lnTo>
                    <a:pt x="1624007" y="314726"/>
                  </a:lnTo>
                  <a:lnTo>
                    <a:pt x="1612049" y="264713"/>
                  </a:lnTo>
                  <a:lnTo>
                    <a:pt x="1599066" y="214821"/>
                  </a:lnTo>
                  <a:lnTo>
                    <a:pt x="1585026" y="165140"/>
                  </a:lnTo>
                  <a:lnTo>
                    <a:pt x="1569898" y="115760"/>
                  </a:lnTo>
                  <a:lnTo>
                    <a:pt x="1553652" y="66771"/>
                  </a:lnTo>
                  <a:lnTo>
                    <a:pt x="1536255" y="18262"/>
                  </a:lnTo>
                  <a:lnTo>
                    <a:pt x="1529179" y="0"/>
                  </a:lnTo>
                  <a:lnTo>
                    <a:pt x="1505153" y="0"/>
                  </a:lnTo>
                  <a:lnTo>
                    <a:pt x="1513854" y="22280"/>
                  </a:lnTo>
                  <a:lnTo>
                    <a:pt x="1530871" y="69253"/>
                  </a:lnTo>
                  <a:lnTo>
                    <a:pt x="1546816" y="116745"/>
                  </a:lnTo>
                  <a:lnTo>
                    <a:pt x="1561712" y="164673"/>
                  </a:lnTo>
                  <a:lnTo>
                    <a:pt x="1575579" y="212954"/>
                  </a:lnTo>
                  <a:lnTo>
                    <a:pt x="1588440" y="261506"/>
                  </a:lnTo>
                  <a:lnTo>
                    <a:pt x="1600315" y="310246"/>
                  </a:lnTo>
                  <a:lnTo>
                    <a:pt x="1611225" y="359091"/>
                  </a:lnTo>
                  <a:lnTo>
                    <a:pt x="1621193" y="407958"/>
                  </a:lnTo>
                  <a:lnTo>
                    <a:pt x="1630240" y="456766"/>
                  </a:lnTo>
                  <a:lnTo>
                    <a:pt x="1638386" y="505430"/>
                  </a:lnTo>
                  <a:lnTo>
                    <a:pt x="1645653" y="553869"/>
                  </a:lnTo>
                  <a:lnTo>
                    <a:pt x="1652063" y="601999"/>
                  </a:lnTo>
                  <a:lnTo>
                    <a:pt x="1657637" y="649738"/>
                  </a:lnTo>
                  <a:lnTo>
                    <a:pt x="1662397" y="697003"/>
                  </a:lnTo>
                  <a:lnTo>
                    <a:pt x="1666363" y="743712"/>
                  </a:lnTo>
                  <a:lnTo>
                    <a:pt x="1671697" y="826008"/>
                  </a:lnTo>
                  <a:lnTo>
                    <a:pt x="1674745" y="909066"/>
                  </a:lnTo>
                  <a:lnTo>
                    <a:pt x="1676008" y="979170"/>
                  </a:lnTo>
                  <a:lnTo>
                    <a:pt x="1698238" y="979170"/>
                  </a:lnTo>
                  <a:close/>
                </a:path>
              </a:pathLst>
            </a:custGeom>
            <a:solidFill>
              <a:srgbClr val="F4DBD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4373880"/>
              <a:ext cx="5180838" cy="9791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1677" y="4373879"/>
              <a:ext cx="1698625" cy="979169"/>
            </a:xfrm>
            <a:custGeom>
              <a:avLst/>
              <a:gdLst/>
              <a:ahLst/>
              <a:cxnLst/>
              <a:rect l="l" t="t" r="r" b="b"/>
              <a:pathLst>
                <a:path w="1698625" h="979170">
                  <a:moveTo>
                    <a:pt x="23071" y="0"/>
                  </a:moveTo>
                  <a:lnTo>
                    <a:pt x="964" y="0"/>
                  </a:lnTo>
                  <a:lnTo>
                    <a:pt x="0" y="52578"/>
                  </a:lnTo>
                  <a:lnTo>
                    <a:pt x="1524" y="135636"/>
                  </a:lnTo>
                  <a:lnTo>
                    <a:pt x="4572" y="217170"/>
                  </a:lnTo>
                  <a:lnTo>
                    <a:pt x="9906" y="297942"/>
                  </a:lnTo>
                  <a:lnTo>
                    <a:pt x="17526" y="377190"/>
                  </a:lnTo>
                  <a:lnTo>
                    <a:pt x="22098" y="416433"/>
                  </a:lnTo>
                  <a:lnTo>
                    <a:pt x="22098" y="52578"/>
                  </a:lnTo>
                  <a:lnTo>
                    <a:pt x="23071" y="0"/>
                  </a:lnTo>
                  <a:close/>
                </a:path>
                <a:path w="1698625" h="979170">
                  <a:moveTo>
                    <a:pt x="176524" y="979170"/>
                  </a:moveTo>
                  <a:lnTo>
                    <a:pt x="158203" y="927766"/>
                  </a:lnTo>
                  <a:lnTo>
                    <a:pt x="142560" y="880043"/>
                  </a:lnTo>
                  <a:lnTo>
                    <a:pt x="128023" y="832062"/>
                  </a:lnTo>
                  <a:lnTo>
                    <a:pt x="114567" y="783936"/>
                  </a:lnTo>
                  <a:lnTo>
                    <a:pt x="102172" y="735780"/>
                  </a:lnTo>
                  <a:lnTo>
                    <a:pt x="90813" y="687710"/>
                  </a:lnTo>
                  <a:lnTo>
                    <a:pt x="80467" y="639838"/>
                  </a:lnTo>
                  <a:lnTo>
                    <a:pt x="71113" y="592279"/>
                  </a:lnTo>
                  <a:lnTo>
                    <a:pt x="62727" y="545148"/>
                  </a:lnTo>
                  <a:lnTo>
                    <a:pt x="55286" y="498560"/>
                  </a:lnTo>
                  <a:lnTo>
                    <a:pt x="48768" y="452628"/>
                  </a:lnTo>
                  <a:lnTo>
                    <a:pt x="39624" y="374904"/>
                  </a:lnTo>
                  <a:lnTo>
                    <a:pt x="32004" y="296418"/>
                  </a:lnTo>
                  <a:lnTo>
                    <a:pt x="26670" y="215646"/>
                  </a:lnTo>
                  <a:lnTo>
                    <a:pt x="23622" y="134874"/>
                  </a:lnTo>
                  <a:lnTo>
                    <a:pt x="22098" y="52578"/>
                  </a:lnTo>
                  <a:lnTo>
                    <a:pt x="22098" y="416433"/>
                  </a:lnTo>
                  <a:lnTo>
                    <a:pt x="26670" y="455676"/>
                  </a:lnTo>
                  <a:lnTo>
                    <a:pt x="33454" y="503321"/>
                  </a:lnTo>
                  <a:lnTo>
                    <a:pt x="41218" y="551642"/>
                  </a:lnTo>
                  <a:lnTo>
                    <a:pt x="49986" y="600519"/>
                  </a:lnTo>
                  <a:lnTo>
                    <a:pt x="59785" y="649828"/>
                  </a:lnTo>
                  <a:lnTo>
                    <a:pt x="70641" y="699450"/>
                  </a:lnTo>
                  <a:lnTo>
                    <a:pt x="82579" y="749262"/>
                  </a:lnTo>
                  <a:lnTo>
                    <a:pt x="95625" y="799142"/>
                  </a:lnTo>
                  <a:lnTo>
                    <a:pt x="109806" y="848969"/>
                  </a:lnTo>
                  <a:lnTo>
                    <a:pt x="125148" y="898623"/>
                  </a:lnTo>
                  <a:lnTo>
                    <a:pt x="141675" y="947980"/>
                  </a:lnTo>
                  <a:lnTo>
                    <a:pt x="152981" y="979170"/>
                  </a:lnTo>
                  <a:lnTo>
                    <a:pt x="176524" y="979170"/>
                  </a:lnTo>
                  <a:close/>
                </a:path>
                <a:path w="1698625" h="979170">
                  <a:moveTo>
                    <a:pt x="1676400" y="422833"/>
                  </a:moveTo>
                  <a:lnTo>
                    <a:pt x="1676400" y="52578"/>
                  </a:lnTo>
                  <a:lnTo>
                    <a:pt x="1675638" y="134874"/>
                  </a:lnTo>
                  <a:lnTo>
                    <a:pt x="1672589" y="216408"/>
                  </a:lnTo>
                  <a:lnTo>
                    <a:pt x="1667256" y="296418"/>
                  </a:lnTo>
                  <a:lnTo>
                    <a:pt x="1663068" y="343196"/>
                  </a:lnTo>
                  <a:lnTo>
                    <a:pt x="1658066" y="390546"/>
                  </a:lnTo>
                  <a:lnTo>
                    <a:pt x="1652224" y="438377"/>
                  </a:lnTo>
                  <a:lnTo>
                    <a:pt x="1645517" y="486604"/>
                  </a:lnTo>
                  <a:lnTo>
                    <a:pt x="1637923" y="535137"/>
                  </a:lnTo>
                  <a:lnTo>
                    <a:pt x="1629415" y="583890"/>
                  </a:lnTo>
                  <a:lnTo>
                    <a:pt x="1619970" y="632775"/>
                  </a:lnTo>
                  <a:lnTo>
                    <a:pt x="1609564" y="681705"/>
                  </a:lnTo>
                  <a:lnTo>
                    <a:pt x="1598171" y="730590"/>
                  </a:lnTo>
                  <a:lnTo>
                    <a:pt x="1585768" y="779345"/>
                  </a:lnTo>
                  <a:lnTo>
                    <a:pt x="1572330" y="827880"/>
                  </a:lnTo>
                  <a:lnTo>
                    <a:pt x="1557832" y="876109"/>
                  </a:lnTo>
                  <a:lnTo>
                    <a:pt x="1542251" y="923944"/>
                  </a:lnTo>
                  <a:lnTo>
                    <a:pt x="1525562" y="971297"/>
                  </a:lnTo>
                  <a:lnTo>
                    <a:pt x="1522563" y="979170"/>
                  </a:lnTo>
                  <a:lnTo>
                    <a:pt x="1546082" y="979170"/>
                  </a:lnTo>
                  <a:lnTo>
                    <a:pt x="1572047" y="904731"/>
                  </a:lnTo>
                  <a:lnTo>
                    <a:pt x="1587184" y="856365"/>
                  </a:lnTo>
                  <a:lnTo>
                    <a:pt x="1601242" y="807610"/>
                  </a:lnTo>
                  <a:lnTo>
                    <a:pt x="1614247" y="758535"/>
                  </a:lnTo>
                  <a:lnTo>
                    <a:pt x="1626222" y="709207"/>
                  </a:lnTo>
                  <a:lnTo>
                    <a:pt x="1637192" y="659696"/>
                  </a:lnTo>
                  <a:lnTo>
                    <a:pt x="1647180" y="610070"/>
                  </a:lnTo>
                  <a:lnTo>
                    <a:pt x="1656212" y="560398"/>
                  </a:lnTo>
                  <a:lnTo>
                    <a:pt x="1664311" y="510748"/>
                  </a:lnTo>
                  <a:lnTo>
                    <a:pt x="1671502" y="461190"/>
                  </a:lnTo>
                  <a:lnTo>
                    <a:pt x="1676400" y="422833"/>
                  </a:lnTo>
                  <a:close/>
                </a:path>
                <a:path w="1698625" h="979170">
                  <a:moveTo>
                    <a:pt x="1698498" y="52578"/>
                  </a:moveTo>
                  <a:lnTo>
                    <a:pt x="1698015" y="0"/>
                  </a:lnTo>
                  <a:lnTo>
                    <a:pt x="1675913" y="0"/>
                  </a:lnTo>
                  <a:lnTo>
                    <a:pt x="1676400" y="422833"/>
                  </a:lnTo>
                  <a:lnTo>
                    <a:pt x="1677809" y="411792"/>
                  </a:lnTo>
                  <a:lnTo>
                    <a:pt x="1683257" y="362622"/>
                  </a:lnTo>
                  <a:lnTo>
                    <a:pt x="1687870" y="313749"/>
                  </a:lnTo>
                  <a:lnTo>
                    <a:pt x="1691672" y="265242"/>
                  </a:lnTo>
                  <a:lnTo>
                    <a:pt x="1694688" y="217170"/>
                  </a:lnTo>
                  <a:lnTo>
                    <a:pt x="1697736" y="135636"/>
                  </a:lnTo>
                  <a:lnTo>
                    <a:pt x="1698498" y="52578"/>
                  </a:lnTo>
                  <a:close/>
                </a:path>
              </a:pathLst>
            </a:custGeom>
            <a:solidFill>
              <a:srgbClr val="C82E3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2503932" y="4373879"/>
              <a:ext cx="1698625" cy="979169"/>
            </a:xfrm>
            <a:custGeom>
              <a:avLst/>
              <a:gdLst/>
              <a:ahLst/>
              <a:cxnLst/>
              <a:rect l="l" t="t" r="r" b="b"/>
              <a:pathLst>
                <a:path w="1698625" h="979170">
                  <a:moveTo>
                    <a:pt x="22228" y="0"/>
                  </a:moveTo>
                  <a:lnTo>
                    <a:pt x="130" y="0"/>
                  </a:lnTo>
                  <a:lnTo>
                    <a:pt x="0" y="14478"/>
                  </a:lnTo>
                  <a:lnTo>
                    <a:pt x="762" y="99060"/>
                  </a:lnTo>
                  <a:lnTo>
                    <a:pt x="4572" y="182880"/>
                  </a:lnTo>
                  <a:lnTo>
                    <a:pt x="9906" y="265938"/>
                  </a:lnTo>
                  <a:lnTo>
                    <a:pt x="16764" y="347472"/>
                  </a:lnTo>
                  <a:lnTo>
                    <a:pt x="22098" y="390144"/>
                  </a:lnTo>
                  <a:lnTo>
                    <a:pt x="22098" y="14478"/>
                  </a:lnTo>
                  <a:lnTo>
                    <a:pt x="22228" y="0"/>
                  </a:lnTo>
                  <a:close/>
                </a:path>
                <a:path w="1698625" h="979170">
                  <a:moveTo>
                    <a:pt x="182224" y="979170"/>
                  </a:moveTo>
                  <a:lnTo>
                    <a:pt x="161233" y="920280"/>
                  </a:lnTo>
                  <a:lnTo>
                    <a:pt x="145049" y="870488"/>
                  </a:lnTo>
                  <a:lnTo>
                    <a:pt x="130027" y="820399"/>
                  </a:lnTo>
                  <a:lnTo>
                    <a:pt x="116142" y="770136"/>
                  </a:lnTo>
                  <a:lnTo>
                    <a:pt x="103372" y="719821"/>
                  </a:lnTo>
                  <a:lnTo>
                    <a:pt x="91690" y="669575"/>
                  </a:lnTo>
                  <a:lnTo>
                    <a:pt x="81073" y="619522"/>
                  </a:lnTo>
                  <a:lnTo>
                    <a:pt x="71497" y="569783"/>
                  </a:lnTo>
                  <a:lnTo>
                    <a:pt x="62936" y="520480"/>
                  </a:lnTo>
                  <a:lnTo>
                    <a:pt x="55368" y="471736"/>
                  </a:lnTo>
                  <a:lnTo>
                    <a:pt x="48768" y="423672"/>
                  </a:lnTo>
                  <a:lnTo>
                    <a:pt x="38862" y="344424"/>
                  </a:lnTo>
                  <a:lnTo>
                    <a:pt x="32004" y="263652"/>
                  </a:lnTo>
                  <a:lnTo>
                    <a:pt x="26670" y="182118"/>
                  </a:lnTo>
                  <a:lnTo>
                    <a:pt x="22860" y="98298"/>
                  </a:lnTo>
                  <a:lnTo>
                    <a:pt x="22098" y="14478"/>
                  </a:lnTo>
                  <a:lnTo>
                    <a:pt x="22098" y="390144"/>
                  </a:lnTo>
                  <a:lnTo>
                    <a:pt x="33342" y="474543"/>
                  </a:lnTo>
                  <a:lnTo>
                    <a:pt x="40907" y="522945"/>
                  </a:lnTo>
                  <a:lnTo>
                    <a:pt x="49392" y="571819"/>
                  </a:lnTo>
                  <a:lnTo>
                    <a:pt x="58826" y="621059"/>
                  </a:lnTo>
                  <a:lnTo>
                    <a:pt x="69239" y="670558"/>
                  </a:lnTo>
                  <a:lnTo>
                    <a:pt x="80658" y="720209"/>
                  </a:lnTo>
                  <a:lnTo>
                    <a:pt x="93112" y="769908"/>
                  </a:lnTo>
                  <a:lnTo>
                    <a:pt x="106631" y="819546"/>
                  </a:lnTo>
                  <a:lnTo>
                    <a:pt x="121242" y="869017"/>
                  </a:lnTo>
                  <a:lnTo>
                    <a:pt x="136974" y="918216"/>
                  </a:lnTo>
                  <a:lnTo>
                    <a:pt x="153857" y="967035"/>
                  </a:lnTo>
                  <a:lnTo>
                    <a:pt x="158391" y="979170"/>
                  </a:lnTo>
                  <a:lnTo>
                    <a:pt x="182224" y="979170"/>
                  </a:lnTo>
                  <a:close/>
                </a:path>
                <a:path w="1698625" h="979170">
                  <a:moveTo>
                    <a:pt x="1676400" y="384335"/>
                  </a:moveTo>
                  <a:lnTo>
                    <a:pt x="1676400" y="14478"/>
                  </a:lnTo>
                  <a:lnTo>
                    <a:pt x="1674876" y="99060"/>
                  </a:lnTo>
                  <a:lnTo>
                    <a:pt x="1671827" y="182118"/>
                  </a:lnTo>
                  <a:lnTo>
                    <a:pt x="1666494" y="264414"/>
                  </a:lnTo>
                  <a:lnTo>
                    <a:pt x="1662483" y="311968"/>
                  </a:lnTo>
                  <a:lnTo>
                    <a:pt x="1657632" y="360156"/>
                  </a:lnTo>
                  <a:lnTo>
                    <a:pt x="1651917" y="408884"/>
                  </a:lnTo>
                  <a:lnTo>
                    <a:pt x="1645315" y="458060"/>
                  </a:lnTo>
                  <a:lnTo>
                    <a:pt x="1637805" y="507591"/>
                  </a:lnTo>
                  <a:lnTo>
                    <a:pt x="1629363" y="557385"/>
                  </a:lnTo>
                  <a:lnTo>
                    <a:pt x="1619967" y="607348"/>
                  </a:lnTo>
                  <a:lnTo>
                    <a:pt x="1609595" y="657388"/>
                  </a:lnTo>
                  <a:lnTo>
                    <a:pt x="1598223" y="707413"/>
                  </a:lnTo>
                  <a:lnTo>
                    <a:pt x="1585829" y="757330"/>
                  </a:lnTo>
                  <a:lnTo>
                    <a:pt x="1572390" y="807046"/>
                  </a:lnTo>
                  <a:lnTo>
                    <a:pt x="1557885" y="856469"/>
                  </a:lnTo>
                  <a:lnTo>
                    <a:pt x="1542289" y="905505"/>
                  </a:lnTo>
                  <a:lnTo>
                    <a:pt x="1525582" y="954063"/>
                  </a:lnTo>
                  <a:lnTo>
                    <a:pt x="1516246" y="979170"/>
                  </a:lnTo>
                  <a:lnTo>
                    <a:pt x="1540165" y="979170"/>
                  </a:lnTo>
                  <a:lnTo>
                    <a:pt x="1562349" y="916750"/>
                  </a:lnTo>
                  <a:lnTo>
                    <a:pt x="1577624" y="869333"/>
                  </a:lnTo>
                  <a:lnTo>
                    <a:pt x="1591827" y="821537"/>
                  </a:lnTo>
                  <a:lnTo>
                    <a:pt x="1604992" y="773400"/>
                  </a:lnTo>
                  <a:lnTo>
                    <a:pt x="1617151" y="724958"/>
                  </a:lnTo>
                  <a:lnTo>
                    <a:pt x="1628336" y="676250"/>
                  </a:lnTo>
                  <a:lnTo>
                    <a:pt x="1638582" y="627314"/>
                  </a:lnTo>
                  <a:lnTo>
                    <a:pt x="1647920" y="578188"/>
                  </a:lnTo>
                  <a:lnTo>
                    <a:pt x="1656385" y="528910"/>
                  </a:lnTo>
                  <a:lnTo>
                    <a:pt x="1664008" y="479517"/>
                  </a:lnTo>
                  <a:lnTo>
                    <a:pt x="1670823" y="430048"/>
                  </a:lnTo>
                  <a:lnTo>
                    <a:pt x="1676400" y="384335"/>
                  </a:lnTo>
                  <a:close/>
                </a:path>
                <a:path w="1698625" h="979170">
                  <a:moveTo>
                    <a:pt x="1698498" y="14478"/>
                  </a:moveTo>
                  <a:lnTo>
                    <a:pt x="1698368" y="0"/>
                  </a:lnTo>
                  <a:lnTo>
                    <a:pt x="1676139" y="0"/>
                  </a:lnTo>
                  <a:lnTo>
                    <a:pt x="1676400" y="14478"/>
                  </a:lnTo>
                  <a:lnTo>
                    <a:pt x="1676400" y="384335"/>
                  </a:lnTo>
                  <a:lnTo>
                    <a:pt x="1682159" y="331031"/>
                  </a:lnTo>
                  <a:lnTo>
                    <a:pt x="1686747" y="281560"/>
                  </a:lnTo>
                  <a:lnTo>
                    <a:pt x="1690658" y="232163"/>
                  </a:lnTo>
                  <a:lnTo>
                    <a:pt x="1693926" y="182880"/>
                  </a:lnTo>
                  <a:lnTo>
                    <a:pt x="1697736" y="99060"/>
                  </a:lnTo>
                  <a:lnTo>
                    <a:pt x="1698498" y="14478"/>
                  </a:lnTo>
                  <a:close/>
                </a:path>
              </a:pathLst>
            </a:custGeom>
            <a:solidFill>
              <a:srgbClr val="F4DBD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200" y="535228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5353049"/>
              <a:ext cx="5180838" cy="4861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24659" y="5353049"/>
              <a:ext cx="1393190" cy="691515"/>
            </a:xfrm>
            <a:custGeom>
              <a:avLst/>
              <a:gdLst/>
              <a:ahLst/>
              <a:cxnLst/>
              <a:rect l="l" t="t" r="r" b="b"/>
              <a:pathLst>
                <a:path w="1393189" h="691514">
                  <a:moveTo>
                    <a:pt x="1393100" y="0"/>
                  </a:moveTo>
                  <a:lnTo>
                    <a:pt x="1369582" y="0"/>
                  </a:lnTo>
                  <a:lnTo>
                    <a:pt x="1354759" y="38910"/>
                  </a:lnTo>
                  <a:lnTo>
                    <a:pt x="1335780" y="85036"/>
                  </a:lnTo>
                  <a:lnTo>
                    <a:pt x="1315620" y="130417"/>
                  </a:lnTo>
                  <a:lnTo>
                    <a:pt x="1294254" y="174966"/>
                  </a:lnTo>
                  <a:lnTo>
                    <a:pt x="1271658" y="218594"/>
                  </a:lnTo>
                  <a:lnTo>
                    <a:pt x="1247807" y="261214"/>
                  </a:lnTo>
                  <a:lnTo>
                    <a:pt x="1222677" y="302738"/>
                  </a:lnTo>
                  <a:lnTo>
                    <a:pt x="1196244" y="343080"/>
                  </a:lnTo>
                  <a:lnTo>
                    <a:pt x="1168483" y="382150"/>
                  </a:lnTo>
                  <a:lnTo>
                    <a:pt x="1139370" y="419862"/>
                  </a:lnTo>
                  <a:lnTo>
                    <a:pt x="1105080" y="459486"/>
                  </a:lnTo>
                  <a:lnTo>
                    <a:pt x="1070133" y="496219"/>
                  </a:lnTo>
                  <a:lnTo>
                    <a:pt x="1032393" y="530981"/>
                  </a:lnTo>
                  <a:lnTo>
                    <a:pt x="992072" y="563169"/>
                  </a:lnTo>
                  <a:lnTo>
                    <a:pt x="949380" y="592183"/>
                  </a:lnTo>
                  <a:lnTo>
                    <a:pt x="904529" y="617421"/>
                  </a:lnTo>
                  <a:lnTo>
                    <a:pt x="857730" y="638281"/>
                  </a:lnTo>
                  <a:lnTo>
                    <a:pt x="809194" y="654163"/>
                  </a:lnTo>
                  <a:lnTo>
                    <a:pt x="759132" y="664464"/>
                  </a:lnTo>
                  <a:lnTo>
                    <a:pt x="717222" y="668274"/>
                  </a:lnTo>
                  <a:lnTo>
                    <a:pt x="695886" y="669036"/>
                  </a:lnTo>
                  <a:lnTo>
                    <a:pt x="675312" y="668274"/>
                  </a:lnTo>
                  <a:lnTo>
                    <a:pt x="625080" y="663077"/>
                  </a:lnTo>
                  <a:lnTo>
                    <a:pt x="576268" y="652090"/>
                  </a:lnTo>
                  <a:lnTo>
                    <a:pt x="529043" y="635876"/>
                  </a:lnTo>
                  <a:lnTo>
                    <a:pt x="483569" y="614996"/>
                  </a:lnTo>
                  <a:lnTo>
                    <a:pt x="440013" y="590012"/>
                  </a:lnTo>
                  <a:lnTo>
                    <a:pt x="398540" y="561487"/>
                  </a:lnTo>
                  <a:lnTo>
                    <a:pt x="359316" y="529983"/>
                  </a:lnTo>
                  <a:lnTo>
                    <a:pt x="322506" y="496062"/>
                  </a:lnTo>
                  <a:lnTo>
                    <a:pt x="287454" y="459486"/>
                  </a:lnTo>
                  <a:lnTo>
                    <a:pt x="256768" y="423784"/>
                  </a:lnTo>
                  <a:lnTo>
                    <a:pt x="227460" y="386452"/>
                  </a:lnTo>
                  <a:lnTo>
                    <a:pt x="199509" y="347604"/>
                  </a:lnTo>
                  <a:lnTo>
                    <a:pt x="172892" y="307353"/>
                  </a:lnTo>
                  <a:lnTo>
                    <a:pt x="147585" y="265815"/>
                  </a:lnTo>
                  <a:lnTo>
                    <a:pt x="123566" y="223103"/>
                  </a:lnTo>
                  <a:lnTo>
                    <a:pt x="100813" y="179333"/>
                  </a:lnTo>
                  <a:lnTo>
                    <a:pt x="79302" y="134617"/>
                  </a:lnTo>
                  <a:lnTo>
                    <a:pt x="59010" y="89071"/>
                  </a:lnTo>
                  <a:lnTo>
                    <a:pt x="39914" y="42810"/>
                  </a:lnTo>
                  <a:lnTo>
                    <a:pt x="23542" y="0"/>
                  </a:lnTo>
                  <a:lnTo>
                    <a:pt x="0" y="0"/>
                  </a:lnTo>
                  <a:lnTo>
                    <a:pt x="25411" y="66150"/>
                  </a:lnTo>
                  <a:lnTo>
                    <a:pt x="45653" y="113890"/>
                  </a:lnTo>
                  <a:lnTo>
                    <a:pt x="67184" y="160849"/>
                  </a:lnTo>
                  <a:lnTo>
                    <a:pt x="90031" y="206903"/>
                  </a:lnTo>
                  <a:lnTo>
                    <a:pt x="114220" y="251933"/>
                  </a:lnTo>
                  <a:lnTo>
                    <a:pt x="139776" y="295815"/>
                  </a:lnTo>
                  <a:lnTo>
                    <a:pt x="166726" y="338430"/>
                  </a:lnTo>
                  <a:lnTo>
                    <a:pt x="195095" y="379655"/>
                  </a:lnTo>
                  <a:lnTo>
                    <a:pt x="224910" y="419368"/>
                  </a:lnTo>
                  <a:lnTo>
                    <a:pt x="256195" y="457449"/>
                  </a:lnTo>
                  <a:lnTo>
                    <a:pt x="288978" y="493776"/>
                  </a:lnTo>
                  <a:lnTo>
                    <a:pt x="325554" y="529590"/>
                  </a:lnTo>
                  <a:lnTo>
                    <a:pt x="364522" y="563509"/>
                  </a:lnTo>
                  <a:lnTo>
                    <a:pt x="406137" y="594522"/>
                  </a:lnTo>
                  <a:lnTo>
                    <a:pt x="450135" y="622119"/>
                  </a:lnTo>
                  <a:lnTo>
                    <a:pt x="496252" y="645795"/>
                  </a:lnTo>
                  <a:lnTo>
                    <a:pt x="544225" y="665041"/>
                  </a:lnTo>
                  <a:lnTo>
                    <a:pt x="593791" y="679351"/>
                  </a:lnTo>
                  <a:lnTo>
                    <a:pt x="644687" y="688218"/>
                  </a:lnTo>
                  <a:lnTo>
                    <a:pt x="696648" y="691134"/>
                  </a:lnTo>
                  <a:lnTo>
                    <a:pt x="718746" y="690372"/>
                  </a:lnTo>
                  <a:lnTo>
                    <a:pt x="762942" y="685800"/>
                  </a:lnTo>
                  <a:lnTo>
                    <a:pt x="830756" y="671052"/>
                  </a:lnTo>
                  <a:lnTo>
                    <a:pt x="875684" y="655036"/>
                  </a:lnTo>
                  <a:lnTo>
                    <a:pt x="918974" y="635087"/>
                  </a:lnTo>
                  <a:lnTo>
                    <a:pt x="960539" y="611586"/>
                  </a:lnTo>
                  <a:lnTo>
                    <a:pt x="1000288" y="584914"/>
                  </a:lnTo>
                  <a:lnTo>
                    <a:pt x="1038134" y="555452"/>
                  </a:lnTo>
                  <a:lnTo>
                    <a:pt x="1073989" y="523584"/>
                  </a:lnTo>
                  <a:lnTo>
                    <a:pt x="1107764" y="489690"/>
                  </a:lnTo>
                  <a:lnTo>
                    <a:pt x="1139370" y="454152"/>
                  </a:lnTo>
                  <a:lnTo>
                    <a:pt x="1174422" y="412242"/>
                  </a:lnTo>
                  <a:lnTo>
                    <a:pt x="1203028" y="372691"/>
                  </a:lnTo>
                  <a:lnTo>
                    <a:pt x="1230287" y="331997"/>
                  </a:lnTo>
                  <a:lnTo>
                    <a:pt x="1256225" y="290226"/>
                  </a:lnTo>
                  <a:lnTo>
                    <a:pt x="1280866" y="247447"/>
                  </a:lnTo>
                  <a:lnTo>
                    <a:pt x="1304233" y="203730"/>
                  </a:lnTo>
                  <a:lnTo>
                    <a:pt x="1326352" y="159143"/>
                  </a:lnTo>
                  <a:lnTo>
                    <a:pt x="1347246" y="113755"/>
                  </a:lnTo>
                  <a:lnTo>
                    <a:pt x="1366940" y="67634"/>
                  </a:lnTo>
                  <a:lnTo>
                    <a:pt x="1385458" y="20849"/>
                  </a:lnTo>
                  <a:lnTo>
                    <a:pt x="1393100" y="0"/>
                  </a:lnTo>
                  <a:close/>
                </a:path>
              </a:pathLst>
            </a:custGeom>
            <a:solidFill>
              <a:srgbClr val="C82E3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2662323" y="5353049"/>
              <a:ext cx="1382395" cy="691515"/>
            </a:xfrm>
            <a:custGeom>
              <a:avLst/>
              <a:gdLst/>
              <a:ahLst/>
              <a:cxnLst/>
              <a:rect l="l" t="t" r="r" b="b"/>
              <a:pathLst>
                <a:path w="1382395" h="691514">
                  <a:moveTo>
                    <a:pt x="1381773" y="0"/>
                  </a:moveTo>
                  <a:lnTo>
                    <a:pt x="1357855" y="0"/>
                  </a:lnTo>
                  <a:lnTo>
                    <a:pt x="1349347" y="22880"/>
                  </a:lnTo>
                  <a:lnTo>
                    <a:pt x="1330347" y="70202"/>
                  </a:lnTo>
                  <a:lnTo>
                    <a:pt x="1310166" y="116768"/>
                  </a:lnTo>
                  <a:lnTo>
                    <a:pt x="1288783" y="162485"/>
                  </a:lnTo>
                  <a:lnTo>
                    <a:pt x="1266175" y="207260"/>
                  </a:lnTo>
                  <a:lnTo>
                    <a:pt x="1242318" y="251001"/>
                  </a:lnTo>
                  <a:lnTo>
                    <a:pt x="1217191" y="293614"/>
                  </a:lnTo>
                  <a:lnTo>
                    <a:pt x="1190770" y="335008"/>
                  </a:lnTo>
                  <a:lnTo>
                    <a:pt x="1163034" y="375089"/>
                  </a:lnTo>
                  <a:lnTo>
                    <a:pt x="1133960" y="413766"/>
                  </a:lnTo>
                  <a:lnTo>
                    <a:pt x="1099670" y="454914"/>
                  </a:lnTo>
                  <a:lnTo>
                    <a:pt x="1064335" y="492346"/>
                  </a:lnTo>
                  <a:lnTo>
                    <a:pt x="1026670" y="527776"/>
                  </a:lnTo>
                  <a:lnTo>
                    <a:pt x="986709" y="560584"/>
                  </a:lnTo>
                  <a:lnTo>
                    <a:pt x="944488" y="590154"/>
                  </a:lnTo>
                  <a:lnTo>
                    <a:pt x="900044" y="615869"/>
                  </a:lnTo>
                  <a:lnTo>
                    <a:pt x="853410" y="637110"/>
                  </a:lnTo>
                  <a:lnTo>
                    <a:pt x="804624" y="653260"/>
                  </a:lnTo>
                  <a:lnTo>
                    <a:pt x="753722" y="663702"/>
                  </a:lnTo>
                  <a:lnTo>
                    <a:pt x="711812" y="668274"/>
                  </a:lnTo>
                  <a:lnTo>
                    <a:pt x="690476" y="669036"/>
                  </a:lnTo>
                  <a:lnTo>
                    <a:pt x="669140" y="668274"/>
                  </a:lnTo>
                  <a:lnTo>
                    <a:pt x="621399" y="663127"/>
                  </a:lnTo>
                  <a:lnTo>
                    <a:pt x="575075" y="652795"/>
                  </a:lnTo>
                  <a:lnTo>
                    <a:pt x="530275" y="637737"/>
                  </a:lnTo>
                  <a:lnTo>
                    <a:pt x="487108" y="618415"/>
                  </a:lnTo>
                  <a:lnTo>
                    <a:pt x="445683" y="595290"/>
                  </a:lnTo>
                  <a:lnTo>
                    <a:pt x="406109" y="568821"/>
                  </a:lnTo>
                  <a:lnTo>
                    <a:pt x="368492" y="539470"/>
                  </a:lnTo>
                  <a:lnTo>
                    <a:pt x="332943" y="507698"/>
                  </a:lnTo>
                  <a:lnTo>
                    <a:pt x="299570" y="473964"/>
                  </a:lnTo>
                  <a:lnTo>
                    <a:pt x="264518" y="434340"/>
                  </a:lnTo>
                  <a:lnTo>
                    <a:pt x="233946" y="395867"/>
                  </a:lnTo>
                  <a:lnTo>
                    <a:pt x="204804" y="355755"/>
                  </a:lnTo>
                  <a:lnTo>
                    <a:pt x="177067" y="314125"/>
                  </a:lnTo>
                  <a:lnTo>
                    <a:pt x="150711" y="271100"/>
                  </a:lnTo>
                  <a:lnTo>
                    <a:pt x="125711" y="226802"/>
                  </a:lnTo>
                  <a:lnTo>
                    <a:pt x="102044" y="181352"/>
                  </a:lnTo>
                  <a:lnTo>
                    <a:pt x="79685" y="134874"/>
                  </a:lnTo>
                  <a:lnTo>
                    <a:pt x="58609" y="87488"/>
                  </a:lnTo>
                  <a:lnTo>
                    <a:pt x="38793" y="39317"/>
                  </a:lnTo>
                  <a:lnTo>
                    <a:pt x="23832" y="0"/>
                  </a:lnTo>
                  <a:lnTo>
                    <a:pt x="0" y="0"/>
                  </a:lnTo>
                  <a:lnTo>
                    <a:pt x="13526" y="36198"/>
                  </a:lnTo>
                  <a:lnTo>
                    <a:pt x="32795" y="83939"/>
                  </a:lnTo>
                  <a:lnTo>
                    <a:pt x="53300" y="130981"/>
                  </a:lnTo>
                  <a:lnTo>
                    <a:pt x="75069" y="177218"/>
                  </a:lnTo>
                  <a:lnTo>
                    <a:pt x="98132" y="222544"/>
                  </a:lnTo>
                  <a:lnTo>
                    <a:pt x="122518" y="266851"/>
                  </a:lnTo>
                  <a:lnTo>
                    <a:pt x="148254" y="310034"/>
                  </a:lnTo>
                  <a:lnTo>
                    <a:pt x="175369" y="351986"/>
                  </a:lnTo>
                  <a:lnTo>
                    <a:pt x="203893" y="392601"/>
                  </a:lnTo>
                  <a:lnTo>
                    <a:pt x="233946" y="431882"/>
                  </a:lnTo>
                  <a:lnTo>
                    <a:pt x="265280" y="469392"/>
                  </a:lnTo>
                  <a:lnTo>
                    <a:pt x="301856" y="507492"/>
                  </a:lnTo>
                  <a:lnTo>
                    <a:pt x="336981" y="541559"/>
                  </a:lnTo>
                  <a:lnTo>
                    <a:pt x="374661" y="573191"/>
                  </a:lnTo>
                  <a:lnTo>
                    <a:pt x="414674" y="601968"/>
                  </a:lnTo>
                  <a:lnTo>
                    <a:pt x="456796" y="627470"/>
                  </a:lnTo>
                  <a:lnTo>
                    <a:pt x="500803" y="649275"/>
                  </a:lnTo>
                  <a:lnTo>
                    <a:pt x="546475" y="666964"/>
                  </a:lnTo>
                  <a:lnTo>
                    <a:pt x="593586" y="680117"/>
                  </a:lnTo>
                  <a:lnTo>
                    <a:pt x="641915" y="688314"/>
                  </a:lnTo>
                  <a:lnTo>
                    <a:pt x="691238" y="691134"/>
                  </a:lnTo>
                  <a:lnTo>
                    <a:pt x="713336" y="690372"/>
                  </a:lnTo>
                  <a:lnTo>
                    <a:pt x="757532" y="685800"/>
                  </a:lnTo>
                  <a:lnTo>
                    <a:pt x="828711" y="669217"/>
                  </a:lnTo>
                  <a:lnTo>
                    <a:pt x="876532" y="651395"/>
                  </a:lnTo>
                  <a:lnTo>
                    <a:pt x="922293" y="629025"/>
                  </a:lnTo>
                  <a:lnTo>
                    <a:pt x="965956" y="602611"/>
                  </a:lnTo>
                  <a:lnTo>
                    <a:pt x="1007483" y="572656"/>
                  </a:lnTo>
                  <a:lnTo>
                    <a:pt x="1046838" y="539662"/>
                  </a:lnTo>
                  <a:lnTo>
                    <a:pt x="1083981" y="504133"/>
                  </a:lnTo>
                  <a:lnTo>
                    <a:pt x="1118876" y="466572"/>
                  </a:lnTo>
                  <a:lnTo>
                    <a:pt x="1151486" y="427482"/>
                  </a:lnTo>
                  <a:lnTo>
                    <a:pt x="1185014" y="382524"/>
                  </a:lnTo>
                  <a:lnTo>
                    <a:pt x="1212818" y="340988"/>
                  </a:lnTo>
                  <a:lnTo>
                    <a:pt x="1239221" y="298694"/>
                  </a:lnTo>
                  <a:lnTo>
                    <a:pt x="1264255" y="255680"/>
                  </a:lnTo>
                  <a:lnTo>
                    <a:pt x="1287955" y="211982"/>
                  </a:lnTo>
                  <a:lnTo>
                    <a:pt x="1310352" y="167640"/>
                  </a:lnTo>
                  <a:lnTo>
                    <a:pt x="1331480" y="122690"/>
                  </a:lnTo>
                  <a:lnTo>
                    <a:pt x="1351372" y="77171"/>
                  </a:lnTo>
                  <a:lnTo>
                    <a:pt x="1370060" y="31122"/>
                  </a:lnTo>
                  <a:lnTo>
                    <a:pt x="1381773" y="0"/>
                  </a:lnTo>
                  <a:close/>
                </a:path>
              </a:pathLst>
            </a:custGeom>
            <a:solidFill>
              <a:srgbClr val="F4DBD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022996" y="1267384"/>
            <a:ext cx="2910168" cy="4979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221" marR="86850" indent="-302575">
              <a:spcBef>
                <a:spcPts val="88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lang="nl-NL" sz="2471" b="1" dirty="0">
                <a:cs typeface="Calibri"/>
              </a:rPr>
              <a:t>De eerste vindt plaats tussen de groepen IA en IIA.
Toegevoegd elektron moet in een p‐orbitaal gaan, niet in een s-orbitaal.
Elektron bevindt zich verder van de kern en voelt afstoting van s-elektronen.</a:t>
            </a:r>
            <a:endParaRPr sz="2118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261" y="285397"/>
            <a:ext cx="4833657" cy="109776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530" spc="-44" dirty="0"/>
              <a:t>Trends</a:t>
            </a:r>
            <a:r>
              <a:rPr sz="3530" spc="-9" dirty="0"/>
              <a:t> </a:t>
            </a:r>
            <a:r>
              <a:rPr sz="3530" dirty="0"/>
              <a:t>in</a:t>
            </a:r>
            <a:r>
              <a:rPr sz="3530" spc="-9" dirty="0"/>
              <a:t> Ele</a:t>
            </a:r>
            <a:r>
              <a:rPr lang="nl-BE" sz="3530" spc="-9" dirty="0" err="1"/>
              <a:t>ktronenaffiniteit</a:t>
            </a:r>
            <a:endParaRPr sz="3530" dirty="0"/>
          </a:p>
        </p:txBody>
      </p:sp>
      <p:grpSp>
        <p:nvGrpSpPr>
          <p:cNvPr id="3" name="object 3"/>
          <p:cNvGrpSpPr/>
          <p:nvPr/>
        </p:nvGrpSpPr>
        <p:grpSpPr>
          <a:xfrm>
            <a:off x="2061883" y="2130686"/>
            <a:ext cx="8068235" cy="2593041"/>
            <a:chOff x="457200" y="2414777"/>
            <a:chExt cx="9144000" cy="2938780"/>
          </a:xfrm>
        </p:grpSpPr>
        <p:sp>
          <p:nvSpPr>
            <p:cNvPr id="4" name="object 4"/>
            <p:cNvSpPr/>
            <p:nvPr/>
          </p:nvSpPr>
          <p:spPr>
            <a:xfrm>
              <a:off x="457200" y="241477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559558"/>
              <a:ext cx="5180838" cy="8351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6450" y="2808731"/>
              <a:ext cx="1309370" cy="586105"/>
            </a:xfrm>
            <a:custGeom>
              <a:avLst/>
              <a:gdLst/>
              <a:ahLst/>
              <a:cxnLst/>
              <a:rect l="l" t="t" r="r" b="b"/>
              <a:pathLst>
                <a:path w="1309370" h="586104">
                  <a:moveTo>
                    <a:pt x="1309319" y="585977"/>
                  </a:moveTo>
                  <a:lnTo>
                    <a:pt x="1281348" y="524498"/>
                  </a:lnTo>
                  <a:lnTo>
                    <a:pt x="1258996" y="479861"/>
                  </a:lnTo>
                  <a:lnTo>
                    <a:pt x="1235383" y="436211"/>
                  </a:lnTo>
                  <a:lnTo>
                    <a:pt x="1210486" y="393647"/>
                  </a:lnTo>
                  <a:lnTo>
                    <a:pt x="1184281" y="352267"/>
                  </a:lnTo>
                  <a:lnTo>
                    <a:pt x="1156744" y="312170"/>
                  </a:lnTo>
                  <a:lnTo>
                    <a:pt x="1127851" y="273454"/>
                  </a:lnTo>
                  <a:lnTo>
                    <a:pt x="1097579" y="236219"/>
                  </a:lnTo>
                  <a:lnTo>
                    <a:pt x="1062527" y="197357"/>
                  </a:lnTo>
                  <a:lnTo>
                    <a:pt x="1024679" y="160505"/>
                  </a:lnTo>
                  <a:lnTo>
                    <a:pt x="984560" y="126130"/>
                  </a:lnTo>
                  <a:lnTo>
                    <a:pt x="942222" y="94773"/>
                  </a:lnTo>
                  <a:lnTo>
                    <a:pt x="897716" y="66979"/>
                  </a:lnTo>
                  <a:lnTo>
                    <a:pt x="851094" y="43291"/>
                  </a:lnTo>
                  <a:lnTo>
                    <a:pt x="802408" y="24250"/>
                  </a:lnTo>
                  <a:lnTo>
                    <a:pt x="751711" y="10401"/>
                  </a:lnTo>
                  <a:lnTo>
                    <a:pt x="699053" y="2285"/>
                  </a:lnTo>
                  <a:lnTo>
                    <a:pt x="654095" y="0"/>
                  </a:lnTo>
                  <a:lnTo>
                    <a:pt x="631997" y="762"/>
                  </a:lnTo>
                  <a:lnTo>
                    <a:pt x="557651" y="10284"/>
                  </a:lnTo>
                  <a:lnTo>
                    <a:pt x="507076" y="24107"/>
                  </a:lnTo>
                  <a:lnTo>
                    <a:pt x="458326" y="43183"/>
                  </a:lnTo>
                  <a:lnTo>
                    <a:pt x="411550" y="66941"/>
                  </a:lnTo>
                  <a:lnTo>
                    <a:pt x="366898" y="94809"/>
                  </a:lnTo>
                  <a:lnTo>
                    <a:pt x="324520" y="126215"/>
                  </a:lnTo>
                  <a:lnTo>
                    <a:pt x="284566" y="160589"/>
                  </a:lnTo>
                  <a:lnTo>
                    <a:pt x="247187" y="197357"/>
                  </a:lnTo>
                  <a:lnTo>
                    <a:pt x="211373" y="236219"/>
                  </a:lnTo>
                  <a:lnTo>
                    <a:pt x="180970" y="274018"/>
                  </a:lnTo>
                  <a:lnTo>
                    <a:pt x="151984" y="313156"/>
                  </a:lnTo>
                  <a:lnTo>
                    <a:pt x="124388" y="353547"/>
                  </a:lnTo>
                  <a:lnTo>
                    <a:pt x="98153" y="395107"/>
                  </a:lnTo>
                  <a:lnTo>
                    <a:pt x="73255" y="437749"/>
                  </a:lnTo>
                  <a:lnTo>
                    <a:pt x="49664" y="481388"/>
                  </a:lnTo>
                  <a:lnTo>
                    <a:pt x="27356" y="525939"/>
                  </a:lnTo>
                  <a:lnTo>
                    <a:pt x="6302" y="571317"/>
                  </a:lnTo>
                  <a:lnTo>
                    <a:pt x="0" y="585977"/>
                  </a:lnTo>
                  <a:lnTo>
                    <a:pt x="24416" y="585977"/>
                  </a:lnTo>
                  <a:lnTo>
                    <a:pt x="33620" y="565017"/>
                  </a:lnTo>
                  <a:lnTo>
                    <a:pt x="55386" y="519195"/>
                  </a:lnTo>
                  <a:lnTo>
                    <a:pt x="78452" y="474322"/>
                  </a:lnTo>
                  <a:lnTo>
                    <a:pt x="102846" y="430502"/>
                  </a:lnTo>
                  <a:lnTo>
                    <a:pt x="128593" y="387841"/>
                  </a:lnTo>
                  <a:lnTo>
                    <a:pt x="155722" y="346443"/>
                  </a:lnTo>
                  <a:lnTo>
                    <a:pt x="184258" y="306415"/>
                  </a:lnTo>
                  <a:lnTo>
                    <a:pt x="214230" y="267860"/>
                  </a:lnTo>
                  <a:lnTo>
                    <a:pt x="245663" y="230885"/>
                  </a:lnTo>
                  <a:lnTo>
                    <a:pt x="280715" y="194309"/>
                  </a:lnTo>
                  <a:lnTo>
                    <a:pt x="318220" y="160161"/>
                  </a:lnTo>
                  <a:lnTo>
                    <a:pt x="357632" y="128682"/>
                  </a:lnTo>
                  <a:lnTo>
                    <a:pt x="398954" y="100355"/>
                  </a:lnTo>
                  <a:lnTo>
                    <a:pt x="442187" y="75661"/>
                  </a:lnTo>
                  <a:lnTo>
                    <a:pt x="487335" y="55083"/>
                  </a:lnTo>
                  <a:lnTo>
                    <a:pt x="534398" y="39103"/>
                  </a:lnTo>
                  <a:lnTo>
                    <a:pt x="583380" y="28201"/>
                  </a:lnTo>
                  <a:lnTo>
                    <a:pt x="634283" y="22859"/>
                  </a:lnTo>
                  <a:lnTo>
                    <a:pt x="654857" y="22097"/>
                  </a:lnTo>
                  <a:lnTo>
                    <a:pt x="676193" y="22859"/>
                  </a:lnTo>
                  <a:lnTo>
                    <a:pt x="718103" y="26669"/>
                  </a:lnTo>
                  <a:lnTo>
                    <a:pt x="769040" y="37354"/>
                  </a:lnTo>
                  <a:lnTo>
                    <a:pt x="817711" y="53273"/>
                  </a:lnTo>
                  <a:lnTo>
                    <a:pt x="864149" y="73944"/>
                  </a:lnTo>
                  <a:lnTo>
                    <a:pt x="908388" y="98883"/>
                  </a:lnTo>
                  <a:lnTo>
                    <a:pt x="950464" y="127607"/>
                  </a:lnTo>
                  <a:lnTo>
                    <a:pt x="990410" y="159631"/>
                  </a:lnTo>
                  <a:lnTo>
                    <a:pt x="1028261" y="194472"/>
                  </a:lnTo>
                  <a:lnTo>
                    <a:pt x="1064051" y="231647"/>
                  </a:lnTo>
                  <a:lnTo>
                    <a:pt x="1098341" y="271272"/>
                  </a:lnTo>
                  <a:lnTo>
                    <a:pt x="1127570" y="309744"/>
                  </a:lnTo>
                  <a:lnTo>
                    <a:pt x="1155403" y="349384"/>
                  </a:lnTo>
                  <a:lnTo>
                    <a:pt x="1181868" y="390122"/>
                  </a:lnTo>
                  <a:lnTo>
                    <a:pt x="1206995" y="431886"/>
                  </a:lnTo>
                  <a:lnTo>
                    <a:pt x="1230810" y="474606"/>
                  </a:lnTo>
                  <a:lnTo>
                    <a:pt x="1253345" y="518211"/>
                  </a:lnTo>
                  <a:lnTo>
                    <a:pt x="1274626" y="562630"/>
                  </a:lnTo>
                  <a:lnTo>
                    <a:pt x="1284994" y="585977"/>
                  </a:lnTo>
                  <a:lnTo>
                    <a:pt x="1309319" y="585977"/>
                  </a:lnTo>
                  <a:close/>
                </a:path>
              </a:pathLst>
            </a:custGeom>
            <a:solidFill>
              <a:srgbClr val="F4DBD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2774599" y="2808731"/>
              <a:ext cx="1310005" cy="586105"/>
            </a:xfrm>
            <a:custGeom>
              <a:avLst/>
              <a:gdLst/>
              <a:ahLst/>
              <a:cxnLst/>
              <a:rect l="l" t="t" r="r" b="b"/>
              <a:pathLst>
                <a:path w="1310004" h="586104">
                  <a:moveTo>
                    <a:pt x="1309435" y="585977"/>
                  </a:moveTo>
                  <a:lnTo>
                    <a:pt x="1273583" y="508352"/>
                  </a:lnTo>
                  <a:lnTo>
                    <a:pt x="1250214" y="463031"/>
                  </a:lnTo>
                  <a:lnTo>
                    <a:pt x="1225485" y="418747"/>
                  </a:lnTo>
                  <a:lnTo>
                    <a:pt x="1199364" y="375601"/>
                  </a:lnTo>
                  <a:lnTo>
                    <a:pt x="1171822" y="333694"/>
                  </a:lnTo>
                  <a:lnTo>
                    <a:pt x="1142827" y="293125"/>
                  </a:lnTo>
                  <a:lnTo>
                    <a:pt x="1112349" y="253996"/>
                  </a:lnTo>
                  <a:lnTo>
                    <a:pt x="1080358" y="216407"/>
                  </a:lnTo>
                  <a:lnTo>
                    <a:pt x="1043782" y="179069"/>
                  </a:lnTo>
                  <a:lnTo>
                    <a:pt x="1005755" y="143618"/>
                  </a:lnTo>
                  <a:lnTo>
                    <a:pt x="965002" y="110816"/>
                  </a:lnTo>
                  <a:lnTo>
                    <a:pt x="921760" y="81219"/>
                  </a:lnTo>
                  <a:lnTo>
                    <a:pt x="876266" y="55383"/>
                  </a:lnTo>
                  <a:lnTo>
                    <a:pt x="828756" y="33863"/>
                  </a:lnTo>
                  <a:lnTo>
                    <a:pt x="779467" y="17215"/>
                  </a:lnTo>
                  <a:lnTo>
                    <a:pt x="728636" y="5996"/>
                  </a:lnTo>
                  <a:lnTo>
                    <a:pt x="676498" y="762"/>
                  </a:lnTo>
                  <a:lnTo>
                    <a:pt x="655162" y="0"/>
                  </a:lnTo>
                  <a:lnTo>
                    <a:pt x="654400" y="0"/>
                  </a:lnTo>
                  <a:lnTo>
                    <a:pt x="610204" y="2285"/>
                  </a:lnTo>
                  <a:lnTo>
                    <a:pt x="557538" y="10380"/>
                  </a:lnTo>
                  <a:lnTo>
                    <a:pt x="506843" y="24229"/>
                  </a:lnTo>
                  <a:lnTo>
                    <a:pt x="458166" y="43282"/>
                  </a:lnTo>
                  <a:lnTo>
                    <a:pt x="411556" y="66989"/>
                  </a:lnTo>
                  <a:lnTo>
                    <a:pt x="367059" y="94800"/>
                  </a:lnTo>
                  <a:lnTo>
                    <a:pt x="324724" y="126165"/>
                  </a:lnTo>
                  <a:lnTo>
                    <a:pt x="284598" y="160534"/>
                  </a:lnTo>
                  <a:lnTo>
                    <a:pt x="246730" y="197357"/>
                  </a:lnTo>
                  <a:lnTo>
                    <a:pt x="211678" y="236219"/>
                  </a:lnTo>
                  <a:lnTo>
                    <a:pt x="181305" y="273628"/>
                  </a:lnTo>
                  <a:lnTo>
                    <a:pt x="152339" y="312479"/>
                  </a:lnTo>
                  <a:lnTo>
                    <a:pt x="124754" y="352676"/>
                  </a:lnTo>
                  <a:lnTo>
                    <a:pt x="98523" y="394126"/>
                  </a:lnTo>
                  <a:lnTo>
                    <a:pt x="73621" y="436734"/>
                  </a:lnTo>
                  <a:lnTo>
                    <a:pt x="50021" y="480403"/>
                  </a:lnTo>
                  <a:lnTo>
                    <a:pt x="27696" y="525038"/>
                  </a:lnTo>
                  <a:lnTo>
                    <a:pt x="6619" y="570546"/>
                  </a:lnTo>
                  <a:lnTo>
                    <a:pt x="0" y="585977"/>
                  </a:lnTo>
                  <a:lnTo>
                    <a:pt x="24337" y="585977"/>
                  </a:lnTo>
                  <a:lnTo>
                    <a:pt x="33772" y="564493"/>
                  </a:lnTo>
                  <a:lnTo>
                    <a:pt x="55575" y="518601"/>
                  </a:lnTo>
                  <a:lnTo>
                    <a:pt x="78674" y="473685"/>
                  </a:lnTo>
                  <a:lnTo>
                    <a:pt x="103096" y="429855"/>
                  </a:lnTo>
                  <a:lnTo>
                    <a:pt x="128867" y="387223"/>
                  </a:lnTo>
                  <a:lnTo>
                    <a:pt x="156014" y="345899"/>
                  </a:lnTo>
                  <a:lnTo>
                    <a:pt x="184562" y="305995"/>
                  </a:lnTo>
                  <a:lnTo>
                    <a:pt x="214538" y="267620"/>
                  </a:lnTo>
                  <a:lnTo>
                    <a:pt x="245968" y="230885"/>
                  </a:lnTo>
                  <a:lnTo>
                    <a:pt x="281020" y="194309"/>
                  </a:lnTo>
                  <a:lnTo>
                    <a:pt x="318416" y="160201"/>
                  </a:lnTo>
                  <a:lnTo>
                    <a:pt x="357727" y="128733"/>
                  </a:lnTo>
                  <a:lnTo>
                    <a:pt x="398955" y="100398"/>
                  </a:lnTo>
                  <a:lnTo>
                    <a:pt x="442098" y="75685"/>
                  </a:lnTo>
                  <a:lnTo>
                    <a:pt x="487156" y="55085"/>
                  </a:lnTo>
                  <a:lnTo>
                    <a:pt x="534130" y="39087"/>
                  </a:lnTo>
                  <a:lnTo>
                    <a:pt x="583021" y="28181"/>
                  </a:lnTo>
                  <a:lnTo>
                    <a:pt x="633826" y="22859"/>
                  </a:lnTo>
                  <a:lnTo>
                    <a:pt x="655162" y="22097"/>
                  </a:lnTo>
                  <a:lnTo>
                    <a:pt x="676498" y="22859"/>
                  </a:lnTo>
                  <a:lnTo>
                    <a:pt x="717646" y="26669"/>
                  </a:lnTo>
                  <a:lnTo>
                    <a:pt x="768261" y="37149"/>
                  </a:lnTo>
                  <a:lnTo>
                    <a:pt x="816919" y="52991"/>
                  </a:lnTo>
                  <a:lnTo>
                    <a:pt x="863545" y="73679"/>
                  </a:lnTo>
                  <a:lnTo>
                    <a:pt x="908065" y="98693"/>
                  </a:lnTo>
                  <a:lnTo>
                    <a:pt x="950405" y="127515"/>
                  </a:lnTo>
                  <a:lnTo>
                    <a:pt x="990489" y="159627"/>
                  </a:lnTo>
                  <a:lnTo>
                    <a:pt x="1028244" y="194511"/>
                  </a:lnTo>
                  <a:lnTo>
                    <a:pt x="1063594" y="231647"/>
                  </a:lnTo>
                  <a:lnTo>
                    <a:pt x="1097884" y="271272"/>
                  </a:lnTo>
                  <a:lnTo>
                    <a:pt x="1126843" y="308705"/>
                  </a:lnTo>
                  <a:lnTo>
                    <a:pt x="1154484" y="347570"/>
                  </a:lnTo>
                  <a:lnTo>
                    <a:pt x="1180829" y="387774"/>
                  </a:lnTo>
                  <a:lnTo>
                    <a:pt x="1205900" y="429221"/>
                  </a:lnTo>
                  <a:lnTo>
                    <a:pt x="1229716" y="471817"/>
                  </a:lnTo>
                  <a:lnTo>
                    <a:pt x="1252299" y="515467"/>
                  </a:lnTo>
                  <a:lnTo>
                    <a:pt x="1273670" y="560078"/>
                  </a:lnTo>
                  <a:lnTo>
                    <a:pt x="1285163" y="585977"/>
                  </a:lnTo>
                  <a:lnTo>
                    <a:pt x="1309435" y="585977"/>
                  </a:lnTo>
                  <a:close/>
                </a:path>
              </a:pathLst>
            </a:custGeom>
            <a:solidFill>
              <a:srgbClr val="C82E3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3394710"/>
              <a:ext cx="5180838" cy="97917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2642" y="3394709"/>
              <a:ext cx="1697355" cy="979169"/>
            </a:xfrm>
            <a:custGeom>
              <a:avLst/>
              <a:gdLst/>
              <a:ahLst/>
              <a:cxnLst/>
              <a:rect l="l" t="t" r="r" b="b"/>
              <a:pathLst>
                <a:path w="1697355" h="979170">
                  <a:moveTo>
                    <a:pt x="218224" y="0"/>
                  </a:moveTo>
                  <a:lnTo>
                    <a:pt x="193808" y="0"/>
                  </a:lnTo>
                  <a:lnTo>
                    <a:pt x="180284" y="31458"/>
                  </a:lnTo>
                  <a:lnTo>
                    <a:pt x="161659" y="78232"/>
                  </a:lnTo>
                  <a:lnTo>
                    <a:pt x="144208" y="125578"/>
                  </a:lnTo>
                  <a:lnTo>
                    <a:pt x="127903" y="173408"/>
                  </a:lnTo>
                  <a:lnTo>
                    <a:pt x="112719" y="221638"/>
                  </a:lnTo>
                  <a:lnTo>
                    <a:pt x="98628" y="270182"/>
                  </a:lnTo>
                  <a:lnTo>
                    <a:pt x="85603" y="318959"/>
                  </a:lnTo>
                  <a:lnTo>
                    <a:pt x="73618" y="367871"/>
                  </a:lnTo>
                  <a:lnTo>
                    <a:pt x="62645" y="416846"/>
                  </a:lnTo>
                  <a:lnTo>
                    <a:pt x="52658" y="465794"/>
                  </a:lnTo>
                  <a:lnTo>
                    <a:pt x="43629" y="514629"/>
                  </a:lnTo>
                  <a:lnTo>
                    <a:pt x="35532" y="563266"/>
                  </a:lnTo>
                  <a:lnTo>
                    <a:pt x="28339" y="611620"/>
                  </a:lnTo>
                  <a:lnTo>
                    <a:pt x="22025" y="659605"/>
                  </a:lnTo>
                  <a:lnTo>
                    <a:pt x="16561" y="707136"/>
                  </a:lnTo>
                  <a:lnTo>
                    <a:pt x="8941" y="786384"/>
                  </a:lnTo>
                  <a:lnTo>
                    <a:pt x="3607" y="867156"/>
                  </a:lnTo>
                  <a:lnTo>
                    <a:pt x="559" y="948690"/>
                  </a:lnTo>
                  <a:lnTo>
                    <a:pt x="0" y="979170"/>
                  </a:lnTo>
                  <a:lnTo>
                    <a:pt x="22106" y="979170"/>
                  </a:lnTo>
                  <a:lnTo>
                    <a:pt x="22657" y="949452"/>
                  </a:lnTo>
                  <a:lnTo>
                    <a:pt x="25705" y="867918"/>
                  </a:lnTo>
                  <a:lnTo>
                    <a:pt x="31039" y="787908"/>
                  </a:lnTo>
                  <a:lnTo>
                    <a:pt x="38659" y="708660"/>
                  </a:lnTo>
                  <a:lnTo>
                    <a:pt x="44152" y="661232"/>
                  </a:lnTo>
                  <a:lnTo>
                    <a:pt x="50542" y="613175"/>
                  </a:lnTo>
                  <a:lnTo>
                    <a:pt x="57855" y="564594"/>
                  </a:lnTo>
                  <a:lnTo>
                    <a:pt x="66118" y="515594"/>
                  </a:lnTo>
                  <a:lnTo>
                    <a:pt x="75358" y="466281"/>
                  </a:lnTo>
                  <a:lnTo>
                    <a:pt x="85604" y="416755"/>
                  </a:lnTo>
                  <a:lnTo>
                    <a:pt x="96878" y="367135"/>
                  </a:lnTo>
                  <a:lnTo>
                    <a:pt x="109211" y="317512"/>
                  </a:lnTo>
                  <a:lnTo>
                    <a:pt x="122629" y="267996"/>
                  </a:lnTo>
                  <a:lnTo>
                    <a:pt x="137159" y="218693"/>
                  </a:lnTo>
                  <a:lnTo>
                    <a:pt x="152828" y="169707"/>
                  </a:lnTo>
                  <a:lnTo>
                    <a:pt x="169662" y="121143"/>
                  </a:lnTo>
                  <a:lnTo>
                    <a:pt x="187689" y="73107"/>
                  </a:lnTo>
                  <a:lnTo>
                    <a:pt x="206936" y="25704"/>
                  </a:lnTo>
                  <a:lnTo>
                    <a:pt x="218224" y="0"/>
                  </a:lnTo>
                  <a:close/>
                </a:path>
                <a:path w="1697355" h="979170">
                  <a:moveTo>
                    <a:pt x="1697050" y="979170"/>
                  </a:moveTo>
                  <a:lnTo>
                    <a:pt x="1693723" y="866394"/>
                  </a:lnTo>
                  <a:lnTo>
                    <a:pt x="1688389" y="785622"/>
                  </a:lnTo>
                  <a:lnTo>
                    <a:pt x="1680769" y="706374"/>
                  </a:lnTo>
                  <a:lnTo>
                    <a:pt x="1675349" y="659372"/>
                  </a:lnTo>
                  <a:lnTo>
                    <a:pt x="1669050" y="611778"/>
                  </a:lnTo>
                  <a:lnTo>
                    <a:pt x="1661847" y="563690"/>
                  </a:lnTo>
                  <a:lnTo>
                    <a:pt x="1653716" y="515206"/>
                  </a:lnTo>
                  <a:lnTo>
                    <a:pt x="1644635" y="466427"/>
                  </a:lnTo>
                  <a:lnTo>
                    <a:pt x="1634579" y="417449"/>
                  </a:lnTo>
                  <a:lnTo>
                    <a:pt x="1623523" y="368373"/>
                  </a:lnTo>
                  <a:lnTo>
                    <a:pt x="1611446" y="319297"/>
                  </a:lnTo>
                  <a:lnTo>
                    <a:pt x="1598322" y="270318"/>
                  </a:lnTo>
                  <a:lnTo>
                    <a:pt x="1584128" y="221537"/>
                  </a:lnTo>
                  <a:lnTo>
                    <a:pt x="1568839" y="173052"/>
                  </a:lnTo>
                  <a:lnTo>
                    <a:pt x="1552433" y="124962"/>
                  </a:lnTo>
                  <a:lnTo>
                    <a:pt x="1534886" y="77365"/>
                  </a:lnTo>
                  <a:lnTo>
                    <a:pt x="1516173" y="30359"/>
                  </a:lnTo>
                  <a:lnTo>
                    <a:pt x="1503127" y="0"/>
                  </a:lnTo>
                  <a:lnTo>
                    <a:pt x="1478802" y="0"/>
                  </a:lnTo>
                  <a:lnTo>
                    <a:pt x="1488491" y="21815"/>
                  </a:lnTo>
                  <a:lnTo>
                    <a:pt x="1507352" y="67652"/>
                  </a:lnTo>
                  <a:lnTo>
                    <a:pt x="1525046" y="114090"/>
                  </a:lnTo>
                  <a:lnTo>
                    <a:pt x="1541602" y="161061"/>
                  </a:lnTo>
                  <a:lnTo>
                    <a:pt x="1557049" y="208492"/>
                  </a:lnTo>
                  <a:lnTo>
                    <a:pt x="1571414" y="256314"/>
                  </a:lnTo>
                  <a:lnTo>
                    <a:pt x="1584727" y="304456"/>
                  </a:lnTo>
                  <a:lnTo>
                    <a:pt x="1597016" y="352847"/>
                  </a:lnTo>
                  <a:lnTo>
                    <a:pt x="1608311" y="401416"/>
                  </a:lnTo>
                  <a:lnTo>
                    <a:pt x="1618639" y="450092"/>
                  </a:lnTo>
                  <a:lnTo>
                    <a:pt x="1628030" y="498806"/>
                  </a:lnTo>
                  <a:lnTo>
                    <a:pt x="1636512" y="547486"/>
                  </a:lnTo>
                  <a:lnTo>
                    <a:pt x="1644113" y="596062"/>
                  </a:lnTo>
                  <a:lnTo>
                    <a:pt x="1650863" y="644462"/>
                  </a:lnTo>
                  <a:lnTo>
                    <a:pt x="1656791" y="692617"/>
                  </a:lnTo>
                  <a:lnTo>
                    <a:pt x="1661923" y="740456"/>
                  </a:lnTo>
                  <a:lnTo>
                    <a:pt x="1666291" y="787908"/>
                  </a:lnTo>
                  <a:lnTo>
                    <a:pt x="1671625" y="867918"/>
                  </a:lnTo>
                  <a:lnTo>
                    <a:pt x="1674673" y="949452"/>
                  </a:lnTo>
                  <a:lnTo>
                    <a:pt x="1674948" y="979170"/>
                  </a:lnTo>
                  <a:lnTo>
                    <a:pt x="1697050" y="979170"/>
                  </a:lnTo>
                  <a:close/>
                </a:path>
              </a:pathLst>
            </a:custGeom>
            <a:solidFill>
              <a:srgbClr val="F4DBD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2580614" y="3394709"/>
              <a:ext cx="1697989" cy="979169"/>
            </a:xfrm>
            <a:custGeom>
              <a:avLst/>
              <a:gdLst/>
              <a:ahLst/>
              <a:cxnLst/>
              <a:rect l="l" t="t" r="r" b="b"/>
              <a:pathLst>
                <a:path w="1697989" h="979170">
                  <a:moveTo>
                    <a:pt x="218322" y="0"/>
                  </a:moveTo>
                  <a:lnTo>
                    <a:pt x="193984" y="0"/>
                  </a:lnTo>
                  <a:lnTo>
                    <a:pt x="180749" y="30852"/>
                  </a:lnTo>
                  <a:lnTo>
                    <a:pt x="162091" y="77818"/>
                  </a:lnTo>
                  <a:lnTo>
                    <a:pt x="144601" y="125371"/>
                  </a:lnTo>
                  <a:lnTo>
                    <a:pt x="128254" y="173415"/>
                  </a:lnTo>
                  <a:lnTo>
                    <a:pt x="113024" y="221855"/>
                  </a:lnTo>
                  <a:lnTo>
                    <a:pt x="98883" y="270596"/>
                  </a:lnTo>
                  <a:lnTo>
                    <a:pt x="85805" y="319544"/>
                  </a:lnTo>
                  <a:lnTo>
                    <a:pt x="73764" y="368603"/>
                  </a:lnTo>
                  <a:lnTo>
                    <a:pt x="62734" y="417677"/>
                  </a:lnTo>
                  <a:lnTo>
                    <a:pt x="52687" y="466673"/>
                  </a:lnTo>
                  <a:lnTo>
                    <a:pt x="43597" y="515494"/>
                  </a:lnTo>
                  <a:lnTo>
                    <a:pt x="35438" y="564046"/>
                  </a:lnTo>
                  <a:lnTo>
                    <a:pt x="28183" y="612234"/>
                  </a:lnTo>
                  <a:lnTo>
                    <a:pt x="21807" y="659962"/>
                  </a:lnTo>
                  <a:lnTo>
                    <a:pt x="16281" y="707136"/>
                  </a:lnTo>
                  <a:lnTo>
                    <a:pt x="9423" y="786384"/>
                  </a:lnTo>
                  <a:lnTo>
                    <a:pt x="4089" y="867156"/>
                  </a:lnTo>
                  <a:lnTo>
                    <a:pt x="279" y="948690"/>
                  </a:lnTo>
                  <a:lnTo>
                    <a:pt x="0" y="979170"/>
                  </a:lnTo>
                  <a:lnTo>
                    <a:pt x="22102" y="979170"/>
                  </a:lnTo>
                  <a:lnTo>
                    <a:pt x="22377" y="949452"/>
                  </a:lnTo>
                  <a:lnTo>
                    <a:pt x="26187" y="867918"/>
                  </a:lnTo>
                  <a:lnTo>
                    <a:pt x="31521" y="787908"/>
                  </a:lnTo>
                  <a:lnTo>
                    <a:pt x="38379" y="708660"/>
                  </a:lnTo>
                  <a:lnTo>
                    <a:pt x="43895" y="661425"/>
                  </a:lnTo>
                  <a:lnTo>
                    <a:pt x="50313" y="613504"/>
                  </a:lnTo>
                  <a:lnTo>
                    <a:pt x="57658" y="565008"/>
                  </a:lnTo>
                  <a:lnTo>
                    <a:pt x="65957" y="516048"/>
                  </a:lnTo>
                  <a:lnTo>
                    <a:pt x="75237" y="466734"/>
                  </a:lnTo>
                  <a:lnTo>
                    <a:pt x="85524" y="417176"/>
                  </a:lnTo>
                  <a:lnTo>
                    <a:pt x="96844" y="367487"/>
                  </a:lnTo>
                  <a:lnTo>
                    <a:pt x="109224" y="317777"/>
                  </a:lnTo>
                  <a:lnTo>
                    <a:pt x="122689" y="268156"/>
                  </a:lnTo>
                  <a:lnTo>
                    <a:pt x="137266" y="218735"/>
                  </a:lnTo>
                  <a:lnTo>
                    <a:pt x="152982" y="169626"/>
                  </a:lnTo>
                  <a:lnTo>
                    <a:pt x="169863" y="120938"/>
                  </a:lnTo>
                  <a:lnTo>
                    <a:pt x="187935" y="72783"/>
                  </a:lnTo>
                  <a:lnTo>
                    <a:pt x="207224" y="25272"/>
                  </a:lnTo>
                  <a:lnTo>
                    <a:pt x="218322" y="0"/>
                  </a:lnTo>
                  <a:close/>
                </a:path>
                <a:path w="1697989" h="979170">
                  <a:moveTo>
                    <a:pt x="1697533" y="979170"/>
                  </a:moveTo>
                  <a:lnTo>
                    <a:pt x="1693443" y="866394"/>
                  </a:lnTo>
                  <a:lnTo>
                    <a:pt x="1688109" y="785622"/>
                  </a:lnTo>
                  <a:lnTo>
                    <a:pt x="1681251" y="706374"/>
                  </a:lnTo>
                  <a:lnTo>
                    <a:pt x="1675512" y="658155"/>
                  </a:lnTo>
                  <a:lnTo>
                    <a:pt x="1668900" y="609362"/>
                  </a:lnTo>
                  <a:lnTo>
                    <a:pt x="1661384" y="560096"/>
                  </a:lnTo>
                  <a:lnTo>
                    <a:pt x="1652934" y="510457"/>
                  </a:lnTo>
                  <a:lnTo>
                    <a:pt x="1643519" y="460546"/>
                  </a:lnTo>
                  <a:lnTo>
                    <a:pt x="1633109" y="410464"/>
                  </a:lnTo>
                  <a:lnTo>
                    <a:pt x="1621673" y="360311"/>
                  </a:lnTo>
                  <a:lnTo>
                    <a:pt x="1609181" y="310188"/>
                  </a:lnTo>
                  <a:lnTo>
                    <a:pt x="1595602" y="260197"/>
                  </a:lnTo>
                  <a:lnTo>
                    <a:pt x="1580907" y="210436"/>
                  </a:lnTo>
                  <a:lnTo>
                    <a:pt x="1565064" y="161008"/>
                  </a:lnTo>
                  <a:lnTo>
                    <a:pt x="1548042" y="112013"/>
                  </a:lnTo>
                  <a:lnTo>
                    <a:pt x="1529813" y="63551"/>
                  </a:lnTo>
                  <a:lnTo>
                    <a:pt x="1510344" y="15723"/>
                  </a:lnTo>
                  <a:lnTo>
                    <a:pt x="1503420" y="0"/>
                  </a:lnTo>
                  <a:lnTo>
                    <a:pt x="1479148" y="0"/>
                  </a:lnTo>
                  <a:lnTo>
                    <a:pt x="1487836" y="19577"/>
                  </a:lnTo>
                  <a:lnTo>
                    <a:pt x="1506847" y="65826"/>
                  </a:lnTo>
                  <a:lnTo>
                    <a:pt x="1524710" y="112751"/>
                  </a:lnTo>
                  <a:lnTo>
                    <a:pt x="1541445" y="160258"/>
                  </a:lnTo>
                  <a:lnTo>
                    <a:pt x="1557074" y="208254"/>
                  </a:lnTo>
                  <a:lnTo>
                    <a:pt x="1571617" y="256644"/>
                  </a:lnTo>
                  <a:lnTo>
                    <a:pt x="1585097" y="305333"/>
                  </a:lnTo>
                  <a:lnTo>
                    <a:pt x="1597534" y="354226"/>
                  </a:lnTo>
                  <a:lnTo>
                    <a:pt x="1608949" y="403230"/>
                  </a:lnTo>
                  <a:lnTo>
                    <a:pt x="1619363" y="452250"/>
                  </a:lnTo>
                  <a:lnTo>
                    <a:pt x="1628797" y="501192"/>
                  </a:lnTo>
                  <a:lnTo>
                    <a:pt x="1637273" y="549961"/>
                  </a:lnTo>
                  <a:lnTo>
                    <a:pt x="1644811" y="598462"/>
                  </a:lnTo>
                  <a:lnTo>
                    <a:pt x="1651433" y="646602"/>
                  </a:lnTo>
                  <a:lnTo>
                    <a:pt x="1657159" y="694286"/>
                  </a:lnTo>
                  <a:lnTo>
                    <a:pt x="1662012" y="741419"/>
                  </a:lnTo>
                  <a:lnTo>
                    <a:pt x="1666011" y="787908"/>
                  </a:lnTo>
                  <a:lnTo>
                    <a:pt x="1671345" y="867918"/>
                  </a:lnTo>
                  <a:lnTo>
                    <a:pt x="1674393" y="949452"/>
                  </a:lnTo>
                  <a:lnTo>
                    <a:pt x="1674943" y="979170"/>
                  </a:lnTo>
                  <a:lnTo>
                    <a:pt x="1697533" y="979170"/>
                  </a:lnTo>
                  <a:close/>
                </a:path>
              </a:pathLst>
            </a:custGeom>
            <a:solidFill>
              <a:srgbClr val="C82E3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437311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4373879"/>
              <a:ext cx="5180838" cy="9791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1677" y="4373879"/>
              <a:ext cx="1698625" cy="979169"/>
            </a:xfrm>
            <a:custGeom>
              <a:avLst/>
              <a:gdLst/>
              <a:ahLst/>
              <a:cxnLst/>
              <a:rect l="l" t="t" r="r" b="b"/>
              <a:pathLst>
                <a:path w="1698625" h="979170">
                  <a:moveTo>
                    <a:pt x="23071" y="0"/>
                  </a:moveTo>
                  <a:lnTo>
                    <a:pt x="964" y="0"/>
                  </a:lnTo>
                  <a:lnTo>
                    <a:pt x="0" y="52578"/>
                  </a:lnTo>
                  <a:lnTo>
                    <a:pt x="1524" y="135636"/>
                  </a:lnTo>
                  <a:lnTo>
                    <a:pt x="4572" y="217170"/>
                  </a:lnTo>
                  <a:lnTo>
                    <a:pt x="9906" y="297942"/>
                  </a:lnTo>
                  <a:lnTo>
                    <a:pt x="17526" y="377190"/>
                  </a:lnTo>
                  <a:lnTo>
                    <a:pt x="22098" y="416433"/>
                  </a:lnTo>
                  <a:lnTo>
                    <a:pt x="22098" y="52578"/>
                  </a:lnTo>
                  <a:lnTo>
                    <a:pt x="23071" y="0"/>
                  </a:lnTo>
                  <a:close/>
                </a:path>
                <a:path w="1698625" h="979170">
                  <a:moveTo>
                    <a:pt x="176524" y="979170"/>
                  </a:moveTo>
                  <a:lnTo>
                    <a:pt x="158203" y="927766"/>
                  </a:lnTo>
                  <a:lnTo>
                    <a:pt x="142560" y="880043"/>
                  </a:lnTo>
                  <a:lnTo>
                    <a:pt x="128023" y="832062"/>
                  </a:lnTo>
                  <a:lnTo>
                    <a:pt x="114567" y="783936"/>
                  </a:lnTo>
                  <a:lnTo>
                    <a:pt x="102172" y="735780"/>
                  </a:lnTo>
                  <a:lnTo>
                    <a:pt x="90813" y="687710"/>
                  </a:lnTo>
                  <a:lnTo>
                    <a:pt x="80467" y="639838"/>
                  </a:lnTo>
                  <a:lnTo>
                    <a:pt x="71113" y="592279"/>
                  </a:lnTo>
                  <a:lnTo>
                    <a:pt x="62727" y="545148"/>
                  </a:lnTo>
                  <a:lnTo>
                    <a:pt x="55286" y="498560"/>
                  </a:lnTo>
                  <a:lnTo>
                    <a:pt x="48768" y="452628"/>
                  </a:lnTo>
                  <a:lnTo>
                    <a:pt x="39624" y="374904"/>
                  </a:lnTo>
                  <a:lnTo>
                    <a:pt x="32004" y="296418"/>
                  </a:lnTo>
                  <a:lnTo>
                    <a:pt x="26670" y="215646"/>
                  </a:lnTo>
                  <a:lnTo>
                    <a:pt x="23622" y="134874"/>
                  </a:lnTo>
                  <a:lnTo>
                    <a:pt x="22098" y="52578"/>
                  </a:lnTo>
                  <a:lnTo>
                    <a:pt x="22098" y="416433"/>
                  </a:lnTo>
                  <a:lnTo>
                    <a:pt x="26670" y="455676"/>
                  </a:lnTo>
                  <a:lnTo>
                    <a:pt x="33454" y="503321"/>
                  </a:lnTo>
                  <a:lnTo>
                    <a:pt x="41218" y="551642"/>
                  </a:lnTo>
                  <a:lnTo>
                    <a:pt x="49986" y="600519"/>
                  </a:lnTo>
                  <a:lnTo>
                    <a:pt x="59785" y="649828"/>
                  </a:lnTo>
                  <a:lnTo>
                    <a:pt x="70641" y="699450"/>
                  </a:lnTo>
                  <a:lnTo>
                    <a:pt x="82579" y="749262"/>
                  </a:lnTo>
                  <a:lnTo>
                    <a:pt x="95625" y="799142"/>
                  </a:lnTo>
                  <a:lnTo>
                    <a:pt x="109806" y="848969"/>
                  </a:lnTo>
                  <a:lnTo>
                    <a:pt x="125148" y="898623"/>
                  </a:lnTo>
                  <a:lnTo>
                    <a:pt x="141675" y="947980"/>
                  </a:lnTo>
                  <a:lnTo>
                    <a:pt x="152981" y="979170"/>
                  </a:lnTo>
                  <a:lnTo>
                    <a:pt x="176524" y="979170"/>
                  </a:lnTo>
                  <a:close/>
                </a:path>
                <a:path w="1698625" h="979170">
                  <a:moveTo>
                    <a:pt x="1676400" y="422833"/>
                  </a:moveTo>
                  <a:lnTo>
                    <a:pt x="1676400" y="52578"/>
                  </a:lnTo>
                  <a:lnTo>
                    <a:pt x="1675638" y="134874"/>
                  </a:lnTo>
                  <a:lnTo>
                    <a:pt x="1672589" y="216408"/>
                  </a:lnTo>
                  <a:lnTo>
                    <a:pt x="1667256" y="296418"/>
                  </a:lnTo>
                  <a:lnTo>
                    <a:pt x="1663068" y="343196"/>
                  </a:lnTo>
                  <a:lnTo>
                    <a:pt x="1658066" y="390546"/>
                  </a:lnTo>
                  <a:lnTo>
                    <a:pt x="1652224" y="438377"/>
                  </a:lnTo>
                  <a:lnTo>
                    <a:pt x="1645517" y="486604"/>
                  </a:lnTo>
                  <a:lnTo>
                    <a:pt x="1637923" y="535137"/>
                  </a:lnTo>
                  <a:lnTo>
                    <a:pt x="1629415" y="583890"/>
                  </a:lnTo>
                  <a:lnTo>
                    <a:pt x="1619970" y="632775"/>
                  </a:lnTo>
                  <a:lnTo>
                    <a:pt x="1609564" y="681705"/>
                  </a:lnTo>
                  <a:lnTo>
                    <a:pt x="1598171" y="730590"/>
                  </a:lnTo>
                  <a:lnTo>
                    <a:pt x="1585768" y="779345"/>
                  </a:lnTo>
                  <a:lnTo>
                    <a:pt x="1572330" y="827880"/>
                  </a:lnTo>
                  <a:lnTo>
                    <a:pt x="1557832" y="876109"/>
                  </a:lnTo>
                  <a:lnTo>
                    <a:pt x="1542251" y="923944"/>
                  </a:lnTo>
                  <a:lnTo>
                    <a:pt x="1525562" y="971297"/>
                  </a:lnTo>
                  <a:lnTo>
                    <a:pt x="1522563" y="979170"/>
                  </a:lnTo>
                  <a:lnTo>
                    <a:pt x="1546082" y="979170"/>
                  </a:lnTo>
                  <a:lnTo>
                    <a:pt x="1572047" y="904731"/>
                  </a:lnTo>
                  <a:lnTo>
                    <a:pt x="1587184" y="856365"/>
                  </a:lnTo>
                  <a:lnTo>
                    <a:pt x="1601242" y="807610"/>
                  </a:lnTo>
                  <a:lnTo>
                    <a:pt x="1614247" y="758535"/>
                  </a:lnTo>
                  <a:lnTo>
                    <a:pt x="1626222" y="709207"/>
                  </a:lnTo>
                  <a:lnTo>
                    <a:pt x="1637192" y="659696"/>
                  </a:lnTo>
                  <a:lnTo>
                    <a:pt x="1647180" y="610070"/>
                  </a:lnTo>
                  <a:lnTo>
                    <a:pt x="1656212" y="560398"/>
                  </a:lnTo>
                  <a:lnTo>
                    <a:pt x="1664311" y="510748"/>
                  </a:lnTo>
                  <a:lnTo>
                    <a:pt x="1671502" y="461190"/>
                  </a:lnTo>
                  <a:lnTo>
                    <a:pt x="1676400" y="422833"/>
                  </a:lnTo>
                  <a:close/>
                </a:path>
                <a:path w="1698625" h="979170">
                  <a:moveTo>
                    <a:pt x="1698498" y="52578"/>
                  </a:moveTo>
                  <a:lnTo>
                    <a:pt x="1698015" y="0"/>
                  </a:lnTo>
                  <a:lnTo>
                    <a:pt x="1675913" y="0"/>
                  </a:lnTo>
                  <a:lnTo>
                    <a:pt x="1676400" y="422833"/>
                  </a:lnTo>
                  <a:lnTo>
                    <a:pt x="1677809" y="411792"/>
                  </a:lnTo>
                  <a:lnTo>
                    <a:pt x="1683257" y="362622"/>
                  </a:lnTo>
                  <a:lnTo>
                    <a:pt x="1687870" y="313749"/>
                  </a:lnTo>
                  <a:lnTo>
                    <a:pt x="1691672" y="265242"/>
                  </a:lnTo>
                  <a:lnTo>
                    <a:pt x="1694688" y="217170"/>
                  </a:lnTo>
                  <a:lnTo>
                    <a:pt x="1697736" y="135636"/>
                  </a:lnTo>
                  <a:lnTo>
                    <a:pt x="1698498" y="52578"/>
                  </a:lnTo>
                  <a:close/>
                </a:path>
              </a:pathLst>
            </a:custGeom>
            <a:solidFill>
              <a:srgbClr val="F4DBD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2580132" y="4373879"/>
              <a:ext cx="1698625" cy="979169"/>
            </a:xfrm>
            <a:custGeom>
              <a:avLst/>
              <a:gdLst/>
              <a:ahLst/>
              <a:cxnLst/>
              <a:rect l="l" t="t" r="r" b="b"/>
              <a:pathLst>
                <a:path w="1698625" h="979170">
                  <a:moveTo>
                    <a:pt x="22584" y="0"/>
                  </a:moveTo>
                  <a:lnTo>
                    <a:pt x="482" y="0"/>
                  </a:lnTo>
                  <a:lnTo>
                    <a:pt x="0" y="52578"/>
                  </a:lnTo>
                  <a:lnTo>
                    <a:pt x="762" y="135636"/>
                  </a:lnTo>
                  <a:lnTo>
                    <a:pt x="4572" y="217170"/>
                  </a:lnTo>
                  <a:lnTo>
                    <a:pt x="9906" y="297942"/>
                  </a:lnTo>
                  <a:lnTo>
                    <a:pt x="16764" y="377190"/>
                  </a:lnTo>
                  <a:lnTo>
                    <a:pt x="22098" y="419451"/>
                  </a:lnTo>
                  <a:lnTo>
                    <a:pt x="22098" y="52578"/>
                  </a:lnTo>
                  <a:lnTo>
                    <a:pt x="22584" y="0"/>
                  </a:lnTo>
                  <a:close/>
                </a:path>
                <a:path w="1698625" h="979170">
                  <a:moveTo>
                    <a:pt x="176254" y="979170"/>
                  </a:moveTo>
                  <a:lnTo>
                    <a:pt x="157958" y="927786"/>
                  </a:lnTo>
                  <a:lnTo>
                    <a:pt x="142304" y="879980"/>
                  </a:lnTo>
                  <a:lnTo>
                    <a:pt x="127761" y="831923"/>
                  </a:lnTo>
                  <a:lnTo>
                    <a:pt x="114306" y="783732"/>
                  </a:lnTo>
                  <a:lnTo>
                    <a:pt x="101918" y="735527"/>
                  </a:lnTo>
                  <a:lnTo>
                    <a:pt x="90575" y="687425"/>
                  </a:lnTo>
                  <a:lnTo>
                    <a:pt x="80256" y="639547"/>
                  </a:lnTo>
                  <a:lnTo>
                    <a:pt x="70937" y="592009"/>
                  </a:lnTo>
                  <a:lnTo>
                    <a:pt x="62597" y="544931"/>
                  </a:lnTo>
                  <a:lnTo>
                    <a:pt x="55215" y="498431"/>
                  </a:lnTo>
                  <a:lnTo>
                    <a:pt x="48768" y="452628"/>
                  </a:lnTo>
                  <a:lnTo>
                    <a:pt x="38862" y="374904"/>
                  </a:lnTo>
                  <a:lnTo>
                    <a:pt x="32004" y="296418"/>
                  </a:lnTo>
                  <a:lnTo>
                    <a:pt x="26670" y="215646"/>
                  </a:lnTo>
                  <a:lnTo>
                    <a:pt x="22860" y="134874"/>
                  </a:lnTo>
                  <a:lnTo>
                    <a:pt x="22098" y="52578"/>
                  </a:lnTo>
                  <a:lnTo>
                    <a:pt x="22098" y="419451"/>
                  </a:lnTo>
                  <a:lnTo>
                    <a:pt x="33418" y="503212"/>
                  </a:lnTo>
                  <a:lnTo>
                    <a:pt x="41148" y="551462"/>
                  </a:lnTo>
                  <a:lnTo>
                    <a:pt x="49886" y="600299"/>
                  </a:lnTo>
                  <a:lnTo>
                    <a:pt x="59658" y="649598"/>
                  </a:lnTo>
                  <a:lnTo>
                    <a:pt x="70490" y="699233"/>
                  </a:lnTo>
                  <a:lnTo>
                    <a:pt x="82408" y="749080"/>
                  </a:lnTo>
                  <a:lnTo>
                    <a:pt x="95438" y="799012"/>
                  </a:lnTo>
                  <a:lnTo>
                    <a:pt x="109606" y="848904"/>
                  </a:lnTo>
                  <a:lnTo>
                    <a:pt x="124937" y="898630"/>
                  </a:lnTo>
                  <a:lnTo>
                    <a:pt x="141459" y="948066"/>
                  </a:lnTo>
                  <a:lnTo>
                    <a:pt x="152713" y="979170"/>
                  </a:lnTo>
                  <a:lnTo>
                    <a:pt x="176254" y="979170"/>
                  </a:lnTo>
                  <a:close/>
                </a:path>
                <a:path w="1698625" h="979170">
                  <a:moveTo>
                    <a:pt x="1676400" y="418868"/>
                  </a:moveTo>
                  <a:lnTo>
                    <a:pt x="1676400" y="52578"/>
                  </a:lnTo>
                  <a:lnTo>
                    <a:pt x="1674876" y="134874"/>
                  </a:lnTo>
                  <a:lnTo>
                    <a:pt x="1671827" y="216408"/>
                  </a:lnTo>
                  <a:lnTo>
                    <a:pt x="1666494" y="296418"/>
                  </a:lnTo>
                  <a:lnTo>
                    <a:pt x="1662466" y="343216"/>
                  </a:lnTo>
                  <a:lnTo>
                    <a:pt x="1657594" y="390575"/>
                  </a:lnTo>
                  <a:lnTo>
                    <a:pt x="1651853" y="438409"/>
                  </a:lnTo>
                  <a:lnTo>
                    <a:pt x="1645224" y="486632"/>
                  </a:lnTo>
                  <a:lnTo>
                    <a:pt x="1637683" y="535156"/>
                  </a:lnTo>
                  <a:lnTo>
                    <a:pt x="1629210" y="583894"/>
                  </a:lnTo>
                  <a:lnTo>
                    <a:pt x="1619782" y="632760"/>
                  </a:lnTo>
                  <a:lnTo>
                    <a:pt x="1609377" y="681668"/>
                  </a:lnTo>
                  <a:lnTo>
                    <a:pt x="1597975" y="730530"/>
                  </a:lnTo>
                  <a:lnTo>
                    <a:pt x="1585552" y="779260"/>
                  </a:lnTo>
                  <a:lnTo>
                    <a:pt x="1572088" y="827771"/>
                  </a:lnTo>
                  <a:lnTo>
                    <a:pt x="1557561" y="875976"/>
                  </a:lnTo>
                  <a:lnTo>
                    <a:pt x="1541948" y="923789"/>
                  </a:lnTo>
                  <a:lnTo>
                    <a:pt x="1525228" y="971122"/>
                  </a:lnTo>
                  <a:lnTo>
                    <a:pt x="1522157" y="979170"/>
                  </a:lnTo>
                  <a:lnTo>
                    <a:pt x="1545719" y="979170"/>
                  </a:lnTo>
                  <a:lnTo>
                    <a:pt x="1571397" y="905370"/>
                  </a:lnTo>
                  <a:lnTo>
                    <a:pt x="1586602" y="856701"/>
                  </a:lnTo>
                  <a:lnTo>
                    <a:pt x="1600728" y="807635"/>
                  </a:lnTo>
                  <a:lnTo>
                    <a:pt x="1613795" y="758252"/>
                  </a:lnTo>
                  <a:lnTo>
                    <a:pt x="1625826" y="708633"/>
                  </a:lnTo>
                  <a:lnTo>
                    <a:pt x="1636842" y="658857"/>
                  </a:lnTo>
                  <a:lnTo>
                    <a:pt x="1646866" y="609007"/>
                  </a:lnTo>
                  <a:lnTo>
                    <a:pt x="1655918" y="559162"/>
                  </a:lnTo>
                  <a:lnTo>
                    <a:pt x="1664021" y="509402"/>
                  </a:lnTo>
                  <a:lnTo>
                    <a:pt x="1671197" y="459810"/>
                  </a:lnTo>
                  <a:lnTo>
                    <a:pt x="1676400" y="418868"/>
                  </a:lnTo>
                  <a:close/>
                </a:path>
                <a:path w="1698625" h="979170">
                  <a:moveTo>
                    <a:pt x="1698498" y="52578"/>
                  </a:moveTo>
                  <a:lnTo>
                    <a:pt x="1698015" y="0"/>
                  </a:lnTo>
                  <a:lnTo>
                    <a:pt x="1675426" y="0"/>
                  </a:lnTo>
                  <a:lnTo>
                    <a:pt x="1676400" y="52578"/>
                  </a:lnTo>
                  <a:lnTo>
                    <a:pt x="1676400" y="418868"/>
                  </a:lnTo>
                  <a:lnTo>
                    <a:pt x="1682853" y="361447"/>
                  </a:lnTo>
                  <a:lnTo>
                    <a:pt x="1687377" y="312839"/>
                  </a:lnTo>
                  <a:lnTo>
                    <a:pt x="1691061" y="264719"/>
                  </a:lnTo>
                  <a:lnTo>
                    <a:pt x="1693926" y="217170"/>
                  </a:lnTo>
                  <a:lnTo>
                    <a:pt x="1697736" y="135636"/>
                  </a:lnTo>
                  <a:lnTo>
                    <a:pt x="1698498" y="52578"/>
                  </a:lnTo>
                  <a:close/>
                </a:path>
              </a:pathLst>
            </a:custGeom>
            <a:solidFill>
              <a:srgbClr val="C82E3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039536" y="1757083"/>
            <a:ext cx="3225329" cy="383928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221" marR="61075" indent="-302575">
              <a:spcBef>
                <a:spcPts val="88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lang="nl-NL" sz="2471" b="1" dirty="0">
                <a:cs typeface="Calibri"/>
              </a:rPr>
              <a:t>De tweede vindt plaats tussen groepen IVA en VA.
Groep VA heeft geen lege orbitalen (halfgevulde regel)
Extra elektron moet paren in een bezet orbitaal, waardoor afstoting ontstaat.</a:t>
            </a:r>
            <a:endParaRPr sz="2118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09640" y="4723280"/>
            <a:ext cx="4625788" cy="610160"/>
            <a:chOff x="624659" y="5353050"/>
            <a:chExt cx="5242560" cy="69151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5353050"/>
              <a:ext cx="5180838" cy="4861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24659" y="5353050"/>
              <a:ext cx="1393190" cy="691515"/>
            </a:xfrm>
            <a:custGeom>
              <a:avLst/>
              <a:gdLst/>
              <a:ahLst/>
              <a:cxnLst/>
              <a:rect l="l" t="t" r="r" b="b"/>
              <a:pathLst>
                <a:path w="1393189" h="691514">
                  <a:moveTo>
                    <a:pt x="1393100" y="0"/>
                  </a:moveTo>
                  <a:lnTo>
                    <a:pt x="1369582" y="0"/>
                  </a:lnTo>
                  <a:lnTo>
                    <a:pt x="1354759" y="38910"/>
                  </a:lnTo>
                  <a:lnTo>
                    <a:pt x="1335780" y="85036"/>
                  </a:lnTo>
                  <a:lnTo>
                    <a:pt x="1315620" y="130417"/>
                  </a:lnTo>
                  <a:lnTo>
                    <a:pt x="1294254" y="174966"/>
                  </a:lnTo>
                  <a:lnTo>
                    <a:pt x="1271658" y="218594"/>
                  </a:lnTo>
                  <a:lnTo>
                    <a:pt x="1247807" y="261214"/>
                  </a:lnTo>
                  <a:lnTo>
                    <a:pt x="1222677" y="302738"/>
                  </a:lnTo>
                  <a:lnTo>
                    <a:pt x="1196244" y="343080"/>
                  </a:lnTo>
                  <a:lnTo>
                    <a:pt x="1168483" y="382150"/>
                  </a:lnTo>
                  <a:lnTo>
                    <a:pt x="1139370" y="419862"/>
                  </a:lnTo>
                  <a:lnTo>
                    <a:pt x="1105080" y="459486"/>
                  </a:lnTo>
                  <a:lnTo>
                    <a:pt x="1070133" y="496219"/>
                  </a:lnTo>
                  <a:lnTo>
                    <a:pt x="1032393" y="530981"/>
                  </a:lnTo>
                  <a:lnTo>
                    <a:pt x="992072" y="563169"/>
                  </a:lnTo>
                  <a:lnTo>
                    <a:pt x="949380" y="592183"/>
                  </a:lnTo>
                  <a:lnTo>
                    <a:pt x="904529" y="617421"/>
                  </a:lnTo>
                  <a:lnTo>
                    <a:pt x="857730" y="638281"/>
                  </a:lnTo>
                  <a:lnTo>
                    <a:pt x="809194" y="654163"/>
                  </a:lnTo>
                  <a:lnTo>
                    <a:pt x="759132" y="664464"/>
                  </a:lnTo>
                  <a:lnTo>
                    <a:pt x="717222" y="668274"/>
                  </a:lnTo>
                  <a:lnTo>
                    <a:pt x="695886" y="669036"/>
                  </a:lnTo>
                  <a:lnTo>
                    <a:pt x="675312" y="668274"/>
                  </a:lnTo>
                  <a:lnTo>
                    <a:pt x="625080" y="663077"/>
                  </a:lnTo>
                  <a:lnTo>
                    <a:pt x="576268" y="652090"/>
                  </a:lnTo>
                  <a:lnTo>
                    <a:pt x="529043" y="635876"/>
                  </a:lnTo>
                  <a:lnTo>
                    <a:pt x="483569" y="614996"/>
                  </a:lnTo>
                  <a:lnTo>
                    <a:pt x="440013" y="590012"/>
                  </a:lnTo>
                  <a:lnTo>
                    <a:pt x="398540" y="561487"/>
                  </a:lnTo>
                  <a:lnTo>
                    <a:pt x="359316" y="529983"/>
                  </a:lnTo>
                  <a:lnTo>
                    <a:pt x="322506" y="496062"/>
                  </a:lnTo>
                  <a:lnTo>
                    <a:pt x="287454" y="459486"/>
                  </a:lnTo>
                  <a:lnTo>
                    <a:pt x="256768" y="423784"/>
                  </a:lnTo>
                  <a:lnTo>
                    <a:pt x="227460" y="386452"/>
                  </a:lnTo>
                  <a:lnTo>
                    <a:pt x="199509" y="347604"/>
                  </a:lnTo>
                  <a:lnTo>
                    <a:pt x="172892" y="307353"/>
                  </a:lnTo>
                  <a:lnTo>
                    <a:pt x="147585" y="265815"/>
                  </a:lnTo>
                  <a:lnTo>
                    <a:pt x="123566" y="223103"/>
                  </a:lnTo>
                  <a:lnTo>
                    <a:pt x="100813" y="179333"/>
                  </a:lnTo>
                  <a:lnTo>
                    <a:pt x="79302" y="134617"/>
                  </a:lnTo>
                  <a:lnTo>
                    <a:pt x="59010" y="89071"/>
                  </a:lnTo>
                  <a:lnTo>
                    <a:pt x="39914" y="42810"/>
                  </a:lnTo>
                  <a:lnTo>
                    <a:pt x="23542" y="0"/>
                  </a:lnTo>
                  <a:lnTo>
                    <a:pt x="0" y="0"/>
                  </a:lnTo>
                  <a:lnTo>
                    <a:pt x="25411" y="66150"/>
                  </a:lnTo>
                  <a:lnTo>
                    <a:pt x="45653" y="113890"/>
                  </a:lnTo>
                  <a:lnTo>
                    <a:pt x="67184" y="160849"/>
                  </a:lnTo>
                  <a:lnTo>
                    <a:pt x="90031" y="206903"/>
                  </a:lnTo>
                  <a:lnTo>
                    <a:pt x="114220" y="251933"/>
                  </a:lnTo>
                  <a:lnTo>
                    <a:pt x="139776" y="295815"/>
                  </a:lnTo>
                  <a:lnTo>
                    <a:pt x="166726" y="338430"/>
                  </a:lnTo>
                  <a:lnTo>
                    <a:pt x="195095" y="379655"/>
                  </a:lnTo>
                  <a:lnTo>
                    <a:pt x="224910" y="419368"/>
                  </a:lnTo>
                  <a:lnTo>
                    <a:pt x="256195" y="457449"/>
                  </a:lnTo>
                  <a:lnTo>
                    <a:pt x="288978" y="493776"/>
                  </a:lnTo>
                  <a:lnTo>
                    <a:pt x="325554" y="529590"/>
                  </a:lnTo>
                  <a:lnTo>
                    <a:pt x="364522" y="563509"/>
                  </a:lnTo>
                  <a:lnTo>
                    <a:pt x="406137" y="594522"/>
                  </a:lnTo>
                  <a:lnTo>
                    <a:pt x="450135" y="622119"/>
                  </a:lnTo>
                  <a:lnTo>
                    <a:pt x="496252" y="645795"/>
                  </a:lnTo>
                  <a:lnTo>
                    <a:pt x="544225" y="665041"/>
                  </a:lnTo>
                  <a:lnTo>
                    <a:pt x="593791" y="679351"/>
                  </a:lnTo>
                  <a:lnTo>
                    <a:pt x="644687" y="688218"/>
                  </a:lnTo>
                  <a:lnTo>
                    <a:pt x="696648" y="691134"/>
                  </a:lnTo>
                  <a:lnTo>
                    <a:pt x="718746" y="690372"/>
                  </a:lnTo>
                  <a:lnTo>
                    <a:pt x="762942" y="685800"/>
                  </a:lnTo>
                  <a:lnTo>
                    <a:pt x="830756" y="671052"/>
                  </a:lnTo>
                  <a:lnTo>
                    <a:pt x="875684" y="655036"/>
                  </a:lnTo>
                  <a:lnTo>
                    <a:pt x="918974" y="635087"/>
                  </a:lnTo>
                  <a:lnTo>
                    <a:pt x="960539" y="611586"/>
                  </a:lnTo>
                  <a:lnTo>
                    <a:pt x="1000288" y="584914"/>
                  </a:lnTo>
                  <a:lnTo>
                    <a:pt x="1038134" y="555452"/>
                  </a:lnTo>
                  <a:lnTo>
                    <a:pt x="1073989" y="523584"/>
                  </a:lnTo>
                  <a:lnTo>
                    <a:pt x="1107764" y="489690"/>
                  </a:lnTo>
                  <a:lnTo>
                    <a:pt x="1139370" y="454152"/>
                  </a:lnTo>
                  <a:lnTo>
                    <a:pt x="1174422" y="412242"/>
                  </a:lnTo>
                  <a:lnTo>
                    <a:pt x="1203028" y="372691"/>
                  </a:lnTo>
                  <a:lnTo>
                    <a:pt x="1230287" y="331997"/>
                  </a:lnTo>
                  <a:lnTo>
                    <a:pt x="1256225" y="290226"/>
                  </a:lnTo>
                  <a:lnTo>
                    <a:pt x="1280866" y="247447"/>
                  </a:lnTo>
                  <a:lnTo>
                    <a:pt x="1304233" y="203730"/>
                  </a:lnTo>
                  <a:lnTo>
                    <a:pt x="1326352" y="159143"/>
                  </a:lnTo>
                  <a:lnTo>
                    <a:pt x="1347246" y="113755"/>
                  </a:lnTo>
                  <a:lnTo>
                    <a:pt x="1366940" y="67634"/>
                  </a:lnTo>
                  <a:lnTo>
                    <a:pt x="1385458" y="20849"/>
                  </a:lnTo>
                  <a:lnTo>
                    <a:pt x="1393100" y="0"/>
                  </a:lnTo>
                  <a:close/>
                </a:path>
              </a:pathLst>
            </a:custGeom>
            <a:solidFill>
              <a:srgbClr val="F4DBD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2732845" y="5353050"/>
              <a:ext cx="1393190" cy="691515"/>
            </a:xfrm>
            <a:custGeom>
              <a:avLst/>
              <a:gdLst/>
              <a:ahLst/>
              <a:cxnLst/>
              <a:rect l="l" t="t" r="r" b="b"/>
              <a:pathLst>
                <a:path w="1393189" h="691514">
                  <a:moveTo>
                    <a:pt x="1393005" y="0"/>
                  </a:moveTo>
                  <a:lnTo>
                    <a:pt x="1369444" y="0"/>
                  </a:lnTo>
                  <a:lnTo>
                    <a:pt x="1354666" y="38720"/>
                  </a:lnTo>
                  <a:lnTo>
                    <a:pt x="1335667" y="84836"/>
                  </a:lnTo>
                  <a:lnTo>
                    <a:pt x="1315495" y="130212"/>
                  </a:lnTo>
                  <a:lnTo>
                    <a:pt x="1294130" y="174762"/>
                  </a:lnTo>
                  <a:lnTo>
                    <a:pt x="1271548" y="218399"/>
                  </a:lnTo>
                  <a:lnTo>
                    <a:pt x="1247728" y="261038"/>
                  </a:lnTo>
                  <a:lnTo>
                    <a:pt x="1222650" y="302590"/>
                  </a:lnTo>
                  <a:lnTo>
                    <a:pt x="1196289" y="342969"/>
                  </a:lnTo>
                  <a:lnTo>
                    <a:pt x="1168626" y="382088"/>
                  </a:lnTo>
                  <a:lnTo>
                    <a:pt x="1139638" y="419862"/>
                  </a:lnTo>
                  <a:lnTo>
                    <a:pt x="1105348" y="459486"/>
                  </a:lnTo>
                  <a:lnTo>
                    <a:pt x="1069972" y="496294"/>
                  </a:lnTo>
                  <a:lnTo>
                    <a:pt x="1032149" y="531045"/>
                  </a:lnTo>
                  <a:lnTo>
                    <a:pt x="991977" y="563169"/>
                  </a:lnTo>
                  <a:lnTo>
                    <a:pt x="949557" y="592097"/>
                  </a:lnTo>
                  <a:lnTo>
                    <a:pt x="904990" y="617260"/>
                  </a:lnTo>
                  <a:lnTo>
                    <a:pt x="858374" y="638088"/>
                  </a:lnTo>
                  <a:lnTo>
                    <a:pt x="809811" y="654013"/>
                  </a:lnTo>
                  <a:lnTo>
                    <a:pt x="759400" y="664464"/>
                  </a:lnTo>
                  <a:lnTo>
                    <a:pt x="717490" y="668274"/>
                  </a:lnTo>
                  <a:lnTo>
                    <a:pt x="696154" y="669036"/>
                  </a:lnTo>
                  <a:lnTo>
                    <a:pt x="674818" y="668274"/>
                  </a:lnTo>
                  <a:lnTo>
                    <a:pt x="624602" y="662900"/>
                  </a:lnTo>
                  <a:lnTo>
                    <a:pt x="575850" y="651885"/>
                  </a:lnTo>
                  <a:lnTo>
                    <a:pt x="528718" y="635741"/>
                  </a:lnTo>
                  <a:lnTo>
                    <a:pt x="483361" y="614981"/>
                  </a:lnTo>
                  <a:lnTo>
                    <a:pt x="439933" y="590120"/>
                  </a:lnTo>
                  <a:lnTo>
                    <a:pt x="398589" y="561671"/>
                  </a:lnTo>
                  <a:lnTo>
                    <a:pt x="359485" y="530147"/>
                  </a:lnTo>
                  <a:lnTo>
                    <a:pt x="322774" y="496062"/>
                  </a:lnTo>
                  <a:lnTo>
                    <a:pt x="287722" y="459486"/>
                  </a:lnTo>
                  <a:lnTo>
                    <a:pt x="257027" y="423950"/>
                  </a:lnTo>
                  <a:lnTo>
                    <a:pt x="227707" y="386740"/>
                  </a:lnTo>
                  <a:lnTo>
                    <a:pt x="199738" y="347973"/>
                  </a:lnTo>
                  <a:lnTo>
                    <a:pt x="173099" y="307769"/>
                  </a:lnTo>
                  <a:lnTo>
                    <a:pt x="147769" y="266246"/>
                  </a:lnTo>
                  <a:lnTo>
                    <a:pt x="123725" y="223523"/>
                  </a:lnTo>
                  <a:lnTo>
                    <a:pt x="100946" y="179718"/>
                  </a:lnTo>
                  <a:lnTo>
                    <a:pt x="79408" y="134950"/>
                  </a:lnTo>
                  <a:lnTo>
                    <a:pt x="59092" y="89337"/>
                  </a:lnTo>
                  <a:lnTo>
                    <a:pt x="39973" y="42998"/>
                  </a:lnTo>
                  <a:lnTo>
                    <a:pt x="23541" y="0"/>
                  </a:lnTo>
                  <a:lnTo>
                    <a:pt x="0" y="0"/>
                  </a:lnTo>
                  <a:lnTo>
                    <a:pt x="25461" y="66394"/>
                  </a:lnTo>
                  <a:lnTo>
                    <a:pt x="45707" y="114205"/>
                  </a:lnTo>
                  <a:lnTo>
                    <a:pt x="67247" y="161223"/>
                  </a:lnTo>
                  <a:lnTo>
                    <a:pt x="90106" y="207323"/>
                  </a:lnTo>
                  <a:lnTo>
                    <a:pt x="114310" y="252379"/>
                  </a:lnTo>
                  <a:lnTo>
                    <a:pt x="139886" y="296266"/>
                  </a:lnTo>
                  <a:lnTo>
                    <a:pt x="166860" y="338859"/>
                  </a:lnTo>
                  <a:lnTo>
                    <a:pt x="195257" y="380032"/>
                  </a:lnTo>
                  <a:lnTo>
                    <a:pt x="225103" y="419659"/>
                  </a:lnTo>
                  <a:lnTo>
                    <a:pt x="256424" y="457616"/>
                  </a:lnTo>
                  <a:lnTo>
                    <a:pt x="289246" y="493776"/>
                  </a:lnTo>
                  <a:lnTo>
                    <a:pt x="325822" y="529590"/>
                  </a:lnTo>
                  <a:lnTo>
                    <a:pt x="365240" y="563839"/>
                  </a:lnTo>
                  <a:lnTo>
                    <a:pt x="406884" y="594952"/>
                  </a:lnTo>
                  <a:lnTo>
                    <a:pt x="450635" y="622488"/>
                  </a:lnTo>
                  <a:lnTo>
                    <a:pt x="496377" y="646009"/>
                  </a:lnTo>
                  <a:lnTo>
                    <a:pt x="543993" y="665073"/>
                  </a:lnTo>
                  <a:lnTo>
                    <a:pt x="593366" y="679242"/>
                  </a:lnTo>
                  <a:lnTo>
                    <a:pt x="644380" y="688076"/>
                  </a:lnTo>
                  <a:lnTo>
                    <a:pt x="696916" y="691134"/>
                  </a:lnTo>
                  <a:lnTo>
                    <a:pt x="719014" y="690372"/>
                  </a:lnTo>
                  <a:lnTo>
                    <a:pt x="763210" y="685800"/>
                  </a:lnTo>
                  <a:lnTo>
                    <a:pt x="831048" y="670950"/>
                  </a:lnTo>
                  <a:lnTo>
                    <a:pt x="875964" y="654878"/>
                  </a:lnTo>
                  <a:lnTo>
                    <a:pt x="919220" y="634909"/>
                  </a:lnTo>
                  <a:lnTo>
                    <a:pt x="960739" y="611416"/>
                  </a:lnTo>
                  <a:lnTo>
                    <a:pt x="1000445" y="584772"/>
                  </a:lnTo>
                  <a:lnTo>
                    <a:pt x="1038264" y="555351"/>
                  </a:lnTo>
                  <a:lnTo>
                    <a:pt x="1074119" y="523525"/>
                  </a:lnTo>
                  <a:lnTo>
                    <a:pt x="1107936" y="489667"/>
                  </a:lnTo>
                  <a:lnTo>
                    <a:pt x="1139638" y="454152"/>
                  </a:lnTo>
                  <a:lnTo>
                    <a:pt x="1173928" y="412242"/>
                  </a:lnTo>
                  <a:lnTo>
                    <a:pt x="1202449" y="373270"/>
                  </a:lnTo>
                  <a:lnTo>
                    <a:pt x="1229650" y="333013"/>
                  </a:lnTo>
                  <a:lnTo>
                    <a:pt x="1255554" y="291553"/>
                  </a:lnTo>
                  <a:lnTo>
                    <a:pt x="1280182" y="248969"/>
                  </a:lnTo>
                  <a:lnTo>
                    <a:pt x="1303556" y="205342"/>
                  </a:lnTo>
                  <a:lnTo>
                    <a:pt x="1325698" y="160753"/>
                  </a:lnTo>
                  <a:lnTo>
                    <a:pt x="1346629" y="115283"/>
                  </a:lnTo>
                  <a:lnTo>
                    <a:pt x="1366371" y="69012"/>
                  </a:lnTo>
                  <a:lnTo>
                    <a:pt x="1384947" y="22021"/>
                  </a:lnTo>
                  <a:lnTo>
                    <a:pt x="1393005" y="0"/>
                  </a:lnTo>
                  <a:close/>
                </a:path>
              </a:pathLst>
            </a:custGeom>
            <a:solidFill>
              <a:srgbClr val="C82E3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8559" y="681298"/>
            <a:ext cx="7407088" cy="391548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BE" sz="2471" spc="-13" dirty="0"/>
              <a:t>Elektronenconfiguraties van </a:t>
            </a:r>
            <a:r>
              <a:rPr lang="nl-BE" sz="2471" spc="-13" dirty="0" err="1"/>
              <a:t>hoofdgroepionen</a:t>
            </a:r>
            <a:r>
              <a:rPr lang="nl-BE" sz="2471" spc="-13" dirty="0"/>
              <a:t> schrijven</a:t>
            </a:r>
            <a:endParaRPr sz="2471" dirty="0"/>
          </a:p>
        </p:txBody>
      </p:sp>
      <p:sp>
        <p:nvSpPr>
          <p:cNvPr id="3" name="object 3"/>
          <p:cNvSpPr txBox="1"/>
          <p:nvPr/>
        </p:nvSpPr>
        <p:spPr>
          <a:xfrm>
            <a:off x="2196354" y="1361066"/>
            <a:ext cx="1177737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-9" dirty="0">
                <a:latin typeface="Calibri"/>
                <a:cs typeface="Calibri"/>
              </a:rPr>
              <a:t>PROBL</a:t>
            </a:r>
            <a:r>
              <a:rPr lang="nl-BE" sz="1588" b="1" spc="-9" dirty="0">
                <a:latin typeface="Calibri"/>
                <a:cs typeface="Calibri"/>
              </a:rPr>
              <a:t>E</a:t>
            </a:r>
            <a:r>
              <a:rPr sz="1588" b="1" spc="-9" dirty="0">
                <a:latin typeface="Calibri"/>
                <a:cs typeface="Calibri"/>
              </a:rPr>
              <a:t>EM: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3884" y="1220290"/>
            <a:ext cx="5943881" cy="7444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-560">
              <a:spcBef>
                <a:spcPts val="88"/>
              </a:spcBef>
            </a:pPr>
            <a:r>
              <a:rPr lang="nl-NL" sz="1588" b="1" dirty="0">
                <a:cs typeface="Calibri"/>
              </a:rPr>
              <a:t>Met behulp van verkorte elektronenconfiguraties schrijven reacties voor de vorming van de gemeenschappelijke ionen van de volgende elementen: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4236" y="1928723"/>
            <a:ext cx="6106646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2162290" algn="l"/>
                <a:tab pos="4582890" algn="l"/>
              </a:tabLst>
            </a:pPr>
            <a:r>
              <a:rPr sz="1588" b="1" spc="-4" dirty="0">
                <a:latin typeface="Calibri"/>
                <a:cs typeface="Calibri"/>
              </a:rPr>
              <a:t>(a)</a:t>
            </a:r>
            <a:r>
              <a:rPr sz="1588" b="1" dirty="0">
                <a:latin typeface="Calibri"/>
                <a:cs typeface="Calibri"/>
              </a:rPr>
              <a:t> Iodine</a:t>
            </a:r>
            <a:r>
              <a:rPr sz="1588" b="1" spc="-26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(Z</a:t>
            </a:r>
            <a:r>
              <a:rPr sz="1588" b="1" spc="18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= </a:t>
            </a:r>
            <a:r>
              <a:rPr sz="1588" b="1" spc="-4" dirty="0">
                <a:latin typeface="Calibri"/>
                <a:cs typeface="Calibri"/>
              </a:rPr>
              <a:t>53)	(b)</a:t>
            </a:r>
            <a:r>
              <a:rPr sz="1588" b="1" spc="9" dirty="0">
                <a:latin typeface="Calibri"/>
                <a:cs typeface="Calibri"/>
              </a:rPr>
              <a:t> </a:t>
            </a:r>
            <a:r>
              <a:rPr sz="1588" b="1" spc="-9" dirty="0">
                <a:latin typeface="Calibri"/>
                <a:cs typeface="Calibri"/>
              </a:rPr>
              <a:t>Potassium</a:t>
            </a:r>
            <a:r>
              <a:rPr sz="1588" b="1" spc="-4" dirty="0">
                <a:latin typeface="Calibri"/>
                <a:cs typeface="Calibri"/>
              </a:rPr>
              <a:t> (Z</a:t>
            </a:r>
            <a:r>
              <a:rPr sz="1588" b="1" dirty="0">
                <a:latin typeface="Calibri"/>
                <a:cs typeface="Calibri"/>
              </a:rPr>
              <a:t> =</a:t>
            </a:r>
            <a:r>
              <a:rPr sz="1588" b="1" spc="13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19)	</a:t>
            </a:r>
            <a:r>
              <a:rPr sz="1588" b="1" dirty="0">
                <a:latin typeface="Calibri"/>
                <a:cs typeface="Calibri"/>
              </a:rPr>
              <a:t>(c)</a:t>
            </a:r>
            <a:r>
              <a:rPr sz="1588" b="1" spc="-22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Indium</a:t>
            </a:r>
            <a:r>
              <a:rPr sz="1588" b="1" spc="-40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(Z</a:t>
            </a:r>
            <a:r>
              <a:rPr sz="1588" b="1" spc="-18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=</a:t>
            </a:r>
            <a:r>
              <a:rPr sz="1588" b="1" spc="-9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49)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1883" y="2130686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979931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2467535" y="2369595"/>
            <a:ext cx="687481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dirty="0">
                <a:latin typeface="Calibri"/>
                <a:cs typeface="Calibri"/>
              </a:rPr>
              <a:t>R</a:t>
            </a:r>
            <a:r>
              <a:rPr sz="1588" b="1" spc="-26" dirty="0">
                <a:latin typeface="Calibri"/>
                <a:cs typeface="Calibri"/>
              </a:rPr>
              <a:t>E</a:t>
            </a:r>
            <a:r>
              <a:rPr sz="1588" b="1" dirty="0">
                <a:latin typeface="Calibri"/>
                <a:cs typeface="Calibri"/>
              </a:rPr>
              <a:t>CALL: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4358" y="2369595"/>
            <a:ext cx="5926791" cy="5000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-560">
              <a:spcBef>
                <a:spcPts val="88"/>
              </a:spcBef>
            </a:pPr>
            <a:r>
              <a:rPr lang="nl-NL" sz="1588" b="1" dirty="0">
                <a:cs typeface="Calibri"/>
              </a:rPr>
              <a:t>Ionen van elementen in de groepen 1A(1), 2A(2), 6A(16) en 7A(17) zijn meestal </a:t>
            </a:r>
            <a:r>
              <a:rPr lang="nl-NL" sz="1588" b="1" dirty="0" err="1">
                <a:cs typeface="Calibri"/>
              </a:rPr>
              <a:t>iso</a:t>
            </a:r>
            <a:r>
              <a:rPr lang="nl-NL" sz="1588" b="1" dirty="0">
                <a:cs typeface="Calibri"/>
              </a:rPr>
              <a:t>-elektronisch met het dichtstbijzijnde edelgas.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0641" y="2964469"/>
            <a:ext cx="7547722" cy="106198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951990">
              <a:spcBef>
                <a:spcPts val="88"/>
              </a:spcBef>
            </a:pPr>
            <a:r>
              <a:rPr sz="1588" b="1" spc="-9" dirty="0">
                <a:latin typeface="Calibri"/>
                <a:cs typeface="Calibri"/>
              </a:rPr>
              <a:t>Metals</a:t>
            </a:r>
            <a:r>
              <a:rPr sz="1588" b="1" spc="-22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in</a:t>
            </a:r>
            <a:r>
              <a:rPr sz="1588" b="1" spc="-9" dirty="0">
                <a:latin typeface="Calibri"/>
                <a:cs typeface="Calibri"/>
              </a:rPr>
              <a:t> Groups</a:t>
            </a:r>
            <a:r>
              <a:rPr sz="1588" b="1" spc="-4" dirty="0">
                <a:latin typeface="Calibri"/>
                <a:cs typeface="Calibri"/>
              </a:rPr>
              <a:t> 3A(13)</a:t>
            </a:r>
            <a:r>
              <a:rPr sz="1588" b="1" dirty="0">
                <a:latin typeface="Calibri"/>
                <a:cs typeface="Calibri"/>
              </a:rPr>
              <a:t> </a:t>
            </a:r>
            <a:r>
              <a:rPr sz="1588" b="1" spc="-9" dirty="0">
                <a:latin typeface="Calibri"/>
                <a:cs typeface="Calibri"/>
              </a:rPr>
              <a:t>to</a:t>
            </a:r>
            <a:r>
              <a:rPr sz="1588" b="1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5A(15)</a:t>
            </a:r>
            <a:r>
              <a:rPr sz="1588" b="1" spc="4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lose</a:t>
            </a:r>
            <a:r>
              <a:rPr sz="1588" b="1" spc="-31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their</a:t>
            </a:r>
            <a:r>
              <a:rPr sz="1588" b="1" spc="-13" dirty="0">
                <a:latin typeface="Calibri"/>
                <a:cs typeface="Calibri"/>
              </a:rPr>
              <a:t> </a:t>
            </a:r>
            <a:r>
              <a:rPr sz="1588" b="1" spc="-9" dirty="0">
                <a:latin typeface="Calibri"/>
                <a:cs typeface="Calibri"/>
              </a:rPr>
              <a:t>outermost</a:t>
            </a:r>
            <a:r>
              <a:rPr sz="1588" b="1" spc="-13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p </a:t>
            </a:r>
            <a:r>
              <a:rPr sz="1588" b="1" spc="-9" dirty="0">
                <a:latin typeface="Calibri"/>
                <a:cs typeface="Calibri"/>
              </a:rPr>
              <a:t>and/or </a:t>
            </a:r>
            <a:r>
              <a:rPr sz="1588" b="1" dirty="0">
                <a:latin typeface="Calibri"/>
                <a:cs typeface="Calibri"/>
              </a:rPr>
              <a:t>s</a:t>
            </a:r>
            <a:r>
              <a:rPr sz="1588" b="1" spc="-4" dirty="0">
                <a:latin typeface="Calibri"/>
                <a:cs typeface="Calibri"/>
              </a:rPr>
              <a:t> </a:t>
            </a:r>
            <a:r>
              <a:rPr sz="1588" b="1" spc="-9" dirty="0">
                <a:latin typeface="Calibri"/>
                <a:cs typeface="Calibri"/>
              </a:rPr>
              <a:t>electrons.</a:t>
            </a:r>
            <a:endParaRPr sz="1588" dirty="0">
              <a:latin typeface="Calibri"/>
              <a:cs typeface="Calibri"/>
            </a:endParaRPr>
          </a:p>
          <a:p>
            <a:pPr>
              <a:spcBef>
                <a:spcPts val="13"/>
              </a:spcBef>
            </a:pPr>
            <a:endParaRPr sz="1897" dirty="0">
              <a:latin typeface="Calibri"/>
              <a:cs typeface="Calibri"/>
            </a:endParaRPr>
          </a:p>
          <a:p>
            <a:pPr marL="77885"/>
            <a:r>
              <a:rPr lang="nl-BE" sz="1588" b="1" spc="-9" dirty="0">
                <a:latin typeface="Calibri"/>
                <a:cs typeface="Calibri"/>
              </a:rPr>
              <a:t>OPLOSSING</a:t>
            </a:r>
            <a:r>
              <a:rPr sz="1588" b="1" spc="-9" dirty="0">
                <a:latin typeface="Calibri"/>
                <a:cs typeface="Calibri"/>
              </a:rPr>
              <a:t>:</a:t>
            </a:r>
            <a:endParaRPr sz="1588" dirty="0">
              <a:latin typeface="Calibri"/>
              <a:cs typeface="Calibri"/>
            </a:endParaRPr>
          </a:p>
          <a:p>
            <a:pPr marL="11206">
              <a:spcBef>
                <a:spcPts val="212"/>
              </a:spcBef>
            </a:pPr>
            <a:r>
              <a:rPr sz="1588" b="1" spc="-4" dirty="0">
                <a:latin typeface="Calibri"/>
                <a:cs typeface="Calibri"/>
              </a:rPr>
              <a:t>(a) </a:t>
            </a:r>
            <a:r>
              <a:rPr lang="nl-BE" sz="1588" b="1" spc="-4" dirty="0">
                <a:latin typeface="Calibri"/>
                <a:cs typeface="Calibri"/>
              </a:rPr>
              <a:t>Jood</a:t>
            </a:r>
            <a:r>
              <a:rPr sz="1588" b="1" spc="-22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(Z</a:t>
            </a:r>
            <a:r>
              <a:rPr sz="1588" b="1" spc="13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= </a:t>
            </a:r>
            <a:r>
              <a:rPr sz="1588" b="1" spc="-4" dirty="0">
                <a:latin typeface="Calibri"/>
                <a:cs typeface="Calibri"/>
              </a:rPr>
              <a:t>53)</a:t>
            </a:r>
            <a:r>
              <a:rPr sz="1588" b="1" spc="9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is</a:t>
            </a:r>
            <a:r>
              <a:rPr sz="1588" b="1" spc="-9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in</a:t>
            </a:r>
            <a:r>
              <a:rPr sz="1588" b="1" spc="-9" dirty="0">
                <a:latin typeface="Calibri"/>
                <a:cs typeface="Calibri"/>
              </a:rPr>
              <a:t> Gro</a:t>
            </a:r>
            <a:r>
              <a:rPr lang="nl-BE" sz="1588" b="1" spc="-9" dirty="0">
                <a:latin typeface="Calibri"/>
                <a:cs typeface="Calibri"/>
              </a:rPr>
              <a:t>e</a:t>
            </a:r>
            <a:r>
              <a:rPr sz="1588" b="1" spc="-9" dirty="0">
                <a:latin typeface="Calibri"/>
                <a:cs typeface="Calibri"/>
              </a:rPr>
              <a:t>p</a:t>
            </a:r>
            <a:r>
              <a:rPr sz="1588" b="1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7A(17)</a:t>
            </a:r>
            <a:r>
              <a:rPr sz="1588" b="1" dirty="0">
                <a:latin typeface="Calibri"/>
                <a:cs typeface="Calibri"/>
              </a:rPr>
              <a:t> </a:t>
            </a:r>
            <a:r>
              <a:rPr lang="nl-BE" sz="1588" b="1" spc="-4" dirty="0">
                <a:cs typeface="Calibri"/>
              </a:rPr>
              <a:t>en krijgt één elektron</a:t>
            </a:r>
            <a:r>
              <a:rPr sz="1588" b="1" spc="-13" dirty="0">
                <a:latin typeface="Calibri"/>
                <a:cs typeface="Calibri"/>
              </a:rPr>
              <a:t>: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21860" y="3963072"/>
            <a:ext cx="162485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2382" b="1" baseline="-16975" dirty="0">
                <a:latin typeface="Calibri"/>
                <a:cs typeface="Calibri"/>
              </a:rPr>
              <a:t>I</a:t>
            </a:r>
            <a:r>
              <a:rPr sz="1059" b="1" dirty="0">
                <a:latin typeface="Calibri"/>
                <a:cs typeface="Calibri"/>
              </a:rPr>
              <a:t>‐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1785" y="4023583"/>
            <a:ext cx="3976968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4826">
              <a:spcBef>
                <a:spcPts val="88"/>
              </a:spcBef>
              <a:tabLst>
                <a:tab pos="2619515" algn="l"/>
              </a:tabLst>
            </a:pPr>
            <a:r>
              <a:rPr sz="1588" b="1" spc="-4" dirty="0">
                <a:latin typeface="Calibri"/>
                <a:cs typeface="Calibri"/>
              </a:rPr>
              <a:t>([Kr]5s</a:t>
            </a:r>
            <a:r>
              <a:rPr sz="1588" b="1" spc="-6" baseline="25462" dirty="0">
                <a:latin typeface="Calibri"/>
                <a:cs typeface="Calibri"/>
              </a:rPr>
              <a:t>2</a:t>
            </a:r>
            <a:r>
              <a:rPr sz="1588" b="1" spc="-4" dirty="0">
                <a:latin typeface="Calibri"/>
                <a:cs typeface="Calibri"/>
              </a:rPr>
              <a:t>4d</a:t>
            </a:r>
            <a:r>
              <a:rPr sz="1588" b="1" spc="-6" baseline="25462" dirty="0">
                <a:latin typeface="Calibri"/>
                <a:cs typeface="Calibri"/>
              </a:rPr>
              <a:t>10</a:t>
            </a:r>
            <a:r>
              <a:rPr sz="1588" b="1" spc="-4" dirty="0">
                <a:latin typeface="Calibri"/>
                <a:cs typeface="Calibri"/>
              </a:rPr>
              <a:t>5p</a:t>
            </a:r>
            <a:r>
              <a:rPr sz="1588" b="1" spc="-6" baseline="25462" dirty="0">
                <a:latin typeface="Calibri"/>
                <a:cs typeface="Calibri"/>
              </a:rPr>
              <a:t>5</a:t>
            </a:r>
            <a:r>
              <a:rPr sz="1588" b="1" spc="-4" dirty="0">
                <a:latin typeface="Calibri"/>
                <a:cs typeface="Calibri"/>
              </a:rPr>
              <a:t>)</a:t>
            </a:r>
            <a:r>
              <a:rPr sz="1588" b="1" spc="22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+ </a:t>
            </a:r>
            <a:r>
              <a:rPr sz="1588" b="1" spc="-4" dirty="0">
                <a:latin typeface="Calibri"/>
                <a:cs typeface="Calibri"/>
              </a:rPr>
              <a:t>e</a:t>
            </a:r>
            <a:r>
              <a:rPr sz="1588" b="1" spc="-6" baseline="25462" dirty="0">
                <a:latin typeface="Calibri"/>
                <a:cs typeface="Calibri"/>
              </a:rPr>
              <a:t>‐	</a:t>
            </a:r>
            <a:r>
              <a:rPr sz="1588" b="1" spc="-4" dirty="0">
                <a:latin typeface="Calibri"/>
                <a:cs typeface="Calibri"/>
              </a:rPr>
              <a:t>([Kr]5s</a:t>
            </a:r>
            <a:r>
              <a:rPr sz="1588" b="1" spc="-6" baseline="25462" dirty="0">
                <a:latin typeface="Calibri"/>
                <a:cs typeface="Calibri"/>
              </a:rPr>
              <a:t>2</a:t>
            </a:r>
            <a:r>
              <a:rPr sz="1588" b="1" spc="-4" dirty="0">
                <a:latin typeface="Calibri"/>
                <a:cs typeface="Calibri"/>
              </a:rPr>
              <a:t>4d</a:t>
            </a:r>
            <a:r>
              <a:rPr sz="1588" b="1" spc="-6" baseline="25462" dirty="0">
                <a:latin typeface="Calibri"/>
                <a:cs typeface="Calibri"/>
              </a:rPr>
              <a:t>10</a:t>
            </a:r>
            <a:r>
              <a:rPr sz="1588" b="1" spc="-4" dirty="0">
                <a:latin typeface="Calibri"/>
                <a:cs typeface="Calibri"/>
              </a:rPr>
              <a:t>5p</a:t>
            </a:r>
            <a:r>
              <a:rPr sz="1588" b="1" spc="-6" baseline="25462" dirty="0">
                <a:latin typeface="Calibri"/>
                <a:cs typeface="Calibri"/>
              </a:rPr>
              <a:t>6</a:t>
            </a:r>
            <a:r>
              <a:rPr sz="1588" b="1" spc="-4" dirty="0">
                <a:latin typeface="Calibri"/>
                <a:cs typeface="Calibri"/>
              </a:rPr>
              <a:t>)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16070" y="4134971"/>
            <a:ext cx="542925" cy="67235"/>
          </a:xfrm>
          <a:custGeom>
            <a:avLst/>
            <a:gdLst/>
            <a:ahLst/>
            <a:cxnLst/>
            <a:rect l="l" t="t" r="r" b="b"/>
            <a:pathLst>
              <a:path w="615314" h="76200">
                <a:moveTo>
                  <a:pt x="551688" y="44958"/>
                </a:moveTo>
                <a:lnTo>
                  <a:pt x="551688" y="32004"/>
                </a:lnTo>
                <a:lnTo>
                  <a:pt x="0" y="32004"/>
                </a:lnTo>
                <a:lnTo>
                  <a:pt x="0" y="44958"/>
                </a:lnTo>
                <a:lnTo>
                  <a:pt x="551688" y="44958"/>
                </a:lnTo>
                <a:close/>
              </a:path>
              <a:path w="615314" h="76200">
                <a:moveTo>
                  <a:pt x="614934" y="38100"/>
                </a:moveTo>
                <a:lnTo>
                  <a:pt x="538734" y="0"/>
                </a:lnTo>
                <a:lnTo>
                  <a:pt x="538734" y="32004"/>
                </a:lnTo>
                <a:lnTo>
                  <a:pt x="551688" y="32004"/>
                </a:lnTo>
                <a:lnTo>
                  <a:pt x="551688" y="69723"/>
                </a:lnTo>
                <a:lnTo>
                  <a:pt x="614934" y="38100"/>
                </a:lnTo>
                <a:close/>
              </a:path>
              <a:path w="615314" h="76200">
                <a:moveTo>
                  <a:pt x="551688" y="69723"/>
                </a:moveTo>
                <a:lnTo>
                  <a:pt x="551688" y="44958"/>
                </a:lnTo>
                <a:lnTo>
                  <a:pt x="538734" y="44958"/>
                </a:lnTo>
                <a:lnTo>
                  <a:pt x="538734" y="76200"/>
                </a:lnTo>
                <a:lnTo>
                  <a:pt x="551688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4482353" y="4807324"/>
            <a:ext cx="537882" cy="67235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46353" y="44958"/>
                </a:moveTo>
                <a:lnTo>
                  <a:pt x="546353" y="32004"/>
                </a:lnTo>
                <a:lnTo>
                  <a:pt x="0" y="32004"/>
                </a:lnTo>
                <a:lnTo>
                  <a:pt x="0" y="44958"/>
                </a:lnTo>
                <a:lnTo>
                  <a:pt x="546353" y="44958"/>
                </a:lnTo>
                <a:close/>
              </a:path>
              <a:path w="609600" h="76200">
                <a:moveTo>
                  <a:pt x="609599" y="38100"/>
                </a:moveTo>
                <a:lnTo>
                  <a:pt x="533399" y="0"/>
                </a:lnTo>
                <a:lnTo>
                  <a:pt x="533399" y="32004"/>
                </a:lnTo>
                <a:lnTo>
                  <a:pt x="546353" y="32004"/>
                </a:lnTo>
                <a:lnTo>
                  <a:pt x="546353" y="69723"/>
                </a:lnTo>
                <a:lnTo>
                  <a:pt x="609599" y="38100"/>
                </a:lnTo>
                <a:close/>
              </a:path>
              <a:path w="609600" h="76200">
                <a:moveTo>
                  <a:pt x="546353" y="69723"/>
                </a:moveTo>
                <a:lnTo>
                  <a:pt x="546353" y="44958"/>
                </a:lnTo>
                <a:lnTo>
                  <a:pt x="533399" y="44958"/>
                </a:lnTo>
                <a:lnTo>
                  <a:pt x="533399" y="76200"/>
                </a:lnTo>
                <a:lnTo>
                  <a:pt x="546353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 txBox="1"/>
          <p:nvPr/>
        </p:nvSpPr>
        <p:spPr>
          <a:xfrm>
            <a:off x="2298887" y="4745127"/>
            <a:ext cx="7831231" cy="94958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24988" indent="-280722">
              <a:spcBef>
                <a:spcPts val="88"/>
              </a:spcBef>
              <a:buAutoNum type="alphaLcParenBoth" startAt="2"/>
              <a:tabLst>
                <a:tab pos="325548" algn="l"/>
              </a:tabLst>
            </a:pPr>
            <a:r>
              <a:rPr lang="nl-BE" sz="1588" b="1" spc="-9" dirty="0">
                <a:latin typeface="Calibri"/>
                <a:cs typeface="Calibri"/>
              </a:rPr>
              <a:t>Kalium (</a:t>
            </a:r>
            <a:r>
              <a:rPr sz="1588" b="1" spc="-4" dirty="0">
                <a:latin typeface="Calibri"/>
                <a:cs typeface="Calibri"/>
              </a:rPr>
              <a:t>Z</a:t>
            </a:r>
            <a:r>
              <a:rPr sz="1588" b="1" spc="-9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=</a:t>
            </a:r>
            <a:r>
              <a:rPr sz="1588" b="1" spc="13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19)</a:t>
            </a:r>
            <a:r>
              <a:rPr sz="1588" b="1" spc="4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is</a:t>
            </a:r>
            <a:r>
              <a:rPr sz="1588" b="1" spc="-4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in</a:t>
            </a:r>
            <a:r>
              <a:rPr sz="1588" b="1" spc="-9" dirty="0">
                <a:latin typeface="Calibri"/>
                <a:cs typeface="Calibri"/>
              </a:rPr>
              <a:t> Gro</a:t>
            </a:r>
            <a:r>
              <a:rPr lang="nl-BE" sz="1588" b="1" spc="-9" dirty="0">
                <a:latin typeface="Calibri"/>
                <a:cs typeface="Calibri"/>
              </a:rPr>
              <a:t>e</a:t>
            </a:r>
            <a:r>
              <a:rPr sz="1588" b="1" spc="-9" dirty="0">
                <a:latin typeface="Calibri"/>
                <a:cs typeface="Calibri"/>
              </a:rPr>
              <a:t>p</a:t>
            </a:r>
            <a:r>
              <a:rPr sz="1588" b="1" spc="4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1A(1)</a:t>
            </a:r>
            <a:r>
              <a:rPr sz="1588" b="1" dirty="0">
                <a:latin typeface="Calibri"/>
                <a:cs typeface="Calibri"/>
              </a:rPr>
              <a:t> </a:t>
            </a:r>
            <a:r>
              <a:rPr lang="nl-NL" sz="1588" b="1" dirty="0">
                <a:cs typeface="Calibri"/>
              </a:rPr>
              <a:t>en verliest één elektron :</a:t>
            </a:r>
          </a:p>
          <a:p>
            <a:pPr marL="44266">
              <a:spcBef>
                <a:spcPts val="88"/>
              </a:spcBef>
              <a:tabLst>
                <a:tab pos="325548" algn="l"/>
              </a:tabLst>
            </a:pPr>
            <a:r>
              <a:rPr lang="nl-NL" sz="1588" b="1" dirty="0">
                <a:cs typeface="Calibri"/>
              </a:rPr>
              <a:t>				 Ar:</a:t>
            </a:r>
            <a:r>
              <a:rPr sz="1588" b="1" dirty="0">
                <a:latin typeface="Calibri"/>
                <a:cs typeface="Calibri"/>
              </a:rPr>
              <a:t>K</a:t>
            </a:r>
            <a:r>
              <a:rPr sz="1588" b="1" spc="9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([Ar]4s</a:t>
            </a:r>
            <a:r>
              <a:rPr sz="1588" b="1" spc="-6" baseline="25462" dirty="0">
                <a:latin typeface="Calibri"/>
                <a:cs typeface="Calibri"/>
              </a:rPr>
              <a:t>1</a:t>
            </a:r>
            <a:r>
              <a:rPr sz="1588" b="1" spc="-4" dirty="0">
                <a:latin typeface="Calibri"/>
                <a:cs typeface="Calibri"/>
              </a:rPr>
              <a:t>)	K</a:t>
            </a:r>
            <a:r>
              <a:rPr sz="1588" b="1" spc="-6" baseline="25462" dirty="0">
                <a:latin typeface="Calibri"/>
                <a:cs typeface="Calibri"/>
              </a:rPr>
              <a:t>+</a:t>
            </a:r>
            <a:r>
              <a:rPr sz="1588" b="1" spc="172" baseline="25462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([Ar])</a:t>
            </a:r>
            <a:r>
              <a:rPr sz="1588" b="1" spc="349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+</a:t>
            </a:r>
            <a:r>
              <a:rPr sz="1588" b="1" spc="-13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e</a:t>
            </a:r>
            <a:r>
              <a:rPr sz="1588" b="1" spc="-6" baseline="25462" dirty="0">
                <a:latin typeface="Calibri"/>
                <a:cs typeface="Calibri"/>
              </a:rPr>
              <a:t>‐</a:t>
            </a:r>
            <a:endParaRPr sz="1588" baseline="25462" dirty="0">
              <a:latin typeface="Calibri"/>
              <a:cs typeface="Calibri"/>
            </a:endParaRPr>
          </a:p>
          <a:p>
            <a:pPr marL="300334" indent="-256068">
              <a:spcBef>
                <a:spcPts val="1482"/>
              </a:spcBef>
              <a:buAutoNum type="alphaLcParenBoth" startAt="3"/>
              <a:tabLst>
                <a:tab pos="300894" algn="l"/>
              </a:tabLst>
            </a:pPr>
            <a:r>
              <a:rPr lang="nl-NL" sz="1588" b="1" dirty="0">
                <a:cs typeface="Calibri"/>
              </a:rPr>
              <a:t>Indium (Z = 49) valt in groep 3A(13) en kan één elektron of drie elektronen verliezen: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20812" y="5883088"/>
            <a:ext cx="1608044" cy="5000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 marR="26896" indent="20732">
              <a:spcBef>
                <a:spcPts val="88"/>
              </a:spcBef>
            </a:pPr>
            <a:r>
              <a:rPr sz="1588" b="1" dirty="0">
                <a:latin typeface="Calibri"/>
                <a:cs typeface="Calibri"/>
              </a:rPr>
              <a:t>In</a:t>
            </a:r>
            <a:r>
              <a:rPr sz="1588" b="1" spc="-71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([Kr]5s</a:t>
            </a:r>
            <a:r>
              <a:rPr sz="1588" b="1" spc="-6" baseline="25462" dirty="0">
                <a:latin typeface="Calibri"/>
                <a:cs typeface="Calibri"/>
              </a:rPr>
              <a:t>2</a:t>
            </a:r>
            <a:r>
              <a:rPr sz="1588" b="1" spc="-4" dirty="0">
                <a:latin typeface="Calibri"/>
                <a:cs typeface="Calibri"/>
              </a:rPr>
              <a:t>4d</a:t>
            </a:r>
            <a:r>
              <a:rPr sz="1588" b="1" spc="-6" baseline="25462" dirty="0">
                <a:latin typeface="Calibri"/>
                <a:cs typeface="Calibri"/>
              </a:rPr>
              <a:t>10</a:t>
            </a:r>
            <a:r>
              <a:rPr sz="1588" b="1" spc="-4" dirty="0">
                <a:latin typeface="Calibri"/>
                <a:cs typeface="Calibri"/>
              </a:rPr>
              <a:t>5p</a:t>
            </a:r>
            <a:r>
              <a:rPr sz="1588" b="1" spc="-6" baseline="25462" dirty="0">
                <a:latin typeface="Calibri"/>
                <a:cs typeface="Calibri"/>
              </a:rPr>
              <a:t>1</a:t>
            </a:r>
            <a:r>
              <a:rPr sz="1588" b="1" spc="-4" dirty="0">
                <a:latin typeface="Calibri"/>
                <a:cs typeface="Calibri"/>
              </a:rPr>
              <a:t>) </a:t>
            </a:r>
            <a:r>
              <a:rPr sz="1588" b="1" spc="-349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In</a:t>
            </a:r>
            <a:r>
              <a:rPr sz="1588" b="1" spc="-62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([Kr]5s</a:t>
            </a:r>
            <a:r>
              <a:rPr sz="1588" b="1" spc="-6" baseline="25462" dirty="0">
                <a:latin typeface="Calibri"/>
                <a:cs typeface="Calibri"/>
              </a:rPr>
              <a:t>2</a:t>
            </a:r>
            <a:r>
              <a:rPr sz="1588" b="1" spc="-4" dirty="0">
                <a:latin typeface="Calibri"/>
                <a:cs typeface="Calibri"/>
              </a:rPr>
              <a:t>4d</a:t>
            </a:r>
            <a:r>
              <a:rPr sz="1588" b="1" spc="-6" baseline="25462" dirty="0">
                <a:latin typeface="Calibri"/>
                <a:cs typeface="Calibri"/>
              </a:rPr>
              <a:t>10</a:t>
            </a:r>
            <a:r>
              <a:rPr sz="1588" b="1" spc="-4" dirty="0">
                <a:latin typeface="Calibri"/>
                <a:cs typeface="Calibri"/>
              </a:rPr>
              <a:t>5p</a:t>
            </a:r>
            <a:r>
              <a:rPr sz="1588" b="1" spc="-6" baseline="25462" dirty="0">
                <a:latin typeface="Calibri"/>
                <a:cs typeface="Calibri"/>
              </a:rPr>
              <a:t>1</a:t>
            </a:r>
            <a:r>
              <a:rPr sz="1588" b="1" spc="-4" dirty="0">
                <a:latin typeface="Calibri"/>
                <a:cs typeface="Calibri"/>
              </a:rPr>
              <a:t>)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97926" y="5823808"/>
            <a:ext cx="1806387" cy="5000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 marR="26896" indent="20732">
              <a:spcBef>
                <a:spcPts val="88"/>
              </a:spcBef>
            </a:pPr>
            <a:r>
              <a:rPr sz="1588" b="1" dirty="0">
                <a:latin typeface="Calibri"/>
                <a:cs typeface="Calibri"/>
              </a:rPr>
              <a:t>In</a:t>
            </a:r>
            <a:r>
              <a:rPr sz="1588" b="1" baseline="25462" dirty="0">
                <a:latin typeface="Calibri"/>
                <a:cs typeface="Calibri"/>
              </a:rPr>
              <a:t>+</a:t>
            </a:r>
            <a:r>
              <a:rPr sz="1588" b="1" spc="146" baseline="25462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([Kr]5s</a:t>
            </a:r>
            <a:r>
              <a:rPr sz="1588" b="1" spc="-6" baseline="25462" dirty="0">
                <a:latin typeface="Calibri"/>
                <a:cs typeface="Calibri"/>
              </a:rPr>
              <a:t>2</a:t>
            </a:r>
            <a:r>
              <a:rPr sz="1588" b="1" spc="-4" dirty="0">
                <a:latin typeface="Calibri"/>
                <a:cs typeface="Calibri"/>
              </a:rPr>
              <a:t>4d</a:t>
            </a:r>
            <a:r>
              <a:rPr sz="1588" b="1" spc="-6" baseline="25462" dirty="0">
                <a:latin typeface="Calibri"/>
                <a:cs typeface="Calibri"/>
              </a:rPr>
              <a:t>10</a:t>
            </a:r>
            <a:r>
              <a:rPr sz="1588" b="1" spc="-4" dirty="0">
                <a:latin typeface="Calibri"/>
                <a:cs typeface="Calibri"/>
              </a:rPr>
              <a:t>)  </a:t>
            </a:r>
            <a:r>
              <a:rPr sz="1588" b="1" dirty="0">
                <a:latin typeface="Calibri"/>
                <a:cs typeface="Calibri"/>
              </a:rPr>
              <a:t>+</a:t>
            </a:r>
            <a:r>
              <a:rPr sz="1588" b="1" spc="-22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e</a:t>
            </a:r>
            <a:r>
              <a:rPr sz="1588" b="1" spc="-6" baseline="25462" dirty="0">
                <a:latin typeface="Calibri"/>
                <a:cs typeface="Calibri"/>
              </a:rPr>
              <a:t>+ </a:t>
            </a:r>
            <a:r>
              <a:rPr sz="1588" b="1" spc="-337" baseline="25462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In</a:t>
            </a:r>
            <a:r>
              <a:rPr sz="1588" b="1" spc="-6" baseline="25462" dirty="0">
                <a:latin typeface="Calibri"/>
                <a:cs typeface="Calibri"/>
              </a:rPr>
              <a:t>3+</a:t>
            </a:r>
            <a:r>
              <a:rPr sz="1588" b="1" spc="-4" dirty="0">
                <a:latin typeface="Calibri"/>
                <a:cs typeface="Calibri"/>
              </a:rPr>
              <a:t>([Kr]</a:t>
            </a:r>
            <a:r>
              <a:rPr sz="1588" b="1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4d</a:t>
            </a:r>
            <a:r>
              <a:rPr sz="1588" b="1" spc="-6" baseline="25462" dirty="0">
                <a:latin typeface="Calibri"/>
                <a:cs typeface="Calibri"/>
              </a:rPr>
              <a:t>10</a:t>
            </a:r>
            <a:r>
              <a:rPr sz="1588" b="1" spc="-4" dirty="0">
                <a:latin typeface="Calibri"/>
                <a:cs typeface="Calibri"/>
              </a:rPr>
              <a:t>)</a:t>
            </a:r>
            <a:r>
              <a:rPr sz="1588" b="1" dirty="0">
                <a:latin typeface="Calibri"/>
                <a:cs typeface="Calibri"/>
              </a:rPr>
              <a:t> + </a:t>
            </a:r>
            <a:r>
              <a:rPr sz="1588" b="1" spc="-4" dirty="0">
                <a:latin typeface="Calibri"/>
                <a:cs typeface="Calibri"/>
              </a:rPr>
              <a:t>3e</a:t>
            </a:r>
            <a:r>
              <a:rPr sz="1588" b="1" spc="-6" baseline="25462" dirty="0">
                <a:latin typeface="Calibri"/>
                <a:cs typeface="Calibri"/>
              </a:rPr>
              <a:t>‐</a:t>
            </a:r>
            <a:endParaRPr sz="1588" baseline="25462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18959" y="5891797"/>
            <a:ext cx="403412" cy="67235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93953" y="44958"/>
                </a:moveTo>
                <a:lnTo>
                  <a:pt x="393953" y="32004"/>
                </a:lnTo>
                <a:lnTo>
                  <a:pt x="0" y="32004"/>
                </a:lnTo>
                <a:lnTo>
                  <a:pt x="0" y="44958"/>
                </a:lnTo>
                <a:lnTo>
                  <a:pt x="393953" y="44958"/>
                </a:lnTo>
                <a:close/>
              </a:path>
              <a:path w="457200" h="76200">
                <a:moveTo>
                  <a:pt x="457200" y="38100"/>
                </a:moveTo>
                <a:lnTo>
                  <a:pt x="381000" y="0"/>
                </a:lnTo>
                <a:lnTo>
                  <a:pt x="381000" y="32004"/>
                </a:lnTo>
                <a:lnTo>
                  <a:pt x="393953" y="32004"/>
                </a:lnTo>
                <a:lnTo>
                  <a:pt x="393953" y="69723"/>
                </a:lnTo>
                <a:lnTo>
                  <a:pt x="457200" y="38100"/>
                </a:lnTo>
                <a:close/>
              </a:path>
              <a:path w="457200" h="76200">
                <a:moveTo>
                  <a:pt x="393953" y="69723"/>
                </a:moveTo>
                <a:lnTo>
                  <a:pt x="393953" y="44958"/>
                </a:lnTo>
                <a:lnTo>
                  <a:pt x="381000" y="44958"/>
                </a:lnTo>
                <a:lnTo>
                  <a:pt x="381000" y="76200"/>
                </a:lnTo>
                <a:lnTo>
                  <a:pt x="393953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5046817" y="6176683"/>
            <a:ext cx="403412" cy="67235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93953" y="44957"/>
                </a:moveTo>
                <a:lnTo>
                  <a:pt x="393953" y="32003"/>
                </a:lnTo>
                <a:lnTo>
                  <a:pt x="0" y="32003"/>
                </a:lnTo>
                <a:lnTo>
                  <a:pt x="0" y="44957"/>
                </a:lnTo>
                <a:lnTo>
                  <a:pt x="393953" y="44957"/>
                </a:lnTo>
                <a:close/>
              </a:path>
              <a:path w="457200" h="76200">
                <a:moveTo>
                  <a:pt x="457200" y="38100"/>
                </a:moveTo>
                <a:lnTo>
                  <a:pt x="381000" y="0"/>
                </a:lnTo>
                <a:lnTo>
                  <a:pt x="381000" y="32003"/>
                </a:lnTo>
                <a:lnTo>
                  <a:pt x="393953" y="32003"/>
                </a:lnTo>
                <a:lnTo>
                  <a:pt x="393953" y="69723"/>
                </a:lnTo>
                <a:lnTo>
                  <a:pt x="457200" y="38100"/>
                </a:lnTo>
                <a:close/>
              </a:path>
              <a:path w="457200" h="76200">
                <a:moveTo>
                  <a:pt x="393953" y="69723"/>
                </a:moveTo>
                <a:lnTo>
                  <a:pt x="393953" y="44957"/>
                </a:lnTo>
                <a:lnTo>
                  <a:pt x="381000" y="44957"/>
                </a:lnTo>
                <a:lnTo>
                  <a:pt x="381000" y="76200"/>
                </a:lnTo>
                <a:lnTo>
                  <a:pt x="393953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240" y="616709"/>
            <a:ext cx="6292662" cy="98908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 marR="4483">
              <a:lnSpc>
                <a:spcPct val="100000"/>
              </a:lnSpc>
              <a:spcBef>
                <a:spcPts val="88"/>
              </a:spcBef>
            </a:pPr>
            <a:r>
              <a:rPr lang="nl-NL" sz="2118" spc="-9" dirty="0"/>
              <a:t>Het schrijven van elektronenconfiguraties en het voorspellen van magnetisch gedrag van overgangsmetaalionen</a:t>
            </a:r>
            <a:endParaRPr sz="2118" dirty="0"/>
          </a:p>
        </p:txBody>
      </p:sp>
      <p:sp>
        <p:nvSpPr>
          <p:cNvPr id="3" name="object 3"/>
          <p:cNvSpPr/>
          <p:nvPr/>
        </p:nvSpPr>
        <p:spPr>
          <a:xfrm>
            <a:off x="2061883" y="1267385"/>
            <a:ext cx="8068235" cy="863973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9144000" y="979169"/>
                </a:moveTo>
                <a:lnTo>
                  <a:pt x="9144000" y="0"/>
                </a:lnTo>
                <a:lnTo>
                  <a:pt x="0" y="0"/>
                </a:lnTo>
                <a:lnTo>
                  <a:pt x="0" y="979170"/>
                </a:lnTo>
                <a:lnTo>
                  <a:pt x="9144000" y="97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467534" y="1495536"/>
            <a:ext cx="1006289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nl-BE" sz="1588" b="1" spc="-9" dirty="0">
                <a:cs typeface="Calibri"/>
              </a:rPr>
              <a:t>PROBLEEM: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44899" y="1495536"/>
            <a:ext cx="5822015" cy="7444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-560">
              <a:spcBef>
                <a:spcPts val="88"/>
              </a:spcBef>
            </a:pPr>
            <a:r>
              <a:rPr lang="nl-NL" sz="1588" b="1" dirty="0">
                <a:cs typeface="Calibri"/>
              </a:rPr>
              <a:t>Gebruik verkorte elektronenconfiguraties om de reactie voor de vorming van elk overgangsmetaalion te schrijven en te voorspellen of het ion paramagnetisch is.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67535" y="2773007"/>
            <a:ext cx="526676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dirty="0">
                <a:latin typeface="Calibri"/>
                <a:cs typeface="Calibri"/>
              </a:rPr>
              <a:t>PLAN: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6623" y="2302360"/>
            <a:ext cx="6462432" cy="72407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67239">
              <a:spcBef>
                <a:spcPts val="88"/>
              </a:spcBef>
              <a:tabLst>
                <a:tab pos="2285562" algn="l"/>
                <a:tab pos="4505005" algn="l"/>
              </a:tabLst>
            </a:pPr>
            <a:r>
              <a:rPr sz="1588" b="1" spc="-4" dirty="0">
                <a:latin typeface="Calibri"/>
                <a:cs typeface="Calibri"/>
              </a:rPr>
              <a:t>(a)</a:t>
            </a:r>
            <a:r>
              <a:rPr sz="1588" b="1" spc="4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Mn</a:t>
            </a:r>
            <a:r>
              <a:rPr sz="1588" b="1" spc="-6" baseline="25462" dirty="0">
                <a:latin typeface="Calibri"/>
                <a:cs typeface="Calibri"/>
              </a:rPr>
              <a:t>2+</a:t>
            </a:r>
            <a:r>
              <a:rPr sz="1588" b="1" spc="-4" dirty="0">
                <a:latin typeface="Calibri"/>
                <a:cs typeface="Calibri"/>
              </a:rPr>
              <a:t>(Z</a:t>
            </a:r>
            <a:r>
              <a:rPr sz="1588" b="1" spc="18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=</a:t>
            </a:r>
            <a:r>
              <a:rPr sz="1588" b="1" spc="13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25)	</a:t>
            </a:r>
            <a:r>
              <a:rPr sz="1588" b="1" dirty="0">
                <a:latin typeface="Calibri"/>
                <a:cs typeface="Calibri"/>
              </a:rPr>
              <a:t>(b)</a:t>
            </a:r>
            <a:r>
              <a:rPr sz="1588" b="1" spc="4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Cr</a:t>
            </a:r>
            <a:r>
              <a:rPr sz="1588" b="1" spc="-6" baseline="25462" dirty="0">
                <a:latin typeface="Calibri"/>
                <a:cs typeface="Calibri"/>
              </a:rPr>
              <a:t>3+</a:t>
            </a:r>
            <a:r>
              <a:rPr sz="1588" b="1" spc="-4" dirty="0">
                <a:latin typeface="Calibri"/>
                <a:cs typeface="Calibri"/>
              </a:rPr>
              <a:t>(Z</a:t>
            </a:r>
            <a:r>
              <a:rPr sz="1588" b="1" spc="9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= 24)	(c)</a:t>
            </a:r>
            <a:r>
              <a:rPr sz="1588" b="1" spc="-22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Hg</a:t>
            </a:r>
            <a:r>
              <a:rPr sz="1588" b="1" spc="-6" baseline="25462" dirty="0">
                <a:latin typeface="Calibri"/>
                <a:cs typeface="Calibri"/>
              </a:rPr>
              <a:t>2+</a:t>
            </a:r>
            <a:r>
              <a:rPr sz="1588" b="1" spc="-4" dirty="0">
                <a:latin typeface="Calibri"/>
                <a:cs typeface="Calibri"/>
              </a:rPr>
              <a:t>(Z</a:t>
            </a:r>
            <a:r>
              <a:rPr sz="1588" b="1" dirty="0">
                <a:latin typeface="Calibri"/>
                <a:cs typeface="Calibri"/>
              </a:rPr>
              <a:t> =</a:t>
            </a:r>
            <a:r>
              <a:rPr sz="1588" b="1" spc="-9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80)</a:t>
            </a:r>
            <a:endParaRPr sz="1588" dirty="0">
              <a:latin typeface="Calibri"/>
              <a:cs typeface="Calibri"/>
            </a:endParaRPr>
          </a:p>
          <a:p>
            <a:pPr>
              <a:spcBef>
                <a:spcPts val="22"/>
              </a:spcBef>
            </a:pPr>
            <a:endParaRPr sz="1456" dirty="0">
              <a:latin typeface="Calibri"/>
              <a:cs typeface="Calibri"/>
            </a:endParaRPr>
          </a:p>
          <a:p>
            <a:pPr marL="537911"/>
            <a:r>
              <a:rPr lang="nl-NL" sz="1588" b="1" spc="-13" dirty="0">
                <a:cs typeface="Calibri"/>
              </a:rPr>
              <a:t>Schrijf de elektronenconfiguratie en verwijder elektronen met ns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61883" y="2994659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979931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2400299" y="3015054"/>
            <a:ext cx="7324166" cy="75722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54267" marR="4483" indent="-560">
              <a:spcBef>
                <a:spcPts val="88"/>
              </a:spcBef>
            </a:pPr>
            <a:r>
              <a:rPr lang="nl-NL" sz="1588" b="1" spc="-9" dirty="0">
                <a:cs typeface="Calibri"/>
              </a:rPr>
              <a:t>om de lading op het ion te vormen. Als de resterende configuratie ongepaarde elektronen heeft, is deze magnetisch.
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51476" y="3983243"/>
            <a:ext cx="1167653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-9" dirty="0">
                <a:solidFill>
                  <a:srgbClr val="C00000"/>
                </a:solidFill>
                <a:latin typeface="Calibri"/>
                <a:cs typeface="Calibri"/>
              </a:rPr>
              <a:t>paramagnetic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46823" y="3983243"/>
            <a:ext cx="1378884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1588" b="1" spc="-4" dirty="0">
                <a:latin typeface="Calibri"/>
                <a:cs typeface="Calibri"/>
              </a:rPr>
              <a:t>(a)</a:t>
            </a:r>
            <a:r>
              <a:rPr sz="1588" b="1" spc="-18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Mn</a:t>
            </a:r>
            <a:r>
              <a:rPr sz="1588" b="1" spc="-6" baseline="25462" dirty="0">
                <a:latin typeface="Calibri"/>
                <a:cs typeface="Calibri"/>
              </a:rPr>
              <a:t>2+</a:t>
            </a:r>
            <a:r>
              <a:rPr sz="1588" b="1" spc="-4" dirty="0">
                <a:latin typeface="Calibri"/>
                <a:cs typeface="Calibri"/>
              </a:rPr>
              <a:t>(Z </a:t>
            </a:r>
            <a:r>
              <a:rPr sz="1588" b="1" dirty="0">
                <a:latin typeface="Calibri"/>
                <a:cs typeface="Calibri"/>
              </a:rPr>
              <a:t>=</a:t>
            </a:r>
            <a:r>
              <a:rPr sz="1588" b="1" spc="-13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25)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74790" y="3983243"/>
            <a:ext cx="1331259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1588" b="1" spc="-4" dirty="0">
                <a:latin typeface="Calibri"/>
                <a:cs typeface="Calibri"/>
              </a:rPr>
              <a:t>Mn([Ar]4s</a:t>
            </a:r>
            <a:r>
              <a:rPr sz="1588" b="1" spc="-6" baseline="25462" dirty="0">
                <a:latin typeface="Calibri"/>
                <a:cs typeface="Calibri"/>
              </a:rPr>
              <a:t>2</a:t>
            </a:r>
            <a:r>
              <a:rPr sz="1588" b="1" spc="-4" dirty="0">
                <a:latin typeface="Calibri"/>
                <a:cs typeface="Calibri"/>
              </a:rPr>
              <a:t>3d</a:t>
            </a:r>
            <a:r>
              <a:rPr sz="1588" b="1" spc="-6" baseline="25462" dirty="0">
                <a:latin typeface="Calibri"/>
                <a:cs typeface="Calibri"/>
              </a:rPr>
              <a:t>5</a:t>
            </a:r>
            <a:r>
              <a:rPr sz="1588" b="1" spc="-4" dirty="0">
                <a:latin typeface="Calibri"/>
                <a:cs typeface="Calibri"/>
              </a:rPr>
              <a:t>)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32661" y="3983243"/>
            <a:ext cx="1732990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1588" b="1" spc="-4" dirty="0">
                <a:latin typeface="Calibri"/>
                <a:cs typeface="Calibri"/>
              </a:rPr>
              <a:t>Mn</a:t>
            </a:r>
            <a:r>
              <a:rPr sz="1588" b="1" spc="-6" baseline="25462" dirty="0">
                <a:latin typeface="Calibri"/>
                <a:cs typeface="Calibri"/>
              </a:rPr>
              <a:t>2+ </a:t>
            </a:r>
            <a:r>
              <a:rPr sz="1588" b="1" dirty="0">
                <a:latin typeface="Calibri"/>
                <a:cs typeface="Calibri"/>
              </a:rPr>
              <a:t>([Ar]</a:t>
            </a:r>
            <a:r>
              <a:rPr sz="1588" b="1" spc="-9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3d</a:t>
            </a:r>
            <a:r>
              <a:rPr sz="1588" b="1" spc="-6" baseline="25462" dirty="0">
                <a:latin typeface="Calibri"/>
                <a:cs typeface="Calibri"/>
              </a:rPr>
              <a:t>5</a:t>
            </a:r>
            <a:r>
              <a:rPr sz="1588" b="1" spc="-4" dirty="0">
                <a:latin typeface="Calibri"/>
                <a:cs typeface="Calibri"/>
              </a:rPr>
              <a:t>)</a:t>
            </a:r>
            <a:r>
              <a:rPr sz="1588" b="1" spc="-9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+</a:t>
            </a:r>
            <a:r>
              <a:rPr sz="1588" b="1" spc="-9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2e</a:t>
            </a:r>
            <a:r>
              <a:rPr sz="1588" b="1" spc="-6" baseline="25462" dirty="0">
                <a:latin typeface="Calibri"/>
                <a:cs typeface="Calibri"/>
              </a:rPr>
              <a:t>‐</a:t>
            </a:r>
            <a:endParaRPr sz="1588" baseline="25462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92588" y="4095973"/>
            <a:ext cx="537882" cy="67235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46353" y="44196"/>
                </a:moveTo>
                <a:lnTo>
                  <a:pt x="546353" y="32004"/>
                </a:lnTo>
                <a:lnTo>
                  <a:pt x="0" y="32004"/>
                </a:lnTo>
                <a:lnTo>
                  <a:pt x="0" y="44196"/>
                </a:lnTo>
                <a:lnTo>
                  <a:pt x="546353" y="44196"/>
                </a:lnTo>
                <a:close/>
              </a:path>
              <a:path w="609600" h="76200">
                <a:moveTo>
                  <a:pt x="609600" y="38100"/>
                </a:moveTo>
                <a:lnTo>
                  <a:pt x="533400" y="0"/>
                </a:lnTo>
                <a:lnTo>
                  <a:pt x="533400" y="32004"/>
                </a:lnTo>
                <a:lnTo>
                  <a:pt x="546353" y="32004"/>
                </a:lnTo>
                <a:lnTo>
                  <a:pt x="546353" y="69723"/>
                </a:lnTo>
                <a:lnTo>
                  <a:pt x="609600" y="38100"/>
                </a:lnTo>
                <a:close/>
              </a:path>
              <a:path w="609600" h="76200">
                <a:moveTo>
                  <a:pt x="546353" y="69723"/>
                </a:moveTo>
                <a:lnTo>
                  <a:pt x="546353" y="44196"/>
                </a:lnTo>
                <a:lnTo>
                  <a:pt x="533400" y="44196"/>
                </a:lnTo>
                <a:lnTo>
                  <a:pt x="533400" y="76200"/>
                </a:lnTo>
                <a:lnTo>
                  <a:pt x="546353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15" name="object 15"/>
          <p:cNvGrpSpPr/>
          <p:nvPr/>
        </p:nvGrpSpPr>
        <p:grpSpPr>
          <a:xfrm>
            <a:off x="2061883" y="4699746"/>
            <a:ext cx="8068235" cy="887506"/>
            <a:chOff x="457200" y="5326379"/>
            <a:chExt cx="9144000" cy="1005840"/>
          </a:xfrm>
        </p:grpSpPr>
        <p:sp>
          <p:nvSpPr>
            <p:cNvPr id="16" name="object 16"/>
            <p:cNvSpPr/>
            <p:nvPr/>
          </p:nvSpPr>
          <p:spPr>
            <a:xfrm>
              <a:off x="4876800" y="5326379"/>
              <a:ext cx="53340" cy="26670"/>
            </a:xfrm>
            <a:custGeom>
              <a:avLst/>
              <a:gdLst/>
              <a:ahLst/>
              <a:cxnLst/>
              <a:rect l="l" t="t" r="r" b="b"/>
              <a:pathLst>
                <a:path w="53339" h="26670">
                  <a:moveTo>
                    <a:pt x="53340" y="2667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53340" y="266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200" y="535228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646829" y="4588361"/>
            <a:ext cx="1280832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1588" b="1" spc="-4" dirty="0">
                <a:latin typeface="Calibri"/>
                <a:cs typeface="Calibri"/>
              </a:rPr>
              <a:t>(b)</a:t>
            </a:r>
            <a:r>
              <a:rPr sz="1588" b="1" spc="-18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Cr</a:t>
            </a:r>
            <a:r>
              <a:rPr sz="1588" b="1" spc="-6" baseline="25462" dirty="0">
                <a:latin typeface="Calibri"/>
                <a:cs typeface="Calibri"/>
              </a:rPr>
              <a:t>3+</a:t>
            </a:r>
            <a:r>
              <a:rPr sz="1588" b="1" spc="-4" dirty="0">
                <a:latin typeface="Calibri"/>
                <a:cs typeface="Calibri"/>
              </a:rPr>
              <a:t>(Z</a:t>
            </a:r>
            <a:r>
              <a:rPr sz="1588" b="1" spc="-13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=</a:t>
            </a:r>
            <a:r>
              <a:rPr sz="1588" b="1" spc="-18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24)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5118" y="4588361"/>
            <a:ext cx="1225363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1588" b="1" spc="-4" dirty="0">
                <a:latin typeface="Calibri"/>
                <a:cs typeface="Calibri"/>
              </a:rPr>
              <a:t>Cr([Ar]4s</a:t>
            </a:r>
            <a:r>
              <a:rPr sz="1588" b="1" spc="-6" baseline="25462" dirty="0">
                <a:latin typeface="Calibri"/>
                <a:cs typeface="Calibri"/>
              </a:rPr>
              <a:t>2</a:t>
            </a:r>
            <a:r>
              <a:rPr sz="1588" b="1" spc="-4" dirty="0">
                <a:latin typeface="Calibri"/>
                <a:cs typeface="Calibri"/>
              </a:rPr>
              <a:t>3d</a:t>
            </a:r>
            <a:r>
              <a:rPr sz="1588" b="1" spc="-6" baseline="25462" dirty="0">
                <a:latin typeface="Calibri"/>
                <a:cs typeface="Calibri"/>
              </a:rPr>
              <a:t>6</a:t>
            </a:r>
            <a:r>
              <a:rPr sz="1588" b="1" spc="-4" dirty="0">
                <a:latin typeface="Calibri"/>
                <a:cs typeface="Calibri"/>
              </a:rPr>
              <a:t>)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28273" y="4588361"/>
            <a:ext cx="1672478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1588" b="1" spc="-4" dirty="0">
                <a:latin typeface="Calibri"/>
                <a:cs typeface="Calibri"/>
              </a:rPr>
              <a:t>Cr</a:t>
            </a:r>
            <a:r>
              <a:rPr sz="1588" b="1" spc="-6" baseline="25462" dirty="0">
                <a:latin typeface="Calibri"/>
                <a:cs typeface="Calibri"/>
              </a:rPr>
              <a:t>3+ </a:t>
            </a:r>
            <a:r>
              <a:rPr sz="1588" b="1" dirty="0">
                <a:latin typeface="Calibri"/>
                <a:cs typeface="Calibri"/>
              </a:rPr>
              <a:t>([Ar]</a:t>
            </a:r>
            <a:r>
              <a:rPr sz="1588" b="1" spc="-9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3d</a:t>
            </a:r>
            <a:r>
              <a:rPr sz="1588" b="1" spc="-6" baseline="25462" dirty="0">
                <a:latin typeface="Calibri"/>
                <a:cs typeface="Calibri"/>
              </a:rPr>
              <a:t>5</a:t>
            </a:r>
            <a:r>
              <a:rPr sz="1588" b="1" spc="-4" dirty="0">
                <a:latin typeface="Calibri"/>
                <a:cs typeface="Calibri"/>
              </a:rPr>
              <a:t>)</a:t>
            </a:r>
            <a:r>
              <a:rPr sz="1588" b="1" spc="344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+</a:t>
            </a:r>
            <a:r>
              <a:rPr sz="1588" b="1" spc="-4" dirty="0">
                <a:latin typeface="Calibri"/>
                <a:cs typeface="Calibri"/>
              </a:rPr>
              <a:t> 3e</a:t>
            </a:r>
            <a:r>
              <a:rPr sz="1588" b="1" spc="-6" baseline="25462" dirty="0">
                <a:latin typeface="Calibri"/>
                <a:cs typeface="Calibri"/>
              </a:rPr>
              <a:t>‐</a:t>
            </a:r>
            <a:endParaRPr sz="1588" baseline="25462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25353" y="4723279"/>
            <a:ext cx="403412" cy="43703"/>
          </a:xfrm>
          <a:custGeom>
            <a:avLst/>
            <a:gdLst/>
            <a:ahLst/>
            <a:cxnLst/>
            <a:rect l="l" t="t" r="r" b="b"/>
            <a:pathLst>
              <a:path w="457200" h="49529">
                <a:moveTo>
                  <a:pt x="393953" y="17525"/>
                </a:moveTo>
                <a:lnTo>
                  <a:pt x="393953" y="5334"/>
                </a:lnTo>
                <a:lnTo>
                  <a:pt x="0" y="5334"/>
                </a:lnTo>
                <a:lnTo>
                  <a:pt x="0" y="17525"/>
                </a:lnTo>
                <a:lnTo>
                  <a:pt x="393953" y="17525"/>
                </a:lnTo>
                <a:close/>
              </a:path>
              <a:path w="457200" h="49529">
                <a:moveTo>
                  <a:pt x="457200" y="11429"/>
                </a:moveTo>
                <a:lnTo>
                  <a:pt x="434340" y="0"/>
                </a:lnTo>
                <a:lnTo>
                  <a:pt x="381000" y="0"/>
                </a:lnTo>
                <a:lnTo>
                  <a:pt x="381000" y="5334"/>
                </a:lnTo>
                <a:lnTo>
                  <a:pt x="393953" y="5334"/>
                </a:lnTo>
                <a:lnTo>
                  <a:pt x="393953" y="43052"/>
                </a:lnTo>
                <a:lnTo>
                  <a:pt x="457200" y="11429"/>
                </a:lnTo>
                <a:close/>
              </a:path>
              <a:path w="457200" h="49529">
                <a:moveTo>
                  <a:pt x="393953" y="43052"/>
                </a:moveTo>
                <a:lnTo>
                  <a:pt x="393953" y="17525"/>
                </a:lnTo>
                <a:lnTo>
                  <a:pt x="381000" y="17525"/>
                </a:lnTo>
                <a:lnTo>
                  <a:pt x="381000" y="49529"/>
                </a:lnTo>
                <a:lnTo>
                  <a:pt x="393953" y="43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 txBox="1"/>
          <p:nvPr/>
        </p:nvSpPr>
        <p:spPr>
          <a:xfrm>
            <a:off x="8451476" y="4588361"/>
            <a:ext cx="1167653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-9" dirty="0">
                <a:solidFill>
                  <a:srgbClr val="C00000"/>
                </a:solidFill>
                <a:latin typeface="Calibri"/>
                <a:cs typeface="Calibri"/>
              </a:rPr>
              <a:t>paramagnetic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46828" y="5260713"/>
            <a:ext cx="1302124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1588" b="1" dirty="0">
                <a:latin typeface="Calibri"/>
                <a:cs typeface="Calibri"/>
              </a:rPr>
              <a:t>(c)</a:t>
            </a:r>
            <a:r>
              <a:rPr sz="1588" b="1" spc="-26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Hg</a:t>
            </a:r>
            <a:r>
              <a:rPr sz="1588" b="1" spc="-6" baseline="25462" dirty="0">
                <a:latin typeface="Calibri"/>
                <a:cs typeface="Calibri"/>
              </a:rPr>
              <a:t>2+</a:t>
            </a:r>
            <a:r>
              <a:rPr sz="1588" b="1" spc="-4" dirty="0">
                <a:latin typeface="Calibri"/>
                <a:cs typeface="Calibri"/>
              </a:rPr>
              <a:t>(Z </a:t>
            </a:r>
            <a:r>
              <a:rPr sz="1588" b="1" dirty="0">
                <a:latin typeface="Calibri"/>
                <a:cs typeface="Calibri"/>
              </a:rPr>
              <a:t>=</a:t>
            </a:r>
            <a:r>
              <a:rPr sz="1588" b="1" spc="-13" dirty="0">
                <a:latin typeface="Calibri"/>
                <a:cs typeface="Calibri"/>
              </a:rPr>
              <a:t> </a:t>
            </a:r>
            <a:r>
              <a:rPr sz="1588" b="1" spc="-4" dirty="0">
                <a:latin typeface="Calibri"/>
                <a:cs typeface="Calibri"/>
              </a:rPr>
              <a:t>80)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36626" y="5260713"/>
            <a:ext cx="1655108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1588" b="1" spc="-4" dirty="0">
                <a:latin typeface="Calibri"/>
                <a:cs typeface="Calibri"/>
              </a:rPr>
              <a:t>Hg([Xe]6s</a:t>
            </a:r>
            <a:r>
              <a:rPr sz="1588" b="1" spc="-6" baseline="25462" dirty="0">
                <a:latin typeface="Calibri"/>
                <a:cs typeface="Calibri"/>
              </a:rPr>
              <a:t>2</a:t>
            </a:r>
            <a:r>
              <a:rPr sz="1588" b="1" spc="-4" dirty="0">
                <a:latin typeface="Calibri"/>
                <a:cs typeface="Calibri"/>
              </a:rPr>
              <a:t>4f</a:t>
            </a:r>
            <a:r>
              <a:rPr sz="1588" b="1" spc="-6" baseline="25462" dirty="0">
                <a:latin typeface="Calibri"/>
                <a:cs typeface="Calibri"/>
              </a:rPr>
              <a:t>14</a:t>
            </a:r>
            <a:r>
              <a:rPr sz="1588" b="1" spc="-4" dirty="0">
                <a:latin typeface="Calibri"/>
                <a:cs typeface="Calibri"/>
              </a:rPr>
              <a:t>5d</a:t>
            </a:r>
            <a:r>
              <a:rPr sz="1588" b="1" spc="-6" baseline="25462" dirty="0">
                <a:latin typeface="Calibri"/>
                <a:cs typeface="Calibri"/>
              </a:rPr>
              <a:t>10</a:t>
            </a:r>
            <a:r>
              <a:rPr sz="1588" b="1" spc="-4" dirty="0">
                <a:latin typeface="Calibri"/>
                <a:cs typeface="Calibri"/>
              </a:rPr>
              <a:t>)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81432" y="5260713"/>
            <a:ext cx="2104465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>
              <a:spcBef>
                <a:spcPts val="88"/>
              </a:spcBef>
            </a:pPr>
            <a:r>
              <a:rPr sz="1588" b="1" spc="-4" dirty="0">
                <a:latin typeface="Calibri"/>
                <a:cs typeface="Calibri"/>
              </a:rPr>
              <a:t>Hg</a:t>
            </a:r>
            <a:r>
              <a:rPr sz="1588" b="1" spc="-6" baseline="25462" dirty="0">
                <a:latin typeface="Calibri"/>
                <a:cs typeface="Calibri"/>
              </a:rPr>
              <a:t>2+</a:t>
            </a:r>
            <a:r>
              <a:rPr sz="1588" b="1" baseline="25462" dirty="0">
                <a:latin typeface="Calibri"/>
                <a:cs typeface="Calibri"/>
              </a:rPr>
              <a:t> </a:t>
            </a:r>
            <a:r>
              <a:rPr sz="1588" b="1" spc="-13" dirty="0">
                <a:latin typeface="Calibri"/>
                <a:cs typeface="Calibri"/>
              </a:rPr>
              <a:t>([Xe]</a:t>
            </a:r>
            <a:r>
              <a:rPr sz="1588" b="1" spc="-4" dirty="0">
                <a:latin typeface="Calibri"/>
                <a:cs typeface="Calibri"/>
              </a:rPr>
              <a:t> 4f</a:t>
            </a:r>
            <a:r>
              <a:rPr sz="1588" b="1" spc="-6" baseline="25462" dirty="0">
                <a:latin typeface="Calibri"/>
                <a:cs typeface="Calibri"/>
              </a:rPr>
              <a:t>14</a:t>
            </a:r>
            <a:r>
              <a:rPr sz="1588" b="1" spc="-4" dirty="0">
                <a:latin typeface="Calibri"/>
                <a:cs typeface="Calibri"/>
              </a:rPr>
              <a:t>5d</a:t>
            </a:r>
            <a:r>
              <a:rPr sz="1588" b="1" spc="-6" baseline="25462" dirty="0">
                <a:latin typeface="Calibri"/>
                <a:cs typeface="Calibri"/>
              </a:rPr>
              <a:t>10</a:t>
            </a:r>
            <a:r>
              <a:rPr sz="1588" b="1" spc="-4" dirty="0">
                <a:latin typeface="Calibri"/>
                <a:cs typeface="Calibri"/>
              </a:rPr>
              <a:t>)</a:t>
            </a:r>
            <a:r>
              <a:rPr sz="1588" b="1" spc="375" dirty="0">
                <a:latin typeface="Calibri"/>
                <a:cs typeface="Calibri"/>
              </a:rPr>
              <a:t> </a:t>
            </a:r>
            <a:r>
              <a:rPr sz="1588" b="1" dirty="0">
                <a:latin typeface="Calibri"/>
                <a:cs typeface="Calibri"/>
              </a:rPr>
              <a:t>+ </a:t>
            </a:r>
            <a:r>
              <a:rPr sz="1588" b="1" spc="-4" dirty="0">
                <a:latin typeface="Calibri"/>
                <a:cs typeface="Calibri"/>
              </a:rPr>
              <a:t>2e</a:t>
            </a:r>
            <a:r>
              <a:rPr sz="1588" b="1" spc="-6" baseline="25462" dirty="0">
                <a:latin typeface="Calibri"/>
                <a:cs typeface="Calibri"/>
              </a:rPr>
              <a:t>‐</a:t>
            </a:r>
            <a:endParaRPr sz="1588" baseline="25462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96000" y="5373444"/>
            <a:ext cx="403412" cy="67235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93953" y="44196"/>
                </a:moveTo>
                <a:lnTo>
                  <a:pt x="393953" y="32003"/>
                </a:lnTo>
                <a:lnTo>
                  <a:pt x="0" y="32003"/>
                </a:lnTo>
                <a:lnTo>
                  <a:pt x="0" y="44196"/>
                </a:lnTo>
                <a:lnTo>
                  <a:pt x="393953" y="44196"/>
                </a:lnTo>
                <a:close/>
              </a:path>
              <a:path w="457200" h="76200">
                <a:moveTo>
                  <a:pt x="457200" y="38100"/>
                </a:moveTo>
                <a:lnTo>
                  <a:pt x="381000" y="0"/>
                </a:lnTo>
                <a:lnTo>
                  <a:pt x="381000" y="32003"/>
                </a:lnTo>
                <a:lnTo>
                  <a:pt x="393953" y="32003"/>
                </a:lnTo>
                <a:lnTo>
                  <a:pt x="393953" y="69723"/>
                </a:lnTo>
                <a:lnTo>
                  <a:pt x="457200" y="38100"/>
                </a:lnTo>
                <a:close/>
              </a:path>
              <a:path w="457200" h="76200">
                <a:moveTo>
                  <a:pt x="393953" y="69723"/>
                </a:moveTo>
                <a:lnTo>
                  <a:pt x="393953" y="44196"/>
                </a:lnTo>
                <a:lnTo>
                  <a:pt x="381000" y="44196"/>
                </a:lnTo>
                <a:lnTo>
                  <a:pt x="381000" y="76200"/>
                </a:lnTo>
                <a:lnTo>
                  <a:pt x="393953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 txBox="1"/>
          <p:nvPr/>
        </p:nvSpPr>
        <p:spPr>
          <a:xfrm>
            <a:off x="8787653" y="5260713"/>
            <a:ext cx="1051112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-4" dirty="0">
                <a:solidFill>
                  <a:srgbClr val="C00000"/>
                </a:solidFill>
                <a:latin typeface="Calibri"/>
                <a:cs typeface="Calibri"/>
              </a:rPr>
              <a:t>diamagnetic</a:t>
            </a:r>
            <a:endParaRPr sz="158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8824" y="61705"/>
            <a:ext cx="6794687" cy="13655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NL" spc="-13" dirty="0"/>
              <a:t>Algemene toepassingen van PSE</a:t>
            </a:r>
            <a:endParaRPr spc="-13" dirty="0"/>
          </a:p>
        </p:txBody>
      </p:sp>
      <p:sp>
        <p:nvSpPr>
          <p:cNvPr id="3" name="object 3"/>
          <p:cNvSpPr/>
          <p:nvPr/>
        </p:nvSpPr>
        <p:spPr>
          <a:xfrm>
            <a:off x="2061883" y="3858633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979932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333065" y="1221216"/>
            <a:ext cx="7496735" cy="581336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464509" marR="4483" indent="-453862">
              <a:spcBef>
                <a:spcPts val="84"/>
              </a:spcBef>
              <a:buFont typeface="Arial" panose="020B0604020202020204" pitchFamily="34" charset="0"/>
              <a:buChar char="•"/>
              <a:tabLst>
                <a:tab pos="313221" algn="l"/>
                <a:tab pos="314342" algn="l"/>
              </a:tabLst>
            </a:pPr>
            <a:r>
              <a:rPr lang="nl-NL" sz="2294" b="1" spc="-9" dirty="0">
                <a:cs typeface="Calibri"/>
              </a:rPr>
              <a:t>Elektronische structuur is periodiek en de volgende eigenschappen zijn afhankelijk van elektronische structuur:
	Atomair volume
	Uitzettingscoëfficiënt
	Samendrukbaarheid
	Elektrische geleidbaarheid (of weerstand)
	Hardheid
	Warmte van oplossing, fusie, verdamping en sublimatie
	Ionenmobiliteit
	Magnetisch gedrag Kneedbaarheid
	Optisch spectrum
	Brekingsindex
	Standaard reductiepotentieel
	Thermische geleidbaarheid</a:t>
            </a:r>
            <a:endParaRPr sz="1765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8489" y="196177"/>
            <a:ext cx="6795022" cy="13655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NL" spc="-13" dirty="0"/>
              <a:t>Algemene toepassingen </a:t>
            </a:r>
            <a:r>
              <a:rPr lang="nl-NL" spc="-13"/>
              <a:t>van de PSE</a:t>
            </a:r>
            <a:endParaRPr spc="-13" dirty="0"/>
          </a:p>
        </p:txBody>
      </p:sp>
      <p:sp>
        <p:nvSpPr>
          <p:cNvPr id="3" name="object 3"/>
          <p:cNvSpPr txBox="1"/>
          <p:nvPr/>
        </p:nvSpPr>
        <p:spPr>
          <a:xfrm>
            <a:off x="4651112" y="2888260"/>
            <a:ext cx="63874" cy="238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44"/>
              </a:lnSpc>
            </a:pPr>
            <a:r>
              <a:rPr sz="1941" b="1" dirty="0">
                <a:latin typeface="Calibri"/>
                <a:cs typeface="Calibri"/>
              </a:rPr>
              <a:t>’</a:t>
            </a:r>
            <a:endParaRPr sz="1941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1883" y="2994659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979931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2330823" y="2241722"/>
            <a:ext cx="7283824" cy="178880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13221" marR="4483" indent="-302575">
              <a:spcBef>
                <a:spcPts val="84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lang="nl-NL" sz="2294" b="1" spc="-4" dirty="0">
                <a:cs typeface="Calibri"/>
              </a:rPr>
              <a:t>Zoals geïllustreerd door </a:t>
            </a:r>
            <a:r>
              <a:rPr lang="nl-NL" sz="2294" b="1" spc="-4" dirty="0" err="1">
                <a:cs typeface="Calibri"/>
              </a:rPr>
              <a:t>Mendelejev</a:t>
            </a:r>
            <a:r>
              <a:rPr lang="nl-NL" sz="2294" b="1" spc="-4" dirty="0">
                <a:cs typeface="Calibri"/>
              </a:rPr>
              <a:t>, is het mogelijk om veel van de fysische en chemische eigenschappen van een element te voorspellen op basis van informatie over de elementen eromheen in het periodiek systeem.
Zie: voorspellingen van </a:t>
            </a:r>
            <a:r>
              <a:rPr lang="nl-NL" sz="2294" b="1" spc="-4" dirty="0" err="1">
                <a:cs typeface="Calibri"/>
              </a:rPr>
              <a:t>Mendelejev</a:t>
            </a:r>
            <a:endParaRPr sz="194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0230" y="699380"/>
            <a:ext cx="5830981" cy="109776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NL" sz="3530" dirty="0"/>
              <a:t>Ionengrootte: Vorming van een kation</a:t>
            </a:r>
            <a:endParaRPr sz="3530" dirty="0"/>
          </a:p>
        </p:txBody>
      </p:sp>
      <p:grpSp>
        <p:nvGrpSpPr>
          <p:cNvPr id="3" name="object 3"/>
          <p:cNvGrpSpPr/>
          <p:nvPr/>
        </p:nvGrpSpPr>
        <p:grpSpPr>
          <a:xfrm>
            <a:off x="3939092" y="1675504"/>
            <a:ext cx="3656479" cy="456079"/>
            <a:chOff x="2584704" y="1898904"/>
            <a:chExt cx="4144010" cy="5168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1905000"/>
              <a:ext cx="722376" cy="5105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84704" y="1898904"/>
              <a:ext cx="735330" cy="516890"/>
            </a:xfrm>
            <a:custGeom>
              <a:avLst/>
              <a:gdLst/>
              <a:ahLst/>
              <a:cxnLst/>
              <a:rect l="l" t="t" r="r" b="b"/>
              <a:pathLst>
                <a:path w="735329" h="516889">
                  <a:moveTo>
                    <a:pt x="735330" y="358901"/>
                  </a:moveTo>
                  <a:lnTo>
                    <a:pt x="730758" y="304037"/>
                  </a:lnTo>
                  <a:lnTo>
                    <a:pt x="720552" y="258833"/>
                  </a:lnTo>
                  <a:lnTo>
                    <a:pt x="704834" y="216145"/>
                  </a:lnTo>
                  <a:lnTo>
                    <a:pt x="684032" y="176310"/>
                  </a:lnTo>
                  <a:lnTo>
                    <a:pt x="658579" y="139665"/>
                  </a:lnTo>
                  <a:lnTo>
                    <a:pt x="628905" y="106547"/>
                  </a:lnTo>
                  <a:lnTo>
                    <a:pt x="595440" y="77292"/>
                  </a:lnTo>
                  <a:lnTo>
                    <a:pt x="558615" y="52238"/>
                  </a:lnTo>
                  <a:lnTo>
                    <a:pt x="518861" y="31721"/>
                  </a:lnTo>
                  <a:lnTo>
                    <a:pt x="476609" y="16078"/>
                  </a:lnTo>
                  <a:lnTo>
                    <a:pt x="432290" y="5646"/>
                  </a:lnTo>
                  <a:lnTo>
                    <a:pt x="386334" y="761"/>
                  </a:lnTo>
                  <a:lnTo>
                    <a:pt x="367284" y="0"/>
                  </a:lnTo>
                  <a:lnTo>
                    <a:pt x="348234" y="761"/>
                  </a:lnTo>
                  <a:lnTo>
                    <a:pt x="302439" y="5804"/>
                  </a:lnTo>
                  <a:lnTo>
                    <a:pt x="258224" y="16345"/>
                  </a:lnTo>
                  <a:lnTo>
                    <a:pt x="216033" y="32054"/>
                  </a:lnTo>
                  <a:lnTo>
                    <a:pt x="176309" y="52600"/>
                  </a:lnTo>
                  <a:lnTo>
                    <a:pt x="139496" y="77651"/>
                  </a:lnTo>
                  <a:lnTo>
                    <a:pt x="106037" y="106878"/>
                  </a:lnTo>
                  <a:lnTo>
                    <a:pt x="76375" y="139947"/>
                  </a:lnTo>
                  <a:lnTo>
                    <a:pt x="50954" y="176529"/>
                  </a:lnTo>
                  <a:lnTo>
                    <a:pt x="30218" y="216292"/>
                  </a:lnTo>
                  <a:lnTo>
                    <a:pt x="14609" y="258905"/>
                  </a:lnTo>
                  <a:lnTo>
                    <a:pt x="4571" y="304037"/>
                  </a:lnTo>
                  <a:lnTo>
                    <a:pt x="0" y="358901"/>
                  </a:lnTo>
                  <a:lnTo>
                    <a:pt x="762" y="377189"/>
                  </a:lnTo>
                  <a:lnTo>
                    <a:pt x="2286" y="395477"/>
                  </a:lnTo>
                  <a:lnTo>
                    <a:pt x="4572" y="413765"/>
                  </a:lnTo>
                  <a:lnTo>
                    <a:pt x="7620" y="431291"/>
                  </a:lnTo>
                  <a:lnTo>
                    <a:pt x="12954" y="450123"/>
                  </a:lnTo>
                  <a:lnTo>
                    <a:pt x="12954" y="340613"/>
                  </a:lnTo>
                  <a:lnTo>
                    <a:pt x="14477" y="323087"/>
                  </a:lnTo>
                  <a:lnTo>
                    <a:pt x="27117" y="260889"/>
                  </a:lnTo>
                  <a:lnTo>
                    <a:pt x="43234" y="218163"/>
                  </a:lnTo>
                  <a:lnTo>
                    <a:pt x="64632" y="178494"/>
                  </a:lnTo>
                  <a:lnTo>
                    <a:pt x="90828" y="142229"/>
                  </a:lnTo>
                  <a:lnTo>
                    <a:pt x="121340" y="109718"/>
                  </a:lnTo>
                  <a:lnTo>
                    <a:pt x="155687" y="81307"/>
                  </a:lnTo>
                  <a:lnTo>
                    <a:pt x="193384" y="57346"/>
                  </a:lnTo>
                  <a:lnTo>
                    <a:pt x="233951" y="38181"/>
                  </a:lnTo>
                  <a:lnTo>
                    <a:pt x="276905" y="24162"/>
                  </a:lnTo>
                  <a:lnTo>
                    <a:pt x="321764" y="15637"/>
                  </a:lnTo>
                  <a:lnTo>
                    <a:pt x="367284" y="12998"/>
                  </a:lnTo>
                  <a:lnTo>
                    <a:pt x="386334" y="12953"/>
                  </a:lnTo>
                  <a:lnTo>
                    <a:pt x="403860" y="14477"/>
                  </a:lnTo>
                  <a:lnTo>
                    <a:pt x="452206" y="22645"/>
                  </a:lnTo>
                  <a:lnTo>
                    <a:pt x="498255" y="37022"/>
                  </a:lnTo>
                  <a:lnTo>
                    <a:pt x="541480" y="57177"/>
                  </a:lnTo>
                  <a:lnTo>
                    <a:pt x="581356" y="82680"/>
                  </a:lnTo>
                  <a:lnTo>
                    <a:pt x="617358" y="113099"/>
                  </a:lnTo>
                  <a:lnTo>
                    <a:pt x="648959" y="148004"/>
                  </a:lnTo>
                  <a:lnTo>
                    <a:pt x="675635" y="186962"/>
                  </a:lnTo>
                  <a:lnTo>
                    <a:pt x="696859" y="229543"/>
                  </a:lnTo>
                  <a:lnTo>
                    <a:pt x="712106" y="275316"/>
                  </a:lnTo>
                  <a:lnTo>
                    <a:pt x="720852" y="323849"/>
                  </a:lnTo>
                  <a:lnTo>
                    <a:pt x="722376" y="358901"/>
                  </a:lnTo>
                  <a:lnTo>
                    <a:pt x="722376" y="450747"/>
                  </a:lnTo>
                  <a:lnTo>
                    <a:pt x="729365" y="423034"/>
                  </a:lnTo>
                  <a:lnTo>
                    <a:pt x="734568" y="377189"/>
                  </a:lnTo>
                  <a:lnTo>
                    <a:pt x="735330" y="358901"/>
                  </a:lnTo>
                  <a:close/>
                </a:path>
                <a:path w="735329" h="516889">
                  <a:moveTo>
                    <a:pt x="51910" y="516636"/>
                  </a:moveTo>
                  <a:lnTo>
                    <a:pt x="33323" y="475421"/>
                  </a:lnTo>
                  <a:lnTo>
                    <a:pt x="19812" y="428243"/>
                  </a:lnTo>
                  <a:lnTo>
                    <a:pt x="12954" y="376427"/>
                  </a:lnTo>
                  <a:lnTo>
                    <a:pt x="12954" y="450123"/>
                  </a:lnTo>
                  <a:lnTo>
                    <a:pt x="20791" y="477792"/>
                  </a:lnTo>
                  <a:lnTo>
                    <a:pt x="37743" y="516636"/>
                  </a:lnTo>
                  <a:lnTo>
                    <a:pt x="51910" y="516636"/>
                  </a:lnTo>
                  <a:close/>
                </a:path>
                <a:path w="735329" h="516889">
                  <a:moveTo>
                    <a:pt x="722376" y="450747"/>
                  </a:moveTo>
                  <a:lnTo>
                    <a:pt x="722376" y="358901"/>
                  </a:lnTo>
                  <a:lnTo>
                    <a:pt x="720852" y="394715"/>
                  </a:lnTo>
                  <a:lnTo>
                    <a:pt x="711905" y="443319"/>
                  </a:lnTo>
                  <a:lnTo>
                    <a:pt x="696558" y="489049"/>
                  </a:lnTo>
                  <a:lnTo>
                    <a:pt x="682753" y="516636"/>
                  </a:lnTo>
                  <a:lnTo>
                    <a:pt x="697339" y="516636"/>
                  </a:lnTo>
                  <a:lnTo>
                    <a:pt x="701721" y="508713"/>
                  </a:lnTo>
                  <a:lnTo>
                    <a:pt x="718274" y="467007"/>
                  </a:lnTo>
                  <a:lnTo>
                    <a:pt x="722376" y="45074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80" y="2089404"/>
              <a:ext cx="404622" cy="3261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10883" y="2084151"/>
              <a:ext cx="417830" cy="331470"/>
            </a:xfrm>
            <a:custGeom>
              <a:avLst/>
              <a:gdLst/>
              <a:ahLst/>
              <a:cxnLst/>
              <a:rect l="l" t="t" r="r" b="b"/>
              <a:pathLst>
                <a:path w="417829" h="331469">
                  <a:moveTo>
                    <a:pt x="417576" y="206420"/>
                  </a:moveTo>
                  <a:lnTo>
                    <a:pt x="406913" y="144569"/>
                  </a:lnTo>
                  <a:lnTo>
                    <a:pt x="392053" y="108447"/>
                  </a:lnTo>
                  <a:lnTo>
                    <a:pt x="348219" y="51670"/>
                  </a:lnTo>
                  <a:lnTo>
                    <a:pt x="290645" y="15522"/>
                  </a:lnTo>
                  <a:lnTo>
                    <a:pt x="225425" y="12"/>
                  </a:lnTo>
                  <a:lnTo>
                    <a:pt x="191853" y="0"/>
                  </a:lnTo>
                  <a:lnTo>
                    <a:pt x="158656" y="5149"/>
                  </a:lnTo>
                  <a:lnTo>
                    <a:pt x="96432" y="30942"/>
                  </a:lnTo>
                  <a:lnTo>
                    <a:pt x="44850" y="77398"/>
                  </a:lnTo>
                  <a:lnTo>
                    <a:pt x="10004" y="144527"/>
                  </a:lnTo>
                  <a:lnTo>
                    <a:pt x="761" y="185846"/>
                  </a:lnTo>
                  <a:lnTo>
                    <a:pt x="0" y="196514"/>
                  </a:lnTo>
                  <a:lnTo>
                    <a:pt x="0" y="217850"/>
                  </a:lnTo>
                  <a:lnTo>
                    <a:pt x="762" y="228518"/>
                  </a:lnTo>
                  <a:lnTo>
                    <a:pt x="2286" y="238424"/>
                  </a:lnTo>
                  <a:lnTo>
                    <a:pt x="12192" y="274073"/>
                  </a:lnTo>
                  <a:lnTo>
                    <a:pt x="12192" y="207182"/>
                  </a:lnTo>
                  <a:lnTo>
                    <a:pt x="13716" y="186608"/>
                  </a:lnTo>
                  <a:lnTo>
                    <a:pt x="23506" y="144696"/>
                  </a:lnTo>
                  <a:lnTo>
                    <a:pt x="39438" y="108588"/>
                  </a:lnTo>
                  <a:lnTo>
                    <a:pt x="86137" y="53672"/>
                  </a:lnTo>
                  <a:lnTo>
                    <a:pt x="146631" y="21645"/>
                  </a:lnTo>
                  <a:lnTo>
                    <a:pt x="213736" y="12291"/>
                  </a:lnTo>
                  <a:lnTo>
                    <a:pt x="247523" y="16048"/>
                  </a:lnTo>
                  <a:lnTo>
                    <a:pt x="311079" y="40297"/>
                  </a:lnTo>
                  <a:lnTo>
                    <a:pt x="363289" y="86679"/>
                  </a:lnTo>
                  <a:lnTo>
                    <a:pt x="396972" y="154976"/>
                  </a:lnTo>
                  <a:lnTo>
                    <a:pt x="404622" y="197276"/>
                  </a:lnTo>
                  <a:lnTo>
                    <a:pt x="404622" y="275257"/>
                  </a:lnTo>
                  <a:lnTo>
                    <a:pt x="412437" y="249456"/>
                  </a:lnTo>
                  <a:lnTo>
                    <a:pt x="417576" y="206420"/>
                  </a:lnTo>
                  <a:close/>
                </a:path>
                <a:path w="417829" h="331469">
                  <a:moveTo>
                    <a:pt x="58361" y="331388"/>
                  </a:moveTo>
                  <a:lnTo>
                    <a:pt x="43635" y="312124"/>
                  </a:lnTo>
                  <a:lnTo>
                    <a:pt x="26246" y="277399"/>
                  </a:lnTo>
                  <a:lnTo>
                    <a:pt x="14478" y="236900"/>
                  </a:lnTo>
                  <a:lnTo>
                    <a:pt x="12192" y="207182"/>
                  </a:lnTo>
                  <a:lnTo>
                    <a:pt x="12192" y="274073"/>
                  </a:lnTo>
                  <a:lnTo>
                    <a:pt x="13860" y="280077"/>
                  </a:lnTo>
                  <a:lnTo>
                    <a:pt x="31059" y="315991"/>
                  </a:lnTo>
                  <a:lnTo>
                    <a:pt x="42273" y="331388"/>
                  </a:lnTo>
                  <a:lnTo>
                    <a:pt x="58361" y="331388"/>
                  </a:lnTo>
                  <a:close/>
                </a:path>
                <a:path w="417829" h="331469">
                  <a:moveTo>
                    <a:pt x="404622" y="275257"/>
                  </a:moveTo>
                  <a:lnTo>
                    <a:pt x="404622" y="217088"/>
                  </a:lnTo>
                  <a:lnTo>
                    <a:pt x="397159" y="258497"/>
                  </a:lnTo>
                  <a:lnTo>
                    <a:pt x="383502" y="294758"/>
                  </a:lnTo>
                  <a:lnTo>
                    <a:pt x="364495" y="325828"/>
                  </a:lnTo>
                  <a:lnTo>
                    <a:pt x="359434" y="331388"/>
                  </a:lnTo>
                  <a:lnTo>
                    <a:pt x="375545" y="331388"/>
                  </a:lnTo>
                  <a:lnTo>
                    <a:pt x="383675" y="320930"/>
                  </a:lnTo>
                  <a:lnTo>
                    <a:pt x="400869" y="287646"/>
                  </a:lnTo>
                  <a:lnTo>
                    <a:pt x="404622" y="2752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95030" y="1781286"/>
            <a:ext cx="245969" cy="50023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177" dirty="0">
                <a:latin typeface="Cambria"/>
                <a:cs typeface="Cambria"/>
              </a:rPr>
              <a:t>+</a:t>
            </a:r>
            <a:endParaRPr sz="3177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20235" y="1966631"/>
            <a:ext cx="1480297" cy="104215"/>
          </a:xfrm>
          <a:custGeom>
            <a:avLst/>
            <a:gdLst/>
            <a:ahLst/>
            <a:cxnLst/>
            <a:rect l="l" t="t" r="r" b="b"/>
            <a:pathLst>
              <a:path w="1677670" h="118110">
                <a:moveTo>
                  <a:pt x="1677162" y="59436"/>
                </a:moveTo>
                <a:lnTo>
                  <a:pt x="1581912" y="3810"/>
                </a:lnTo>
                <a:lnTo>
                  <a:pt x="1575816" y="0"/>
                </a:lnTo>
                <a:lnTo>
                  <a:pt x="1568196" y="2286"/>
                </a:lnTo>
                <a:lnTo>
                  <a:pt x="1560576" y="14478"/>
                </a:lnTo>
                <a:lnTo>
                  <a:pt x="1562862" y="22098"/>
                </a:lnTo>
                <a:lnTo>
                  <a:pt x="1568958" y="25146"/>
                </a:lnTo>
                <a:lnTo>
                  <a:pt x="1605038" y="46443"/>
                </a:lnTo>
                <a:lnTo>
                  <a:pt x="0" y="44958"/>
                </a:lnTo>
                <a:lnTo>
                  <a:pt x="0" y="70104"/>
                </a:lnTo>
                <a:lnTo>
                  <a:pt x="1604492" y="71589"/>
                </a:lnTo>
                <a:lnTo>
                  <a:pt x="1568958" y="92202"/>
                </a:lnTo>
                <a:lnTo>
                  <a:pt x="1562862" y="96012"/>
                </a:lnTo>
                <a:lnTo>
                  <a:pt x="1560576" y="103632"/>
                </a:lnTo>
                <a:lnTo>
                  <a:pt x="1568196" y="115824"/>
                </a:lnTo>
                <a:lnTo>
                  <a:pt x="1575816" y="118110"/>
                </a:lnTo>
                <a:lnTo>
                  <a:pt x="1581912" y="114300"/>
                </a:lnTo>
                <a:lnTo>
                  <a:pt x="1651254" y="74371"/>
                </a:lnTo>
                <a:lnTo>
                  <a:pt x="1677162" y="59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10" name="object 10"/>
          <p:cNvGrpSpPr/>
          <p:nvPr/>
        </p:nvGrpSpPr>
        <p:grpSpPr>
          <a:xfrm>
            <a:off x="2061883" y="2130686"/>
            <a:ext cx="8068235" cy="865094"/>
            <a:chOff x="457200" y="2414777"/>
            <a:chExt cx="9144000" cy="980440"/>
          </a:xfrm>
        </p:grpSpPr>
        <p:sp>
          <p:nvSpPr>
            <p:cNvPr id="11" name="object 11"/>
            <p:cNvSpPr/>
            <p:nvPr/>
          </p:nvSpPr>
          <p:spPr>
            <a:xfrm>
              <a:off x="457200" y="241477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9977" y="2415540"/>
              <a:ext cx="644159" cy="19430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22447" y="2415540"/>
              <a:ext cx="659765" cy="200660"/>
            </a:xfrm>
            <a:custGeom>
              <a:avLst/>
              <a:gdLst/>
              <a:ahLst/>
              <a:cxnLst/>
              <a:rect l="l" t="t" r="r" b="b"/>
              <a:pathLst>
                <a:path w="659764" h="200660">
                  <a:moveTo>
                    <a:pt x="659596" y="0"/>
                  </a:moveTo>
                  <a:lnTo>
                    <a:pt x="645010" y="0"/>
                  </a:lnTo>
                  <a:lnTo>
                    <a:pt x="637570" y="14867"/>
                  </a:lnTo>
                  <a:lnTo>
                    <a:pt x="610934" y="53646"/>
                  </a:lnTo>
                  <a:lnTo>
                    <a:pt x="579409" y="88349"/>
                  </a:lnTo>
                  <a:lnTo>
                    <a:pt x="543501" y="118574"/>
                  </a:lnTo>
                  <a:lnTo>
                    <a:pt x="503713" y="143922"/>
                  </a:lnTo>
                  <a:lnTo>
                    <a:pt x="460550" y="163990"/>
                  </a:lnTo>
                  <a:lnTo>
                    <a:pt x="414517" y="178380"/>
                  </a:lnTo>
                  <a:lnTo>
                    <a:pt x="366116" y="186689"/>
                  </a:lnTo>
                  <a:lnTo>
                    <a:pt x="329540" y="188213"/>
                  </a:lnTo>
                  <a:lnTo>
                    <a:pt x="280747" y="185140"/>
                  </a:lnTo>
                  <a:lnTo>
                    <a:pt x="233478" y="175475"/>
                  </a:lnTo>
                  <a:lnTo>
                    <a:pt x="188331" y="159643"/>
                  </a:lnTo>
                  <a:lnTo>
                    <a:pt x="145907" y="138066"/>
                  </a:lnTo>
                  <a:lnTo>
                    <a:pt x="106803" y="111166"/>
                  </a:lnTo>
                  <a:lnTo>
                    <a:pt x="71619" y="79365"/>
                  </a:lnTo>
                  <a:lnTo>
                    <a:pt x="40954" y="43087"/>
                  </a:lnTo>
                  <a:lnTo>
                    <a:pt x="15408" y="2752"/>
                  </a:lnTo>
                  <a:lnTo>
                    <a:pt x="14167" y="0"/>
                  </a:lnTo>
                  <a:lnTo>
                    <a:pt x="0" y="0"/>
                  </a:lnTo>
                  <a:lnTo>
                    <a:pt x="26152" y="44428"/>
                  </a:lnTo>
                  <a:lnTo>
                    <a:pt x="55082" y="80554"/>
                  </a:lnTo>
                  <a:lnTo>
                    <a:pt x="88264" y="112574"/>
                  </a:lnTo>
                  <a:lnTo>
                    <a:pt x="125197" y="140167"/>
                  </a:lnTo>
                  <a:lnTo>
                    <a:pt x="165379" y="163008"/>
                  </a:lnTo>
                  <a:lnTo>
                    <a:pt x="208311" y="180776"/>
                  </a:lnTo>
                  <a:lnTo>
                    <a:pt x="253490" y="193147"/>
                  </a:lnTo>
                  <a:lnTo>
                    <a:pt x="300417" y="199798"/>
                  </a:lnTo>
                  <a:lnTo>
                    <a:pt x="348590" y="200405"/>
                  </a:lnTo>
                  <a:lnTo>
                    <a:pt x="367640" y="198881"/>
                  </a:lnTo>
                  <a:lnTo>
                    <a:pt x="430871" y="187280"/>
                  </a:lnTo>
                  <a:lnTo>
                    <a:pt x="473754" y="172530"/>
                  </a:lnTo>
                  <a:lnTo>
                    <a:pt x="514152" y="152741"/>
                  </a:lnTo>
                  <a:lnTo>
                    <a:pt x="551640" y="128310"/>
                  </a:lnTo>
                  <a:lnTo>
                    <a:pt x="585792" y="99632"/>
                  </a:lnTo>
                  <a:lnTo>
                    <a:pt x="616182" y="67103"/>
                  </a:lnTo>
                  <a:lnTo>
                    <a:pt x="642386" y="31120"/>
                  </a:lnTo>
                  <a:lnTo>
                    <a:pt x="6595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440206" y="2391784"/>
            <a:ext cx="1306046" cy="664297"/>
          </a:xfrm>
          <a:prstGeom prst="rect">
            <a:avLst/>
          </a:prstGeom>
        </p:spPr>
        <p:txBody>
          <a:bodyPr vert="horz" wrap="square" lIns="0" tIns="8965" rIns="0" bIns="0" rtlCol="0">
            <a:spAutoFit/>
          </a:bodyPr>
          <a:lstStyle/>
          <a:p>
            <a:pPr marL="33619" marR="26896" indent="67239">
              <a:lnSpc>
                <a:spcPts val="2647"/>
              </a:lnSpc>
              <a:spcBef>
                <a:spcPts val="71"/>
              </a:spcBef>
            </a:pPr>
            <a:r>
              <a:rPr sz="2118" b="1" spc="-4" dirty="0">
                <a:latin typeface="Calibri"/>
                <a:cs typeface="Calibri"/>
              </a:rPr>
              <a:t>Li, </a:t>
            </a:r>
            <a:r>
              <a:rPr sz="2118" b="1" dirty="0">
                <a:latin typeface="Calibri"/>
                <a:cs typeface="Calibri"/>
              </a:rPr>
              <a:t>152 pm </a:t>
            </a:r>
            <a:r>
              <a:rPr sz="2118" b="1" spc="-468" dirty="0">
                <a:latin typeface="Calibri"/>
                <a:cs typeface="Calibri"/>
              </a:rPr>
              <a:t> </a:t>
            </a:r>
            <a:r>
              <a:rPr sz="2118" b="1" spc="-4" dirty="0">
                <a:latin typeface="Calibri"/>
                <a:cs typeface="Calibri"/>
              </a:rPr>
              <a:t>3e</a:t>
            </a:r>
            <a:r>
              <a:rPr sz="2118" b="1" spc="-6" baseline="24305" dirty="0">
                <a:latin typeface="Calibri"/>
                <a:cs typeface="Calibri"/>
              </a:rPr>
              <a:t>‐</a:t>
            </a:r>
            <a:r>
              <a:rPr sz="2118" b="1" spc="158" baseline="24305" dirty="0">
                <a:latin typeface="Calibri"/>
                <a:cs typeface="Calibri"/>
              </a:rPr>
              <a:t> </a:t>
            </a:r>
            <a:r>
              <a:rPr lang="nl-BE" sz="2118" b="1" spc="-44" dirty="0">
                <a:latin typeface="Calibri"/>
                <a:cs typeface="Calibri"/>
              </a:rPr>
              <a:t>en </a:t>
            </a:r>
            <a:r>
              <a:rPr sz="2118" b="1" dirty="0">
                <a:latin typeface="Calibri"/>
                <a:cs typeface="Calibri"/>
              </a:rPr>
              <a:t>3p</a:t>
            </a:r>
            <a:r>
              <a:rPr sz="2118" b="1" baseline="24305" dirty="0">
                <a:latin typeface="Calibri"/>
                <a:cs typeface="Calibri"/>
              </a:rPr>
              <a:t>+</a:t>
            </a:r>
            <a:endParaRPr sz="2118" baseline="24305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64198" y="2131358"/>
            <a:ext cx="294154" cy="73399"/>
            <a:chOff x="6353157" y="2415539"/>
            <a:chExt cx="333375" cy="8318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0412" y="2415539"/>
              <a:ext cx="317814" cy="7696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353157" y="2415539"/>
              <a:ext cx="333375" cy="83185"/>
            </a:xfrm>
            <a:custGeom>
              <a:avLst/>
              <a:gdLst/>
              <a:ahLst/>
              <a:cxnLst/>
              <a:rect l="l" t="t" r="r" b="b"/>
              <a:pathLst>
                <a:path w="333375" h="83185">
                  <a:moveTo>
                    <a:pt x="333271" y="0"/>
                  </a:moveTo>
                  <a:lnTo>
                    <a:pt x="317160" y="0"/>
                  </a:lnTo>
                  <a:lnTo>
                    <a:pt x="298707" y="20272"/>
                  </a:lnTo>
                  <a:lnTo>
                    <a:pt x="271531" y="40824"/>
                  </a:lnTo>
                  <a:lnTo>
                    <a:pt x="241535" y="56049"/>
                  </a:lnTo>
                  <a:lnTo>
                    <a:pt x="209564" y="65903"/>
                  </a:lnTo>
                  <a:lnTo>
                    <a:pt x="176463" y="70342"/>
                  </a:lnTo>
                  <a:lnTo>
                    <a:pt x="143074" y="69320"/>
                  </a:lnTo>
                  <a:lnTo>
                    <a:pt x="78811" y="50715"/>
                  </a:lnTo>
                  <a:lnTo>
                    <a:pt x="23527" y="9731"/>
                  </a:lnTo>
                  <a:lnTo>
                    <a:pt x="16088" y="0"/>
                  </a:lnTo>
                  <a:lnTo>
                    <a:pt x="0" y="0"/>
                  </a:lnTo>
                  <a:lnTo>
                    <a:pt x="36844" y="39449"/>
                  </a:lnTo>
                  <a:lnTo>
                    <a:pt x="97759" y="72051"/>
                  </a:lnTo>
                  <a:lnTo>
                    <a:pt x="165101" y="82885"/>
                  </a:lnTo>
                  <a:lnTo>
                    <a:pt x="199173" y="80288"/>
                  </a:lnTo>
                  <a:lnTo>
                    <a:pt x="232441" y="72427"/>
                  </a:lnTo>
                  <a:lnTo>
                    <a:pt x="264102" y="59363"/>
                  </a:lnTo>
                  <a:lnTo>
                    <a:pt x="293351" y="41154"/>
                  </a:lnTo>
                  <a:lnTo>
                    <a:pt x="319385" y="17861"/>
                  </a:lnTo>
                  <a:lnTo>
                    <a:pt x="33327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34736" y="2391784"/>
            <a:ext cx="1364876" cy="664297"/>
          </a:xfrm>
          <a:prstGeom prst="rect">
            <a:avLst/>
          </a:prstGeom>
        </p:spPr>
        <p:txBody>
          <a:bodyPr vert="horz" wrap="square" lIns="0" tIns="8965" rIns="0" bIns="0" rtlCol="0">
            <a:spAutoFit/>
          </a:bodyPr>
          <a:lstStyle/>
          <a:p>
            <a:pPr marL="33619" marR="26896">
              <a:lnSpc>
                <a:spcPts val="2647"/>
              </a:lnSpc>
              <a:spcBef>
                <a:spcPts val="71"/>
              </a:spcBef>
            </a:pPr>
            <a:r>
              <a:rPr sz="2118" b="1" spc="-4" dirty="0">
                <a:latin typeface="Calibri"/>
                <a:cs typeface="Calibri"/>
              </a:rPr>
              <a:t>Li</a:t>
            </a:r>
            <a:r>
              <a:rPr sz="2118" b="1" spc="-6" baseline="24305" dirty="0">
                <a:latin typeface="Calibri"/>
                <a:cs typeface="Calibri"/>
              </a:rPr>
              <a:t>+</a:t>
            </a:r>
            <a:r>
              <a:rPr sz="2118" b="1" spc="-4" dirty="0">
                <a:latin typeface="Calibri"/>
                <a:cs typeface="Calibri"/>
              </a:rPr>
              <a:t>, </a:t>
            </a:r>
            <a:r>
              <a:rPr sz="2118" b="1" dirty="0">
                <a:latin typeface="Calibri"/>
                <a:cs typeface="Calibri"/>
              </a:rPr>
              <a:t>78 pm </a:t>
            </a:r>
            <a:r>
              <a:rPr sz="2118" b="1" spc="4" dirty="0">
                <a:latin typeface="Calibri"/>
                <a:cs typeface="Calibri"/>
              </a:rPr>
              <a:t> </a:t>
            </a:r>
            <a:r>
              <a:rPr sz="2118" b="1" spc="-4" dirty="0">
                <a:latin typeface="Calibri"/>
                <a:cs typeface="Calibri"/>
              </a:rPr>
              <a:t>2e</a:t>
            </a:r>
            <a:r>
              <a:rPr sz="2118" b="1" spc="-6" baseline="24305" dirty="0">
                <a:latin typeface="Calibri"/>
                <a:cs typeface="Calibri"/>
              </a:rPr>
              <a:t>‐</a:t>
            </a:r>
            <a:r>
              <a:rPr sz="2118" b="1" spc="178" baseline="24305" dirty="0">
                <a:latin typeface="Calibri"/>
                <a:cs typeface="Calibri"/>
              </a:rPr>
              <a:t> </a:t>
            </a:r>
            <a:r>
              <a:rPr sz="2118" b="1" spc="-31" dirty="0">
                <a:latin typeface="Calibri"/>
                <a:cs typeface="Calibri"/>
              </a:rPr>
              <a:t> </a:t>
            </a:r>
            <a:r>
              <a:rPr lang="nl-BE" sz="2118" b="1" spc="-31" dirty="0">
                <a:latin typeface="Calibri"/>
                <a:cs typeface="Calibri"/>
              </a:rPr>
              <a:t>en </a:t>
            </a:r>
            <a:r>
              <a:rPr sz="2118" b="1" dirty="0">
                <a:latin typeface="Calibri"/>
                <a:cs typeface="Calibri"/>
              </a:rPr>
              <a:t>3</a:t>
            </a:r>
            <a:r>
              <a:rPr sz="2118" b="1" spc="-40" dirty="0">
                <a:latin typeface="Calibri"/>
                <a:cs typeface="Calibri"/>
              </a:rPr>
              <a:t> </a:t>
            </a:r>
            <a:r>
              <a:rPr sz="2118" b="1" dirty="0">
                <a:latin typeface="Calibri"/>
                <a:cs typeface="Calibri"/>
              </a:rPr>
              <a:t>p</a:t>
            </a:r>
            <a:r>
              <a:rPr sz="2118" b="1" baseline="24305" dirty="0">
                <a:latin typeface="Calibri"/>
                <a:cs typeface="Calibri"/>
              </a:rPr>
              <a:t>+</a:t>
            </a:r>
            <a:endParaRPr sz="2118" baseline="24305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61883" y="2994659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979931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 txBox="1"/>
          <p:nvPr/>
        </p:nvSpPr>
        <p:spPr>
          <a:xfrm>
            <a:off x="3005417" y="3303494"/>
            <a:ext cx="5297021" cy="19253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marR="4483" indent="-302575">
              <a:spcBef>
                <a:spcPts val="88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lang="nl-NL" sz="2471" b="1" spc="-31" dirty="0">
                <a:solidFill>
                  <a:srgbClr val="C00000"/>
                </a:solidFill>
                <a:cs typeface="Calibri"/>
              </a:rPr>
              <a:t>KATIONEN zijn KLEINER dan de atomen waaruit ze zijn gevormd
De aantrekkingskracht van proton/elektron is toegenomen en de grootte neemt af.</a:t>
            </a:r>
            <a:endParaRPr sz="247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8489" y="196177"/>
            <a:ext cx="6795022" cy="13655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NL" spc="-13" dirty="0"/>
              <a:t>Algemene toepassingen van de PSE</a:t>
            </a:r>
            <a:endParaRPr spc="-13" dirty="0"/>
          </a:p>
        </p:txBody>
      </p:sp>
      <p:sp>
        <p:nvSpPr>
          <p:cNvPr id="3" name="object 3"/>
          <p:cNvSpPr txBox="1"/>
          <p:nvPr/>
        </p:nvSpPr>
        <p:spPr>
          <a:xfrm>
            <a:off x="2333065" y="1283183"/>
            <a:ext cx="7328087" cy="1586249"/>
          </a:xfrm>
          <a:prstGeom prst="rect">
            <a:avLst/>
          </a:prstGeom>
        </p:spPr>
        <p:txBody>
          <a:bodyPr vert="horz" wrap="square" lIns="0" tIns="83484" rIns="0" bIns="0" rtlCol="0">
            <a:spAutoFit/>
          </a:bodyPr>
          <a:lstStyle/>
          <a:p>
            <a:pPr marL="313781" indent="-303135">
              <a:spcBef>
                <a:spcPts val="657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lang="nl-NL" sz="2294" b="1" spc="-9" dirty="0">
                <a:cs typeface="Calibri"/>
              </a:rPr>
              <a:t>Voorspelling van formules van anorganische verbindingen
Als je de formule van een verbinding kent, kunt u een ander element uit dezelfde groep in de formule vervangen en een juiste formule voor de nieuwe verbinding krijgen</a:t>
            </a:r>
            <a:endParaRPr sz="1941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1883" y="4722607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0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98488" y="3294529"/>
          <a:ext cx="5716120" cy="2497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7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443">
                <a:tc>
                  <a:txBody>
                    <a:bodyPr/>
                    <a:lstStyle/>
                    <a:p>
                      <a:pPr marR="57785" algn="ctr">
                        <a:lnSpc>
                          <a:spcPts val="1710"/>
                        </a:lnSpc>
                      </a:pPr>
                      <a:r>
                        <a:rPr lang="nl-BE" sz="1600" b="1" spc="-5" dirty="0">
                          <a:latin typeface="Calibri"/>
                          <a:cs typeface="Calibri"/>
                        </a:rPr>
                        <a:t>Formule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ts val="1710"/>
                        </a:lnSpc>
                      </a:pPr>
                      <a:r>
                        <a:rPr lang="nl-BE" sz="1600" b="1" spc="-5" dirty="0">
                          <a:latin typeface="Calibri"/>
                          <a:cs typeface="Calibri"/>
                        </a:rPr>
                        <a:t>Formule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ts val="1710"/>
                        </a:lnSpc>
                      </a:pPr>
                      <a:r>
                        <a:rPr lang="nl-BE" sz="1600" b="1" spc="-5" dirty="0">
                          <a:latin typeface="Calibri"/>
                          <a:cs typeface="Calibri"/>
                        </a:rPr>
                        <a:t>Formule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987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NaCl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Cl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7454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CaSO</a:t>
                      </a:r>
                      <a:r>
                        <a:rPr sz="1600" b="1" spc="-7" baseline="-20833" dirty="0">
                          <a:latin typeface="Calibri"/>
                          <a:cs typeface="Calibri"/>
                        </a:rPr>
                        <a:t>4</a:t>
                      </a:r>
                      <a:endParaRPr sz="1600" baseline="-20833">
                        <a:latin typeface="Calibri"/>
                        <a:cs typeface="Calibri"/>
                      </a:endParaRPr>
                    </a:p>
                    <a:p>
                      <a:pPr marL="31686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Mg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SO</a:t>
                      </a:r>
                      <a:r>
                        <a:rPr sz="1600" b="1" spc="-7" baseline="-20833" dirty="0">
                          <a:latin typeface="Calibri"/>
                          <a:cs typeface="Calibri"/>
                        </a:rPr>
                        <a:t>4</a:t>
                      </a:r>
                      <a:endParaRPr sz="1600" baseline="-20833">
                        <a:latin typeface="Calibri"/>
                        <a:cs typeface="Calibri"/>
                      </a:endParaRPr>
                    </a:p>
                  </a:txBody>
                  <a:tcPr marL="0" marR="0" marT="27454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HClO</a:t>
                      </a:r>
                      <a:r>
                        <a:rPr sz="1600" b="1" spc="-7" baseline="-20833" dirty="0">
                          <a:latin typeface="Calibri"/>
                          <a:cs typeface="Calibri"/>
                        </a:rPr>
                        <a:t>3</a:t>
                      </a:r>
                      <a:endParaRPr sz="1600" baseline="-20833">
                        <a:latin typeface="Calibri"/>
                        <a:cs typeface="Calibri"/>
                      </a:endParaRPr>
                    </a:p>
                    <a:p>
                      <a:pPr marL="34798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b="1" spc="-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Br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7" baseline="-20833" dirty="0">
                          <a:latin typeface="Calibri"/>
                          <a:cs typeface="Calibri"/>
                        </a:rPr>
                        <a:t>3</a:t>
                      </a:r>
                      <a:endParaRPr sz="1600" baseline="-20833">
                        <a:latin typeface="Calibri"/>
                        <a:cs typeface="Calibri"/>
                      </a:endParaRPr>
                    </a:p>
                  </a:txBody>
                  <a:tcPr marL="0" marR="0" marT="27454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48">
                <a:tc>
                  <a:txBody>
                    <a:bodyPr/>
                    <a:lstStyle/>
                    <a:p>
                      <a:pPr marL="5080" algn="ctr">
                        <a:lnSpc>
                          <a:spcPts val="1925"/>
                        </a:lnSpc>
                      </a:pPr>
                      <a:r>
                        <a:rPr sz="1600" b="1" spc="-2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Cl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5"/>
                        </a:lnSpc>
                      </a:pPr>
                      <a:r>
                        <a:rPr sz="16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SO</a:t>
                      </a:r>
                      <a:r>
                        <a:rPr sz="1600" b="1" baseline="-20833" dirty="0">
                          <a:latin typeface="Calibri"/>
                          <a:cs typeface="Calibri"/>
                        </a:rPr>
                        <a:t>4</a:t>
                      </a:r>
                      <a:endParaRPr sz="1600" baseline="-20833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5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b="1" spc="-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7" baseline="-20833" dirty="0">
                          <a:latin typeface="Calibri"/>
                          <a:cs typeface="Calibri"/>
                        </a:rPr>
                        <a:t>3</a:t>
                      </a:r>
                      <a:endParaRPr sz="1600" baseline="-20833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199">
                <a:tc>
                  <a:txBody>
                    <a:bodyPr/>
                    <a:lstStyle/>
                    <a:p>
                      <a:pPr marL="4445" algn="ctr">
                        <a:lnSpc>
                          <a:spcPts val="2125"/>
                        </a:lnSpc>
                      </a:pPr>
                      <a:r>
                        <a:rPr sz="16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Rb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Cl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b="1" spc="-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ts val="2125"/>
                        </a:lnSpc>
                      </a:pPr>
                      <a:r>
                        <a:rPr sz="16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Ba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SO</a:t>
                      </a:r>
                      <a:r>
                        <a:rPr sz="1600" b="1" spc="-7" baseline="-20833" dirty="0">
                          <a:latin typeface="Calibri"/>
                          <a:cs typeface="Calibri"/>
                        </a:rPr>
                        <a:t>4</a:t>
                      </a:r>
                      <a:endParaRPr sz="1600" baseline="-20833">
                        <a:latin typeface="Calibri"/>
                        <a:cs typeface="Calibri"/>
                      </a:endParaRPr>
                    </a:p>
                    <a:p>
                      <a:pPr marL="259079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Mg</a:t>
                      </a:r>
                      <a:r>
                        <a:rPr sz="1600" b="1" spc="-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7" baseline="-20833" dirty="0">
                          <a:latin typeface="Calibri"/>
                          <a:cs typeface="Calibri"/>
                        </a:rPr>
                        <a:t>4</a:t>
                      </a:r>
                      <a:endParaRPr sz="1600" baseline="-20833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436">
                <a:tc>
                  <a:txBody>
                    <a:bodyPr/>
                    <a:lstStyle/>
                    <a:p>
                      <a:pPr marL="4445" algn="ctr">
                        <a:lnSpc>
                          <a:spcPts val="2125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b="1" spc="-5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Br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5"/>
                        </a:lnSpc>
                      </a:pPr>
                      <a:r>
                        <a:rPr sz="1600" b="1" spc="-30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600" b="1" spc="-30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44" baseline="-20833" dirty="0">
                          <a:latin typeface="Calibri"/>
                          <a:cs typeface="Calibri"/>
                        </a:rPr>
                        <a:t>4</a:t>
                      </a:r>
                      <a:endParaRPr sz="1600" baseline="-20833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97">
                <a:tc>
                  <a:txBody>
                    <a:bodyPr/>
                    <a:lstStyle/>
                    <a:p>
                      <a:pPr marL="4445" algn="ctr">
                        <a:lnSpc>
                          <a:spcPts val="21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600" b="1" dirty="0">
                          <a:solidFill>
                            <a:srgbClr val="984807"/>
                          </a:solidFill>
                          <a:latin typeface="Calibri"/>
                          <a:cs typeface="Calibri"/>
                        </a:rPr>
                        <a:t>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4851" y="833851"/>
            <a:ext cx="6551855" cy="109776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NL" sz="3530" dirty="0"/>
              <a:t>Ionengrootte: Vorming van een anion</a:t>
            </a:r>
            <a:endParaRPr sz="3530" dirty="0"/>
          </a:p>
        </p:txBody>
      </p:sp>
      <p:grpSp>
        <p:nvGrpSpPr>
          <p:cNvPr id="3" name="object 3"/>
          <p:cNvGrpSpPr/>
          <p:nvPr/>
        </p:nvGrpSpPr>
        <p:grpSpPr>
          <a:xfrm>
            <a:off x="2061883" y="1267385"/>
            <a:ext cx="8068235" cy="2013026"/>
            <a:chOff x="457200" y="1436369"/>
            <a:chExt cx="9144000" cy="2281429"/>
          </a:xfrm>
        </p:grpSpPr>
        <p:sp>
          <p:nvSpPr>
            <p:cNvPr id="4" name="object 4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957" y="2133600"/>
              <a:ext cx="406145" cy="2819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86861" y="2128749"/>
              <a:ext cx="418465" cy="287020"/>
            </a:xfrm>
            <a:custGeom>
              <a:avLst/>
              <a:gdLst/>
              <a:ahLst/>
              <a:cxnLst/>
              <a:rect l="l" t="t" r="r" b="b"/>
              <a:pathLst>
                <a:path w="418464" h="287019">
                  <a:moveTo>
                    <a:pt x="418338" y="206780"/>
                  </a:moveTo>
                  <a:lnTo>
                    <a:pt x="418338" y="196112"/>
                  </a:lnTo>
                  <a:lnTo>
                    <a:pt x="417576" y="185444"/>
                  </a:lnTo>
                  <a:lnTo>
                    <a:pt x="408321" y="144262"/>
                  </a:lnTo>
                  <a:lnTo>
                    <a:pt x="393348" y="108221"/>
                  </a:lnTo>
                  <a:lnTo>
                    <a:pt x="349294" y="51568"/>
                  </a:lnTo>
                  <a:lnTo>
                    <a:pt x="291511" y="15496"/>
                  </a:lnTo>
                  <a:lnTo>
                    <a:pt x="226096" y="15"/>
                  </a:lnTo>
                  <a:lnTo>
                    <a:pt x="192431" y="0"/>
                  </a:lnTo>
                  <a:lnTo>
                    <a:pt x="159145" y="5136"/>
                  </a:lnTo>
                  <a:lnTo>
                    <a:pt x="96758" y="30868"/>
                  </a:lnTo>
                  <a:lnTo>
                    <a:pt x="45029" y="77222"/>
                  </a:lnTo>
                  <a:lnTo>
                    <a:pt x="10058" y="144210"/>
                  </a:lnTo>
                  <a:lnTo>
                    <a:pt x="761" y="185444"/>
                  </a:lnTo>
                  <a:lnTo>
                    <a:pt x="0" y="196112"/>
                  </a:lnTo>
                  <a:lnTo>
                    <a:pt x="0" y="217448"/>
                  </a:lnTo>
                  <a:lnTo>
                    <a:pt x="762" y="228116"/>
                  </a:lnTo>
                  <a:lnTo>
                    <a:pt x="2286" y="238784"/>
                  </a:lnTo>
                  <a:lnTo>
                    <a:pt x="12192" y="274242"/>
                  </a:lnTo>
                  <a:lnTo>
                    <a:pt x="12192" y="206780"/>
                  </a:lnTo>
                  <a:lnTo>
                    <a:pt x="13716" y="186968"/>
                  </a:lnTo>
                  <a:lnTo>
                    <a:pt x="23221" y="145072"/>
                  </a:lnTo>
                  <a:lnTo>
                    <a:pt x="39009" y="108952"/>
                  </a:lnTo>
                  <a:lnTo>
                    <a:pt x="85758" y="53947"/>
                  </a:lnTo>
                  <a:lnTo>
                    <a:pt x="146616" y="21770"/>
                  </a:lnTo>
                  <a:lnTo>
                    <a:pt x="214236" y="12236"/>
                  </a:lnTo>
                  <a:lnTo>
                    <a:pt x="248285" y="15904"/>
                  </a:lnTo>
                  <a:lnTo>
                    <a:pt x="312271" y="39993"/>
                  </a:lnTo>
                  <a:lnTo>
                    <a:pt x="364650" y="86267"/>
                  </a:lnTo>
                  <a:lnTo>
                    <a:pt x="398075" y="154543"/>
                  </a:lnTo>
                  <a:lnTo>
                    <a:pt x="405384" y="196874"/>
                  </a:lnTo>
                  <a:lnTo>
                    <a:pt x="406146" y="206780"/>
                  </a:lnTo>
                  <a:lnTo>
                    <a:pt x="406146" y="273482"/>
                  </a:lnTo>
                  <a:lnTo>
                    <a:pt x="413312" y="249723"/>
                  </a:lnTo>
                  <a:lnTo>
                    <a:pt x="418338" y="206780"/>
                  </a:lnTo>
                  <a:close/>
                </a:path>
                <a:path w="418464" h="287019">
                  <a:moveTo>
                    <a:pt x="30572" y="286790"/>
                  </a:moveTo>
                  <a:lnTo>
                    <a:pt x="25686" y="276878"/>
                  </a:lnTo>
                  <a:lnTo>
                    <a:pt x="14478" y="236498"/>
                  </a:lnTo>
                  <a:lnTo>
                    <a:pt x="12954" y="226592"/>
                  </a:lnTo>
                  <a:lnTo>
                    <a:pt x="12954" y="216686"/>
                  </a:lnTo>
                  <a:lnTo>
                    <a:pt x="12192" y="206780"/>
                  </a:lnTo>
                  <a:lnTo>
                    <a:pt x="12192" y="274242"/>
                  </a:lnTo>
                  <a:lnTo>
                    <a:pt x="13901" y="280360"/>
                  </a:lnTo>
                  <a:lnTo>
                    <a:pt x="16997" y="286790"/>
                  </a:lnTo>
                  <a:lnTo>
                    <a:pt x="30572" y="286790"/>
                  </a:lnTo>
                  <a:close/>
                </a:path>
                <a:path w="418464" h="287019">
                  <a:moveTo>
                    <a:pt x="406146" y="273482"/>
                  </a:moveTo>
                  <a:lnTo>
                    <a:pt x="406146" y="206780"/>
                  </a:lnTo>
                  <a:lnTo>
                    <a:pt x="405384" y="216686"/>
                  </a:lnTo>
                  <a:lnTo>
                    <a:pt x="398504" y="258068"/>
                  </a:lnTo>
                  <a:lnTo>
                    <a:pt x="387940" y="286790"/>
                  </a:lnTo>
                  <a:lnTo>
                    <a:pt x="402131" y="286790"/>
                  </a:lnTo>
                  <a:lnTo>
                    <a:pt x="406146" y="273482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1834" y="1981200"/>
              <a:ext cx="722376" cy="4343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84976" y="1975103"/>
              <a:ext cx="735330" cy="440690"/>
            </a:xfrm>
            <a:custGeom>
              <a:avLst/>
              <a:gdLst/>
              <a:ahLst/>
              <a:cxnLst/>
              <a:rect l="l" t="t" r="r" b="b"/>
              <a:pathLst>
                <a:path w="735329" h="440689">
                  <a:moveTo>
                    <a:pt x="735330" y="358901"/>
                  </a:moveTo>
                  <a:lnTo>
                    <a:pt x="730758" y="304037"/>
                  </a:lnTo>
                  <a:lnTo>
                    <a:pt x="721042" y="259195"/>
                  </a:lnTo>
                  <a:lnTo>
                    <a:pt x="705524" y="216661"/>
                  </a:lnTo>
                  <a:lnTo>
                    <a:pt x="684698" y="176816"/>
                  </a:lnTo>
                  <a:lnTo>
                    <a:pt x="659059" y="140044"/>
                  </a:lnTo>
                  <a:lnTo>
                    <a:pt x="629101" y="106726"/>
                  </a:lnTo>
                  <a:lnTo>
                    <a:pt x="595318" y="77245"/>
                  </a:lnTo>
                  <a:lnTo>
                    <a:pt x="558205" y="51983"/>
                  </a:lnTo>
                  <a:lnTo>
                    <a:pt x="518256" y="31321"/>
                  </a:lnTo>
                  <a:lnTo>
                    <a:pt x="475965" y="15642"/>
                  </a:lnTo>
                  <a:lnTo>
                    <a:pt x="431826" y="5328"/>
                  </a:lnTo>
                  <a:lnTo>
                    <a:pt x="386334" y="761"/>
                  </a:lnTo>
                  <a:lnTo>
                    <a:pt x="368046" y="0"/>
                  </a:lnTo>
                  <a:lnTo>
                    <a:pt x="348996" y="761"/>
                  </a:lnTo>
                  <a:lnTo>
                    <a:pt x="303044" y="5744"/>
                  </a:lnTo>
                  <a:lnTo>
                    <a:pt x="258743" y="16232"/>
                  </a:lnTo>
                  <a:lnTo>
                    <a:pt x="216518" y="31897"/>
                  </a:lnTo>
                  <a:lnTo>
                    <a:pt x="176795" y="52409"/>
                  </a:lnTo>
                  <a:lnTo>
                    <a:pt x="140000" y="77438"/>
                  </a:lnTo>
                  <a:lnTo>
                    <a:pt x="106559" y="106656"/>
                  </a:lnTo>
                  <a:lnTo>
                    <a:pt x="76898" y="139732"/>
                  </a:lnTo>
                  <a:lnTo>
                    <a:pt x="51443" y="176338"/>
                  </a:lnTo>
                  <a:lnTo>
                    <a:pt x="30619" y="216144"/>
                  </a:lnTo>
                  <a:lnTo>
                    <a:pt x="14854" y="258820"/>
                  </a:lnTo>
                  <a:lnTo>
                    <a:pt x="4571" y="304037"/>
                  </a:lnTo>
                  <a:lnTo>
                    <a:pt x="0" y="358901"/>
                  </a:lnTo>
                  <a:lnTo>
                    <a:pt x="762" y="377189"/>
                  </a:lnTo>
                  <a:lnTo>
                    <a:pt x="2286" y="395477"/>
                  </a:lnTo>
                  <a:lnTo>
                    <a:pt x="4572" y="413765"/>
                  </a:lnTo>
                  <a:lnTo>
                    <a:pt x="11147" y="440436"/>
                  </a:lnTo>
                  <a:lnTo>
                    <a:pt x="12954" y="440436"/>
                  </a:lnTo>
                  <a:lnTo>
                    <a:pt x="12954" y="358901"/>
                  </a:lnTo>
                  <a:lnTo>
                    <a:pt x="14477" y="323087"/>
                  </a:lnTo>
                  <a:lnTo>
                    <a:pt x="22875" y="280899"/>
                  </a:lnTo>
                  <a:lnTo>
                    <a:pt x="34870" y="241829"/>
                  </a:lnTo>
                  <a:lnTo>
                    <a:pt x="50188" y="205870"/>
                  </a:lnTo>
                  <a:lnTo>
                    <a:pt x="89707" y="143260"/>
                  </a:lnTo>
                  <a:lnTo>
                    <a:pt x="139252" y="93016"/>
                  </a:lnTo>
                  <a:lnTo>
                    <a:pt x="196642" y="55086"/>
                  </a:lnTo>
                  <a:lnTo>
                    <a:pt x="259697" y="29415"/>
                  </a:lnTo>
                  <a:lnTo>
                    <a:pt x="326238" y="15952"/>
                  </a:lnTo>
                  <a:lnTo>
                    <a:pt x="360133" y="13782"/>
                  </a:lnTo>
                  <a:lnTo>
                    <a:pt x="394082" y="14644"/>
                  </a:lnTo>
                  <a:lnTo>
                    <a:pt x="461051" y="25438"/>
                  </a:lnTo>
                  <a:lnTo>
                    <a:pt x="524964" y="48280"/>
                  </a:lnTo>
                  <a:lnTo>
                    <a:pt x="583641" y="83119"/>
                  </a:lnTo>
                  <a:lnTo>
                    <a:pt x="634900" y="129900"/>
                  </a:lnTo>
                  <a:lnTo>
                    <a:pt x="676563" y="188572"/>
                  </a:lnTo>
                  <a:lnTo>
                    <a:pt x="706448" y="259082"/>
                  </a:lnTo>
                  <a:lnTo>
                    <a:pt x="716293" y="298759"/>
                  </a:lnTo>
                  <a:lnTo>
                    <a:pt x="722376" y="341375"/>
                  </a:lnTo>
                  <a:lnTo>
                    <a:pt x="722376" y="440436"/>
                  </a:lnTo>
                  <a:lnTo>
                    <a:pt x="724397" y="440436"/>
                  </a:lnTo>
                  <a:lnTo>
                    <a:pt x="731592" y="401958"/>
                  </a:lnTo>
                  <a:lnTo>
                    <a:pt x="735330" y="358901"/>
                  </a:lnTo>
                  <a:close/>
                </a:path>
                <a:path w="735329" h="440689">
                  <a:moveTo>
                    <a:pt x="23949" y="440436"/>
                  </a:moveTo>
                  <a:lnTo>
                    <a:pt x="16764" y="411479"/>
                  </a:lnTo>
                  <a:lnTo>
                    <a:pt x="14478" y="393953"/>
                  </a:lnTo>
                  <a:lnTo>
                    <a:pt x="12954" y="358901"/>
                  </a:lnTo>
                  <a:lnTo>
                    <a:pt x="12954" y="440436"/>
                  </a:lnTo>
                  <a:lnTo>
                    <a:pt x="23949" y="440436"/>
                  </a:lnTo>
                  <a:close/>
                </a:path>
                <a:path w="735329" h="440689">
                  <a:moveTo>
                    <a:pt x="722376" y="440436"/>
                  </a:moveTo>
                  <a:lnTo>
                    <a:pt x="722376" y="377189"/>
                  </a:lnTo>
                  <a:lnTo>
                    <a:pt x="716212" y="420259"/>
                  </a:lnTo>
                  <a:lnTo>
                    <a:pt x="711141" y="440436"/>
                  </a:lnTo>
                  <a:lnTo>
                    <a:pt x="722376" y="440436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4114800" y="2305049"/>
              <a:ext cx="1677670" cy="110489"/>
            </a:xfrm>
            <a:custGeom>
              <a:avLst/>
              <a:gdLst/>
              <a:ahLst/>
              <a:cxnLst/>
              <a:rect l="l" t="t" r="r" b="b"/>
              <a:pathLst>
                <a:path w="1677670" h="110489">
                  <a:moveTo>
                    <a:pt x="1677162" y="59436"/>
                  </a:moveTo>
                  <a:lnTo>
                    <a:pt x="1581912" y="3810"/>
                  </a:lnTo>
                  <a:lnTo>
                    <a:pt x="1575816" y="0"/>
                  </a:lnTo>
                  <a:lnTo>
                    <a:pt x="1568196" y="2286"/>
                  </a:lnTo>
                  <a:lnTo>
                    <a:pt x="1560576" y="14478"/>
                  </a:lnTo>
                  <a:lnTo>
                    <a:pt x="1562862" y="22098"/>
                  </a:lnTo>
                  <a:lnTo>
                    <a:pt x="1568958" y="25146"/>
                  </a:lnTo>
                  <a:lnTo>
                    <a:pt x="1605038" y="46443"/>
                  </a:lnTo>
                  <a:lnTo>
                    <a:pt x="0" y="44958"/>
                  </a:lnTo>
                  <a:lnTo>
                    <a:pt x="0" y="70104"/>
                  </a:lnTo>
                  <a:lnTo>
                    <a:pt x="1604492" y="71589"/>
                  </a:lnTo>
                  <a:lnTo>
                    <a:pt x="1568958" y="92202"/>
                  </a:lnTo>
                  <a:lnTo>
                    <a:pt x="1562862" y="96012"/>
                  </a:lnTo>
                  <a:lnTo>
                    <a:pt x="1560576" y="103632"/>
                  </a:lnTo>
                  <a:lnTo>
                    <a:pt x="1564855" y="110490"/>
                  </a:lnTo>
                  <a:lnTo>
                    <a:pt x="1588516" y="110490"/>
                  </a:lnTo>
                  <a:lnTo>
                    <a:pt x="1651254" y="74371"/>
                  </a:lnTo>
                  <a:lnTo>
                    <a:pt x="1677162" y="59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" y="2737358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0434" y="2415540"/>
              <a:ext cx="371178" cy="1219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03859" y="2415540"/>
              <a:ext cx="385445" cy="127635"/>
            </a:xfrm>
            <a:custGeom>
              <a:avLst/>
              <a:gdLst/>
              <a:ahLst/>
              <a:cxnLst/>
              <a:rect l="l" t="t" r="r" b="b"/>
              <a:pathLst>
                <a:path w="385445" h="127635">
                  <a:moveTo>
                    <a:pt x="385134" y="0"/>
                  </a:moveTo>
                  <a:lnTo>
                    <a:pt x="370943" y="0"/>
                  </a:lnTo>
                  <a:lnTo>
                    <a:pt x="368183" y="7504"/>
                  </a:lnTo>
                  <a:lnTo>
                    <a:pt x="349296" y="38532"/>
                  </a:lnTo>
                  <a:lnTo>
                    <a:pt x="298345" y="84826"/>
                  </a:lnTo>
                  <a:lnTo>
                    <a:pt x="235688" y="109822"/>
                  </a:lnTo>
                  <a:lnTo>
                    <a:pt x="202168" y="114228"/>
                  </a:lnTo>
                  <a:lnTo>
                    <a:pt x="168359" y="113183"/>
                  </a:lnTo>
                  <a:lnTo>
                    <a:pt x="103394" y="94573"/>
                  </a:lnTo>
                  <a:lnTo>
                    <a:pt x="47825" y="53653"/>
                  </a:lnTo>
                  <a:lnTo>
                    <a:pt x="13575" y="0"/>
                  </a:lnTo>
                  <a:lnTo>
                    <a:pt x="0" y="0"/>
                  </a:lnTo>
                  <a:lnTo>
                    <a:pt x="36263" y="59586"/>
                  </a:lnTo>
                  <a:lnTo>
                    <a:pt x="91744" y="103153"/>
                  </a:lnTo>
                  <a:lnTo>
                    <a:pt x="156884" y="124751"/>
                  </a:lnTo>
                  <a:lnTo>
                    <a:pt x="191058" y="127461"/>
                  </a:lnTo>
                  <a:lnTo>
                    <a:pt x="225224" y="124859"/>
                  </a:lnTo>
                  <a:lnTo>
                    <a:pt x="290300" y="103957"/>
                  </a:lnTo>
                  <a:lnTo>
                    <a:pt x="345652" y="62524"/>
                  </a:lnTo>
                  <a:lnTo>
                    <a:pt x="384820" y="1042"/>
                  </a:lnTo>
                  <a:lnTo>
                    <a:pt x="385134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45324" y="2415316"/>
            <a:ext cx="1306046" cy="6631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619" marR="26896">
              <a:spcBef>
                <a:spcPts val="88"/>
              </a:spcBef>
            </a:pPr>
            <a:r>
              <a:rPr sz="2118" b="1" spc="-93" dirty="0">
                <a:latin typeface="Calibri"/>
                <a:cs typeface="Calibri"/>
              </a:rPr>
              <a:t>F,</a:t>
            </a:r>
            <a:r>
              <a:rPr sz="2118" b="1" spc="-22" dirty="0">
                <a:latin typeface="Calibri"/>
                <a:cs typeface="Calibri"/>
              </a:rPr>
              <a:t> </a:t>
            </a:r>
            <a:r>
              <a:rPr sz="2118" b="1" dirty="0">
                <a:latin typeface="Calibri"/>
                <a:cs typeface="Calibri"/>
              </a:rPr>
              <a:t>71</a:t>
            </a:r>
            <a:r>
              <a:rPr sz="2118" b="1" spc="-26" dirty="0">
                <a:latin typeface="Calibri"/>
                <a:cs typeface="Calibri"/>
              </a:rPr>
              <a:t> </a:t>
            </a:r>
            <a:r>
              <a:rPr sz="2118" b="1" dirty="0">
                <a:latin typeface="Calibri"/>
                <a:cs typeface="Calibri"/>
              </a:rPr>
              <a:t>pm </a:t>
            </a:r>
            <a:r>
              <a:rPr sz="2118" b="1" spc="4" dirty="0">
                <a:latin typeface="Calibri"/>
                <a:cs typeface="Calibri"/>
              </a:rPr>
              <a:t> </a:t>
            </a:r>
            <a:r>
              <a:rPr sz="2118" b="1" spc="-4" dirty="0">
                <a:latin typeface="Calibri"/>
                <a:cs typeface="Calibri"/>
              </a:rPr>
              <a:t>9e</a:t>
            </a:r>
            <a:r>
              <a:rPr sz="2118" b="1" spc="-6" baseline="24305" dirty="0">
                <a:latin typeface="Calibri"/>
                <a:cs typeface="Calibri"/>
              </a:rPr>
              <a:t>‐</a:t>
            </a:r>
            <a:r>
              <a:rPr sz="2118" b="1" spc="158" baseline="24305" dirty="0">
                <a:latin typeface="Calibri"/>
                <a:cs typeface="Calibri"/>
              </a:rPr>
              <a:t> </a:t>
            </a:r>
            <a:r>
              <a:rPr lang="nl-BE" sz="2118" b="1" dirty="0">
                <a:latin typeface="Calibri"/>
                <a:cs typeface="Calibri"/>
              </a:rPr>
              <a:t>en</a:t>
            </a:r>
            <a:r>
              <a:rPr sz="2118" b="1" spc="-44" dirty="0">
                <a:latin typeface="Calibri"/>
                <a:cs typeface="Calibri"/>
              </a:rPr>
              <a:t> </a:t>
            </a:r>
            <a:r>
              <a:rPr sz="2118" b="1" dirty="0">
                <a:latin typeface="Calibri"/>
                <a:cs typeface="Calibri"/>
              </a:rPr>
              <a:t>9p</a:t>
            </a:r>
            <a:r>
              <a:rPr sz="2118" b="1" baseline="24305" dirty="0">
                <a:latin typeface="Calibri"/>
                <a:cs typeface="Calibri"/>
              </a:rPr>
              <a:t>+</a:t>
            </a:r>
            <a:endParaRPr sz="2118" baseline="24305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213873" y="2131358"/>
            <a:ext cx="629771" cy="243728"/>
            <a:chOff x="6296123" y="2415539"/>
            <a:chExt cx="713740" cy="27622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2207" y="2415539"/>
              <a:ext cx="701585" cy="27050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96123" y="2415539"/>
              <a:ext cx="713740" cy="276225"/>
            </a:xfrm>
            <a:custGeom>
              <a:avLst/>
              <a:gdLst/>
              <a:ahLst/>
              <a:cxnLst/>
              <a:rect l="l" t="t" r="r" b="b"/>
              <a:pathLst>
                <a:path w="713740" h="276225">
                  <a:moveTo>
                    <a:pt x="713250" y="0"/>
                  </a:moveTo>
                  <a:lnTo>
                    <a:pt x="699993" y="0"/>
                  </a:lnTo>
                  <a:lnTo>
                    <a:pt x="694990" y="19906"/>
                  </a:lnTo>
                  <a:lnTo>
                    <a:pt x="681291" y="56991"/>
                  </a:lnTo>
                  <a:lnTo>
                    <a:pt x="644178" y="122110"/>
                  </a:lnTo>
                  <a:lnTo>
                    <a:pt x="596034" y="175076"/>
                  </a:lnTo>
                  <a:lnTo>
                    <a:pt x="539171" y="215784"/>
                  </a:lnTo>
                  <a:lnTo>
                    <a:pt x="475897" y="244128"/>
                  </a:lnTo>
                  <a:lnTo>
                    <a:pt x="408523" y="260003"/>
                  </a:lnTo>
                  <a:lnTo>
                    <a:pt x="339357" y="263305"/>
                  </a:lnTo>
                  <a:lnTo>
                    <a:pt x="304823" y="260208"/>
                  </a:lnTo>
                  <a:lnTo>
                    <a:pt x="237301" y="244454"/>
                  </a:lnTo>
                  <a:lnTo>
                    <a:pt x="173760" y="215863"/>
                  </a:lnTo>
                  <a:lnTo>
                    <a:pt x="116512" y="174332"/>
                  </a:lnTo>
                  <a:lnTo>
                    <a:pt x="67866" y="119755"/>
                  </a:lnTo>
                  <a:lnTo>
                    <a:pt x="47490" y="87541"/>
                  </a:lnTo>
                  <a:lnTo>
                    <a:pt x="30130" y="52027"/>
                  </a:lnTo>
                  <a:lnTo>
                    <a:pt x="16076" y="13199"/>
                  </a:lnTo>
                  <a:lnTo>
                    <a:pt x="12801" y="0"/>
                  </a:lnTo>
                  <a:lnTo>
                    <a:pt x="0" y="0"/>
                  </a:lnTo>
                  <a:lnTo>
                    <a:pt x="17397" y="53760"/>
                  </a:lnTo>
                  <a:lnTo>
                    <a:pt x="34168" y="89230"/>
                  </a:lnTo>
                  <a:lnTo>
                    <a:pt x="75998" y="150771"/>
                  </a:lnTo>
                  <a:lnTo>
                    <a:pt x="127170" y="199897"/>
                  </a:lnTo>
                  <a:lnTo>
                    <a:pt x="185634" y="236750"/>
                  </a:lnTo>
                  <a:lnTo>
                    <a:pt x="249342" y="261472"/>
                  </a:lnTo>
                  <a:lnTo>
                    <a:pt x="316243" y="274205"/>
                  </a:lnTo>
                  <a:lnTo>
                    <a:pt x="350250" y="276120"/>
                  </a:lnTo>
                  <a:lnTo>
                    <a:pt x="384287" y="275091"/>
                  </a:lnTo>
                  <a:lnTo>
                    <a:pt x="451425" y="264273"/>
                  </a:lnTo>
                  <a:lnTo>
                    <a:pt x="515608" y="241892"/>
                  </a:lnTo>
                  <a:lnTo>
                    <a:pt x="574785" y="208090"/>
                  </a:lnTo>
                  <a:lnTo>
                    <a:pt x="626907" y="163010"/>
                  </a:lnTo>
                  <a:lnTo>
                    <a:pt x="669924" y="106794"/>
                  </a:lnTo>
                  <a:lnTo>
                    <a:pt x="701787" y="39584"/>
                  </a:lnTo>
                  <a:lnTo>
                    <a:pt x="712894" y="1900"/>
                  </a:lnTo>
                  <a:lnTo>
                    <a:pt x="713250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081201" y="1626869"/>
            <a:ext cx="1266825" cy="127429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523343">
              <a:spcBef>
                <a:spcPts val="88"/>
              </a:spcBef>
            </a:pPr>
            <a:r>
              <a:rPr sz="3177" dirty="0">
                <a:latin typeface="Cambria"/>
                <a:cs typeface="Cambria"/>
              </a:rPr>
              <a:t>‐</a:t>
            </a:r>
          </a:p>
          <a:p>
            <a:pPr marL="33619">
              <a:spcBef>
                <a:spcPts val="1667"/>
              </a:spcBef>
              <a:tabLst>
                <a:tab pos="401191" algn="l"/>
              </a:tabLst>
            </a:pPr>
            <a:r>
              <a:rPr sz="2118" b="1" dirty="0">
                <a:latin typeface="Calibri"/>
                <a:cs typeface="Calibri"/>
              </a:rPr>
              <a:t>F</a:t>
            </a:r>
            <a:r>
              <a:rPr sz="2118" b="1" baseline="24305" dirty="0">
                <a:latin typeface="Calibri"/>
                <a:cs typeface="Calibri"/>
              </a:rPr>
              <a:t>‐</a:t>
            </a:r>
            <a:r>
              <a:rPr sz="2118" b="1" dirty="0">
                <a:latin typeface="Calibri"/>
                <a:cs typeface="Calibri"/>
              </a:rPr>
              <a:t>,	133</a:t>
            </a:r>
            <a:r>
              <a:rPr sz="2118" b="1" spc="-75" dirty="0">
                <a:latin typeface="Calibri"/>
                <a:cs typeface="Calibri"/>
              </a:rPr>
              <a:t> </a:t>
            </a:r>
            <a:r>
              <a:rPr sz="2118" b="1" dirty="0">
                <a:latin typeface="Calibri"/>
                <a:cs typeface="Calibri"/>
              </a:rPr>
              <a:t>pm</a:t>
            </a:r>
            <a:endParaRPr sz="2118" dirty="0">
              <a:latin typeface="Calibri"/>
              <a:cs typeface="Calibri"/>
            </a:endParaRPr>
          </a:p>
          <a:p>
            <a:pPr marL="441535">
              <a:spcBef>
                <a:spcPts val="71"/>
              </a:spcBef>
            </a:pPr>
            <a:r>
              <a:rPr sz="1412" b="1" dirty="0">
                <a:latin typeface="Calibri"/>
                <a:cs typeface="Calibri"/>
              </a:rPr>
              <a:t>‐</a:t>
            </a:r>
            <a:endParaRPr sz="1412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58937" y="2767568"/>
            <a:ext cx="1613647" cy="264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2"/>
              </a:lnSpc>
              <a:tabLst>
                <a:tab pos="521662" algn="l"/>
              </a:tabLst>
            </a:pPr>
            <a:r>
              <a:rPr sz="2118" b="1" dirty="0">
                <a:latin typeface="Calibri"/>
                <a:cs typeface="Calibri"/>
              </a:rPr>
              <a:t>10e	</a:t>
            </a:r>
            <a:r>
              <a:rPr lang="nl-BE" sz="2118" b="1" dirty="0">
                <a:latin typeface="Calibri"/>
                <a:cs typeface="Calibri"/>
              </a:rPr>
              <a:t>en</a:t>
            </a:r>
            <a:r>
              <a:rPr sz="2118" b="1" spc="-84" dirty="0">
                <a:latin typeface="Calibri"/>
                <a:cs typeface="Calibri"/>
              </a:rPr>
              <a:t> </a:t>
            </a:r>
            <a:r>
              <a:rPr sz="2118" b="1" dirty="0">
                <a:latin typeface="Calibri"/>
                <a:cs typeface="Calibri"/>
              </a:rPr>
              <a:t>9p</a:t>
            </a:r>
            <a:endParaRPr sz="2118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61883" y="2131358"/>
            <a:ext cx="8068235" cy="2591921"/>
            <a:chOff x="457200" y="2415539"/>
            <a:chExt cx="9144000" cy="2937510"/>
          </a:xfrm>
        </p:grpSpPr>
        <p:sp>
          <p:nvSpPr>
            <p:cNvPr id="21" name="object 21"/>
            <p:cNvSpPr/>
            <p:nvPr/>
          </p:nvSpPr>
          <p:spPr>
            <a:xfrm>
              <a:off x="5679656" y="2415539"/>
              <a:ext cx="24130" cy="7620"/>
            </a:xfrm>
            <a:custGeom>
              <a:avLst/>
              <a:gdLst/>
              <a:ahLst/>
              <a:cxnLst/>
              <a:rect l="l" t="t" r="r" b="b"/>
              <a:pathLst>
                <a:path w="24129" h="7619">
                  <a:moveTo>
                    <a:pt x="23660" y="0"/>
                  </a:moveTo>
                  <a:lnTo>
                    <a:pt x="0" y="0"/>
                  </a:lnTo>
                  <a:lnTo>
                    <a:pt x="3340" y="5334"/>
                  </a:lnTo>
                  <a:lnTo>
                    <a:pt x="10960" y="7620"/>
                  </a:lnTo>
                  <a:lnTo>
                    <a:pt x="17056" y="3810"/>
                  </a:lnTo>
                  <a:lnTo>
                    <a:pt x="236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0" y="3393947"/>
              <a:ext cx="9144000" cy="1959610"/>
            </a:xfrm>
            <a:custGeom>
              <a:avLst/>
              <a:gdLst/>
              <a:ahLst/>
              <a:cxnLst/>
              <a:rect l="l" t="t" r="r" b="b"/>
              <a:pathLst>
                <a:path w="9144000" h="1959610">
                  <a:moveTo>
                    <a:pt x="9144000" y="0"/>
                  </a:moveTo>
                  <a:lnTo>
                    <a:pt x="0" y="0"/>
                  </a:lnTo>
                  <a:lnTo>
                    <a:pt x="0" y="979170"/>
                  </a:lnTo>
                  <a:lnTo>
                    <a:pt x="0" y="979932"/>
                  </a:lnTo>
                  <a:lnTo>
                    <a:pt x="0" y="1959102"/>
                  </a:lnTo>
                  <a:lnTo>
                    <a:pt x="9144000" y="1959102"/>
                  </a:lnTo>
                  <a:lnTo>
                    <a:pt x="9144000" y="979932"/>
                  </a:lnTo>
                  <a:lnTo>
                    <a:pt x="9144000" y="9791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989281" y="3451749"/>
            <a:ext cx="6922995" cy="2235680"/>
          </a:xfrm>
          <a:prstGeom prst="rect">
            <a:avLst/>
          </a:prstGeom>
        </p:spPr>
        <p:txBody>
          <a:bodyPr vert="horz" wrap="square" lIns="0" tIns="91888" rIns="0" bIns="0" rtlCol="0">
            <a:spAutoFit/>
          </a:bodyPr>
          <a:lstStyle/>
          <a:p>
            <a:pPr marL="313781" marR="562565" indent="-302575">
              <a:lnSpc>
                <a:spcPct val="80000"/>
              </a:lnSpc>
              <a:spcBef>
                <a:spcPts val="724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lang="nl-NL" sz="2647" b="1" spc="-4" dirty="0">
                <a:solidFill>
                  <a:srgbClr val="C00000"/>
                </a:solidFill>
                <a:cs typeface="Calibri"/>
              </a:rPr>
              <a:t>ANIONEN zijn GROTER dan de atomen waaruit ze zijn gevormd
De aantrekkingskracht van proton/elektron neemt af en de grootte neemt toe.
Trends in ionengrootte zijn hetzelfde als atoomgrootte.</a:t>
            </a:r>
            <a:endParaRPr sz="2647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0771" y="380898"/>
            <a:ext cx="2043393" cy="13655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BE" dirty="0"/>
              <a:t>Ionenstraal</a:t>
            </a:r>
            <a:endParaRPr spc="-4" dirty="0"/>
          </a:p>
        </p:txBody>
      </p:sp>
      <p:grpSp>
        <p:nvGrpSpPr>
          <p:cNvPr id="3" name="object 3"/>
          <p:cNvGrpSpPr/>
          <p:nvPr/>
        </p:nvGrpSpPr>
        <p:grpSpPr>
          <a:xfrm>
            <a:off x="2061883" y="1267385"/>
            <a:ext cx="8068235" cy="3455893"/>
            <a:chOff x="457200" y="1436369"/>
            <a:chExt cx="9144000" cy="3916679"/>
          </a:xfrm>
        </p:grpSpPr>
        <p:sp>
          <p:nvSpPr>
            <p:cNvPr id="4" name="object 4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2133600"/>
              <a:ext cx="4685538" cy="32194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405239" y="1267384"/>
            <a:ext cx="2737597" cy="32393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1161" marR="4483">
              <a:spcBef>
                <a:spcPts val="88"/>
              </a:spcBef>
            </a:pPr>
            <a:r>
              <a:rPr lang="nl-NL" sz="1588" b="1" dirty="0">
                <a:latin typeface="Arial"/>
                <a:cs typeface="Arial"/>
              </a:rPr>
              <a:t>Ionenstraal is een maat voor een ionengrootte in het kristalrooster van een </a:t>
            </a:r>
            <a:r>
              <a:rPr lang="nl-NL" sz="1588" b="1" dirty="0" err="1">
                <a:latin typeface="Arial"/>
                <a:cs typeface="Arial"/>
              </a:rPr>
              <a:t>ionverbinding</a:t>
            </a:r>
            <a:r>
              <a:rPr lang="nl-NL" sz="1588" b="1" dirty="0">
                <a:latin typeface="Arial"/>
                <a:cs typeface="Arial"/>
              </a:rPr>
              <a:t>.
De waarden worden bepaald door röntgenkristallografie
</a:t>
            </a:r>
          </a:p>
          <a:p>
            <a:pPr marL="71161" marR="4483">
              <a:spcBef>
                <a:spcPts val="88"/>
              </a:spcBef>
            </a:pPr>
            <a:endParaRPr lang="nl-NL" sz="1588" b="1" dirty="0">
              <a:latin typeface="Arial"/>
              <a:cs typeface="Arial"/>
            </a:endParaRPr>
          </a:p>
          <a:p>
            <a:pPr marL="71161" marR="4483">
              <a:spcBef>
                <a:spcPts val="88"/>
              </a:spcBef>
            </a:pPr>
            <a:r>
              <a:rPr lang="nl-NL" sz="1588" b="1" dirty="0">
                <a:latin typeface="Arial"/>
                <a:cs typeface="Arial"/>
              </a:rPr>
              <a:t>Waarden van ionenstalen variëren met de </a:t>
            </a:r>
            <a:r>
              <a:rPr lang="nl-NL" sz="1588" b="1" dirty="0" err="1">
                <a:latin typeface="Arial"/>
                <a:cs typeface="Arial"/>
              </a:rPr>
              <a:t>ionverbinding</a:t>
            </a:r>
            <a:r>
              <a:rPr lang="nl-NL" sz="1588" b="1" dirty="0">
                <a:latin typeface="Arial"/>
                <a:cs typeface="Arial"/>
              </a:rPr>
              <a:t> en met de meetmethode</a:t>
            </a:r>
            <a:endParaRPr sz="1588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61883" y="4722607"/>
            <a:ext cx="8068235" cy="1413062"/>
            <a:chOff x="457200" y="5352288"/>
            <a:chExt cx="9144000" cy="1601470"/>
          </a:xfrm>
        </p:grpSpPr>
        <p:sp>
          <p:nvSpPr>
            <p:cNvPr id="8" name="object 8"/>
            <p:cNvSpPr/>
            <p:nvPr/>
          </p:nvSpPr>
          <p:spPr>
            <a:xfrm>
              <a:off x="457200" y="5352288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5353050"/>
              <a:ext cx="4685538" cy="1600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1883" y="751200"/>
            <a:ext cx="2118695" cy="66316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531187" marR="4483" indent="-520541">
              <a:lnSpc>
                <a:spcPct val="100000"/>
              </a:lnSpc>
              <a:spcBef>
                <a:spcPts val="88"/>
              </a:spcBef>
            </a:pPr>
            <a:r>
              <a:rPr lang="nl-BE" sz="2118" dirty="0"/>
              <a:t>Ionen- vs. atoomstraal</a:t>
            </a:r>
            <a:endParaRPr sz="2118" dirty="0"/>
          </a:p>
        </p:txBody>
      </p:sp>
      <p:grpSp>
        <p:nvGrpSpPr>
          <p:cNvPr id="3" name="object 3"/>
          <p:cNvGrpSpPr/>
          <p:nvPr/>
        </p:nvGrpSpPr>
        <p:grpSpPr>
          <a:xfrm>
            <a:off x="2061883" y="403412"/>
            <a:ext cx="8068235" cy="2591921"/>
            <a:chOff x="457200" y="457200"/>
            <a:chExt cx="9144000" cy="2937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800" y="457200"/>
              <a:ext cx="6267450" cy="19583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00" y="241477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2415539"/>
              <a:ext cx="6267450" cy="9791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883721" y="1510328"/>
            <a:ext cx="843803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412" b="1" spc="-9" dirty="0">
                <a:latin typeface="Calibri"/>
                <a:cs typeface="Calibri"/>
              </a:rPr>
              <a:t>Sizes</a:t>
            </a:r>
            <a:r>
              <a:rPr sz="1412" b="1" spc="-44" dirty="0">
                <a:latin typeface="Calibri"/>
                <a:cs typeface="Calibri"/>
              </a:rPr>
              <a:t> </a:t>
            </a:r>
            <a:r>
              <a:rPr sz="1412" b="1" dirty="0">
                <a:latin typeface="Calibri"/>
                <a:cs typeface="Calibri"/>
              </a:rPr>
              <a:t>in</a:t>
            </a:r>
            <a:r>
              <a:rPr sz="1412" b="1" spc="-35" dirty="0">
                <a:latin typeface="Calibri"/>
                <a:cs typeface="Calibri"/>
              </a:rPr>
              <a:t> </a:t>
            </a:r>
            <a:r>
              <a:rPr sz="1412" b="1" spc="-4" dirty="0">
                <a:latin typeface="Calibri"/>
                <a:cs typeface="Calibri"/>
              </a:rPr>
              <a:t>pm</a:t>
            </a:r>
            <a:endParaRPr sz="1412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7830" y="1705983"/>
            <a:ext cx="852767" cy="6632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1059" b="1" dirty="0">
                <a:solidFill>
                  <a:srgbClr val="C00000"/>
                </a:solidFill>
                <a:latin typeface="Arial"/>
                <a:cs typeface="Arial"/>
              </a:rPr>
              <a:t>This is </a:t>
            </a:r>
            <a:r>
              <a:rPr sz="1059" b="1" spc="-4" dirty="0">
                <a:solidFill>
                  <a:srgbClr val="C00000"/>
                </a:solidFill>
                <a:latin typeface="Arial"/>
                <a:cs typeface="Arial"/>
              </a:rPr>
              <a:t>an </a:t>
            </a:r>
            <a:r>
              <a:rPr sz="1059" b="1" dirty="0">
                <a:solidFill>
                  <a:srgbClr val="C00000"/>
                </a:solidFill>
                <a:latin typeface="Arial"/>
                <a:cs typeface="Arial"/>
              </a:rPr>
              <a:t> isoelectronic  </a:t>
            </a:r>
            <a:r>
              <a:rPr sz="1059" b="1" spc="-4" dirty="0">
                <a:solidFill>
                  <a:srgbClr val="C00000"/>
                </a:solidFill>
                <a:latin typeface="Arial"/>
                <a:cs typeface="Arial"/>
              </a:rPr>
              <a:t>series </a:t>
            </a:r>
            <a:r>
              <a:rPr sz="1059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059" b="1" spc="-4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059" b="1" spc="-28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59" b="1" dirty="0">
                <a:solidFill>
                  <a:srgbClr val="C00000"/>
                </a:solidFill>
                <a:latin typeface="Arial"/>
                <a:cs typeface="Arial"/>
              </a:rPr>
              <a:t>ions</a:t>
            </a:r>
            <a:endParaRPr sz="1059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061883" y="2995332"/>
            <a:ext cx="8068235" cy="1727946"/>
            <a:chOff x="457200" y="3394709"/>
            <a:chExt cx="9144000" cy="1958339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1800" y="3394709"/>
              <a:ext cx="6248400" cy="97917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7200" y="437311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1800" y="4373879"/>
              <a:ext cx="6267450" cy="97917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636124" y="3721698"/>
            <a:ext cx="2126316" cy="89335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lang="nl-NL" sz="1412" b="1" spc="-4" dirty="0">
                <a:latin typeface="Arial"/>
                <a:cs typeface="Arial"/>
              </a:rPr>
              <a:t>Metaalatomen zijn blauw Niet-metaalatomen zijn rood,</a:t>
            </a:r>
          </a:p>
          <a:p>
            <a:pPr marL="11206" marR="4483">
              <a:spcBef>
                <a:spcPts val="88"/>
              </a:spcBef>
            </a:pPr>
            <a:r>
              <a:rPr lang="nl-NL" sz="1412" b="1" spc="-4" dirty="0">
                <a:latin typeface="Arial"/>
                <a:cs typeface="Arial"/>
              </a:rPr>
              <a:t>Ionen zijn grijs</a:t>
            </a:r>
            <a:endParaRPr sz="1412" dirty="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80647" y="4723279"/>
            <a:ext cx="5530103" cy="15464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9321" y="804142"/>
            <a:ext cx="6081208" cy="771780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498867" marR="4483" indent="-1488221">
              <a:lnSpc>
                <a:spcPct val="100000"/>
              </a:lnSpc>
              <a:spcBef>
                <a:spcPts val="88"/>
              </a:spcBef>
            </a:pPr>
            <a:r>
              <a:rPr lang="nl-NL" sz="2471" spc="-4" dirty="0" err="1"/>
              <a:t>Iso</a:t>
            </a:r>
            <a:r>
              <a:rPr lang="nl-NL" sz="2471" spc="-4" dirty="0"/>
              <a:t>-elektronische reeksen van hoofdgroep in de groepen 6A tot en met 2A</a:t>
            </a:r>
            <a:endParaRPr sz="2471" dirty="0"/>
          </a:p>
        </p:txBody>
      </p:sp>
      <p:grpSp>
        <p:nvGrpSpPr>
          <p:cNvPr id="3" name="object 3"/>
          <p:cNvGrpSpPr/>
          <p:nvPr/>
        </p:nvGrpSpPr>
        <p:grpSpPr>
          <a:xfrm>
            <a:off x="1860177" y="1870249"/>
            <a:ext cx="8068235" cy="4958043"/>
            <a:chOff x="457200" y="1436369"/>
            <a:chExt cx="9144000" cy="5619115"/>
          </a:xfrm>
        </p:grpSpPr>
        <p:sp>
          <p:nvSpPr>
            <p:cNvPr id="4" name="object 4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1725929"/>
              <a:ext cx="6038088" cy="53294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8182" y="665808"/>
            <a:ext cx="6855760" cy="55454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BE" sz="3530" spc="-18" dirty="0"/>
              <a:t>Afmetingen van ionen (ionenstraal)</a:t>
            </a:r>
            <a:endParaRPr sz="3530" dirty="0"/>
          </a:p>
        </p:txBody>
      </p:sp>
      <p:sp>
        <p:nvSpPr>
          <p:cNvPr id="3" name="object 3"/>
          <p:cNvSpPr txBox="1"/>
          <p:nvPr/>
        </p:nvSpPr>
        <p:spPr>
          <a:xfrm>
            <a:off x="2736476" y="1423596"/>
            <a:ext cx="6576732" cy="166657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marR="146805" indent="-302575">
              <a:spcBef>
                <a:spcPts val="88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lang="nl-NL" sz="2118" b="1" dirty="0">
                <a:cs typeface="Calibri"/>
              </a:rPr>
              <a:t>Ionenstraal neemt af van links naar rechts over een periode voor vergelijkbare geladen ionen</a:t>
            </a:r>
          </a:p>
          <a:p>
            <a:pPr marL="313781" marR="146805" indent="-302575">
              <a:spcBef>
                <a:spcPts val="88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sz="2118" spc="-4" dirty="0">
                <a:latin typeface="Arial MT"/>
                <a:cs typeface="Arial MT"/>
              </a:rPr>
              <a:t>–</a:t>
            </a:r>
            <a:r>
              <a:rPr sz="2118" spc="212" dirty="0">
                <a:latin typeface="Arial MT"/>
                <a:cs typeface="Arial MT"/>
              </a:rPr>
              <a:t> </a:t>
            </a:r>
            <a:r>
              <a:rPr lang="nl-BE" sz="2118" b="1" spc="-4" dirty="0">
                <a:cs typeface="Calibri"/>
              </a:rPr>
              <a:t>Door toenemende kernlading.</a:t>
            </a:r>
          </a:p>
          <a:p>
            <a:pPr marL="313781" marR="146805" indent="-302575">
              <a:spcBef>
                <a:spcPts val="88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lang="nl-NL" sz="2118" b="1" dirty="0">
                <a:cs typeface="Calibri"/>
              </a:rPr>
              <a:t>In een </a:t>
            </a:r>
            <a:r>
              <a:rPr lang="nl-NL" sz="2118" b="1" dirty="0" err="1">
                <a:cs typeface="Calibri"/>
              </a:rPr>
              <a:t>iso</a:t>
            </a:r>
            <a:r>
              <a:rPr lang="nl-NL" sz="2118" b="1" dirty="0">
                <a:cs typeface="Calibri"/>
              </a:rPr>
              <a:t>-elektronische reeks hebben ionen hetzelfde aantal elektronen</a:t>
            </a:r>
            <a:r>
              <a:rPr sz="2118" b="1" spc="-9" dirty="0">
                <a:latin typeface="Calibri"/>
                <a:cs typeface="Calibri"/>
              </a:rPr>
              <a:t>.</a:t>
            </a:r>
            <a:endParaRPr sz="2118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32530" y="3496236"/>
            <a:ext cx="7159999" cy="1901078"/>
            <a:chOff x="990600" y="3962400"/>
            <a:chExt cx="8114665" cy="21545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3962400"/>
              <a:ext cx="8114538" cy="1905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83208" y="5714999"/>
              <a:ext cx="4140200" cy="394335"/>
            </a:xfrm>
            <a:custGeom>
              <a:avLst/>
              <a:gdLst/>
              <a:ahLst/>
              <a:cxnLst/>
              <a:rect l="l" t="t" r="r" b="b"/>
              <a:pathLst>
                <a:path w="4140200" h="394335">
                  <a:moveTo>
                    <a:pt x="4139946" y="762"/>
                  </a:moveTo>
                  <a:lnTo>
                    <a:pt x="4114800" y="0"/>
                  </a:lnTo>
                  <a:lnTo>
                    <a:pt x="4114800" y="19812"/>
                  </a:lnTo>
                  <a:lnTo>
                    <a:pt x="4113199" y="56222"/>
                  </a:lnTo>
                  <a:lnTo>
                    <a:pt x="4110050" y="99695"/>
                  </a:lnTo>
                  <a:lnTo>
                    <a:pt x="4103751" y="142849"/>
                  </a:lnTo>
                  <a:lnTo>
                    <a:pt x="4095750" y="168529"/>
                  </a:lnTo>
                  <a:lnTo>
                    <a:pt x="4095750" y="178308"/>
                  </a:lnTo>
                  <a:lnTo>
                    <a:pt x="4093464" y="178320"/>
                  </a:lnTo>
                  <a:lnTo>
                    <a:pt x="4092473" y="178816"/>
                  </a:lnTo>
                  <a:lnTo>
                    <a:pt x="4092473" y="178968"/>
                  </a:lnTo>
                  <a:lnTo>
                    <a:pt x="4092321" y="179070"/>
                  </a:lnTo>
                  <a:lnTo>
                    <a:pt x="4091940" y="179832"/>
                  </a:lnTo>
                  <a:lnTo>
                    <a:pt x="4091178" y="179832"/>
                  </a:lnTo>
                  <a:lnTo>
                    <a:pt x="4092321" y="179070"/>
                  </a:lnTo>
                  <a:lnTo>
                    <a:pt x="4092473" y="178968"/>
                  </a:lnTo>
                  <a:lnTo>
                    <a:pt x="4092473" y="178816"/>
                  </a:lnTo>
                  <a:lnTo>
                    <a:pt x="4093464" y="178308"/>
                  </a:lnTo>
                  <a:lnTo>
                    <a:pt x="4095750" y="178308"/>
                  </a:lnTo>
                  <a:lnTo>
                    <a:pt x="4095750" y="168529"/>
                  </a:lnTo>
                  <a:lnTo>
                    <a:pt x="4092702" y="178308"/>
                  </a:lnTo>
                  <a:lnTo>
                    <a:pt x="2098548" y="178308"/>
                  </a:lnTo>
                  <a:lnTo>
                    <a:pt x="2097024" y="179070"/>
                  </a:lnTo>
                  <a:lnTo>
                    <a:pt x="2095500" y="179070"/>
                  </a:lnTo>
                  <a:lnTo>
                    <a:pt x="2094738" y="179832"/>
                  </a:lnTo>
                  <a:lnTo>
                    <a:pt x="2093214" y="180594"/>
                  </a:lnTo>
                  <a:lnTo>
                    <a:pt x="2092452" y="180594"/>
                  </a:lnTo>
                  <a:lnTo>
                    <a:pt x="2091690" y="181356"/>
                  </a:lnTo>
                  <a:lnTo>
                    <a:pt x="2090928" y="181356"/>
                  </a:lnTo>
                  <a:lnTo>
                    <a:pt x="2088642" y="183642"/>
                  </a:lnTo>
                  <a:lnTo>
                    <a:pt x="2087880" y="183642"/>
                  </a:lnTo>
                  <a:lnTo>
                    <a:pt x="2087880" y="184404"/>
                  </a:lnTo>
                  <a:lnTo>
                    <a:pt x="2083308" y="188976"/>
                  </a:lnTo>
                  <a:lnTo>
                    <a:pt x="2078875" y="197700"/>
                  </a:lnTo>
                  <a:lnTo>
                    <a:pt x="2075484" y="206756"/>
                  </a:lnTo>
                  <a:lnTo>
                    <a:pt x="2072767" y="216077"/>
                  </a:lnTo>
                  <a:lnTo>
                    <a:pt x="2069909" y="227304"/>
                  </a:lnTo>
                  <a:lnTo>
                    <a:pt x="2069439" y="224345"/>
                  </a:lnTo>
                  <a:lnTo>
                    <a:pt x="2055114" y="187452"/>
                  </a:lnTo>
                  <a:lnTo>
                    <a:pt x="2052066" y="184404"/>
                  </a:lnTo>
                  <a:lnTo>
                    <a:pt x="2052066" y="183642"/>
                  </a:lnTo>
                  <a:lnTo>
                    <a:pt x="2051304" y="183642"/>
                  </a:lnTo>
                  <a:lnTo>
                    <a:pt x="2049018" y="181356"/>
                  </a:lnTo>
                  <a:lnTo>
                    <a:pt x="2048256" y="181356"/>
                  </a:lnTo>
                  <a:lnTo>
                    <a:pt x="2047494" y="180594"/>
                  </a:lnTo>
                  <a:lnTo>
                    <a:pt x="2046732" y="180594"/>
                  </a:lnTo>
                  <a:lnTo>
                    <a:pt x="2045208" y="179832"/>
                  </a:lnTo>
                  <a:lnTo>
                    <a:pt x="2044446" y="179070"/>
                  </a:lnTo>
                  <a:lnTo>
                    <a:pt x="2042922" y="179070"/>
                  </a:lnTo>
                  <a:lnTo>
                    <a:pt x="2041398" y="178308"/>
                  </a:lnTo>
                  <a:lnTo>
                    <a:pt x="2035073" y="178320"/>
                  </a:lnTo>
                  <a:lnTo>
                    <a:pt x="2035073" y="202806"/>
                  </a:lnTo>
                  <a:lnTo>
                    <a:pt x="2034921" y="202692"/>
                  </a:lnTo>
                  <a:lnTo>
                    <a:pt x="2033778" y="201930"/>
                  </a:lnTo>
                  <a:lnTo>
                    <a:pt x="2034540" y="201930"/>
                  </a:lnTo>
                  <a:lnTo>
                    <a:pt x="2034921" y="202692"/>
                  </a:lnTo>
                  <a:lnTo>
                    <a:pt x="2035073" y="202806"/>
                  </a:lnTo>
                  <a:lnTo>
                    <a:pt x="2035073" y="178320"/>
                  </a:lnTo>
                  <a:lnTo>
                    <a:pt x="47244" y="178320"/>
                  </a:lnTo>
                  <a:lnTo>
                    <a:pt x="46482" y="177558"/>
                  </a:lnTo>
                  <a:lnTo>
                    <a:pt x="35814" y="138696"/>
                  </a:lnTo>
                  <a:lnTo>
                    <a:pt x="31470" y="114300"/>
                  </a:lnTo>
                  <a:lnTo>
                    <a:pt x="28689" y="88671"/>
                  </a:lnTo>
                  <a:lnTo>
                    <a:pt x="27000" y="62903"/>
                  </a:lnTo>
                  <a:lnTo>
                    <a:pt x="25146" y="19824"/>
                  </a:lnTo>
                  <a:lnTo>
                    <a:pt x="25146" y="12"/>
                  </a:lnTo>
                  <a:lnTo>
                    <a:pt x="0" y="774"/>
                  </a:lnTo>
                  <a:lnTo>
                    <a:pt x="0" y="19824"/>
                  </a:lnTo>
                  <a:lnTo>
                    <a:pt x="5080" y="110121"/>
                  </a:lnTo>
                  <a:lnTo>
                    <a:pt x="12420" y="154736"/>
                  </a:lnTo>
                  <a:lnTo>
                    <a:pt x="28956" y="195846"/>
                  </a:lnTo>
                  <a:lnTo>
                    <a:pt x="30480" y="197370"/>
                  </a:lnTo>
                  <a:lnTo>
                    <a:pt x="30480" y="198132"/>
                  </a:lnTo>
                  <a:lnTo>
                    <a:pt x="31242" y="198132"/>
                  </a:lnTo>
                  <a:lnTo>
                    <a:pt x="32004" y="198894"/>
                  </a:lnTo>
                  <a:lnTo>
                    <a:pt x="33528" y="199656"/>
                  </a:lnTo>
                  <a:lnTo>
                    <a:pt x="35052" y="201180"/>
                  </a:lnTo>
                  <a:lnTo>
                    <a:pt x="35814" y="201180"/>
                  </a:lnTo>
                  <a:lnTo>
                    <a:pt x="37338" y="201942"/>
                  </a:lnTo>
                  <a:lnTo>
                    <a:pt x="38100" y="202704"/>
                  </a:lnTo>
                  <a:lnTo>
                    <a:pt x="39624" y="202704"/>
                  </a:lnTo>
                  <a:lnTo>
                    <a:pt x="41148" y="203466"/>
                  </a:lnTo>
                  <a:lnTo>
                    <a:pt x="44196" y="203466"/>
                  </a:lnTo>
                  <a:lnTo>
                    <a:pt x="48768" y="203466"/>
                  </a:lnTo>
                  <a:lnTo>
                    <a:pt x="2033778" y="203454"/>
                  </a:lnTo>
                  <a:lnTo>
                    <a:pt x="2035302" y="203454"/>
                  </a:lnTo>
                  <a:lnTo>
                    <a:pt x="2038350" y="213233"/>
                  </a:lnTo>
                  <a:lnTo>
                    <a:pt x="2046351" y="238925"/>
                  </a:lnTo>
                  <a:lnTo>
                    <a:pt x="2052650" y="282079"/>
                  </a:lnTo>
                  <a:lnTo>
                    <a:pt x="2055799" y="325551"/>
                  </a:lnTo>
                  <a:lnTo>
                    <a:pt x="2057400" y="361950"/>
                  </a:lnTo>
                  <a:lnTo>
                    <a:pt x="2057400" y="381000"/>
                  </a:lnTo>
                  <a:lnTo>
                    <a:pt x="2057400" y="388620"/>
                  </a:lnTo>
                  <a:lnTo>
                    <a:pt x="2062734" y="393966"/>
                  </a:lnTo>
                  <a:lnTo>
                    <a:pt x="2077288" y="393890"/>
                  </a:lnTo>
                  <a:lnTo>
                    <a:pt x="2082546" y="388620"/>
                  </a:lnTo>
                  <a:lnTo>
                    <a:pt x="2082546" y="381000"/>
                  </a:lnTo>
                  <a:lnTo>
                    <a:pt x="2082546" y="361950"/>
                  </a:lnTo>
                  <a:lnTo>
                    <a:pt x="2084400" y="318871"/>
                  </a:lnTo>
                  <a:lnTo>
                    <a:pt x="2086089" y="293103"/>
                  </a:lnTo>
                  <a:lnTo>
                    <a:pt x="2088870" y="267474"/>
                  </a:lnTo>
                  <a:lnTo>
                    <a:pt x="2093214" y="243078"/>
                  </a:lnTo>
                  <a:lnTo>
                    <a:pt x="2093976" y="236982"/>
                  </a:lnTo>
                  <a:lnTo>
                    <a:pt x="2094738" y="231648"/>
                  </a:lnTo>
                  <a:lnTo>
                    <a:pt x="2098789" y="217741"/>
                  </a:lnTo>
                  <a:lnTo>
                    <a:pt x="2101024" y="211010"/>
                  </a:lnTo>
                  <a:lnTo>
                    <a:pt x="2101596" y="209664"/>
                  </a:lnTo>
                  <a:lnTo>
                    <a:pt x="2103882" y="204228"/>
                  </a:lnTo>
                  <a:lnTo>
                    <a:pt x="2104644" y="203454"/>
                  </a:lnTo>
                  <a:lnTo>
                    <a:pt x="2106168" y="203454"/>
                  </a:lnTo>
                  <a:lnTo>
                    <a:pt x="4091178" y="203454"/>
                  </a:lnTo>
                  <a:lnTo>
                    <a:pt x="4095750" y="203454"/>
                  </a:lnTo>
                  <a:lnTo>
                    <a:pt x="4098798" y="203454"/>
                  </a:lnTo>
                  <a:lnTo>
                    <a:pt x="4100322" y="202692"/>
                  </a:lnTo>
                  <a:lnTo>
                    <a:pt x="4101846" y="202692"/>
                  </a:lnTo>
                  <a:lnTo>
                    <a:pt x="4102608" y="201930"/>
                  </a:lnTo>
                  <a:lnTo>
                    <a:pt x="4104132" y="201168"/>
                  </a:lnTo>
                  <a:lnTo>
                    <a:pt x="4104894" y="201168"/>
                  </a:lnTo>
                  <a:lnTo>
                    <a:pt x="4106418" y="199644"/>
                  </a:lnTo>
                  <a:lnTo>
                    <a:pt x="4107942" y="198882"/>
                  </a:lnTo>
                  <a:lnTo>
                    <a:pt x="4108704" y="198120"/>
                  </a:lnTo>
                  <a:lnTo>
                    <a:pt x="4109466" y="198120"/>
                  </a:lnTo>
                  <a:lnTo>
                    <a:pt x="4109466" y="197358"/>
                  </a:lnTo>
                  <a:lnTo>
                    <a:pt x="4126839" y="157340"/>
                  </a:lnTo>
                  <a:lnTo>
                    <a:pt x="4134688" y="108077"/>
                  </a:lnTo>
                  <a:lnTo>
                    <a:pt x="4138295" y="58318"/>
                  </a:lnTo>
                  <a:lnTo>
                    <a:pt x="4139946" y="19812"/>
                  </a:lnTo>
                  <a:lnTo>
                    <a:pt x="4139946" y="762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5855208" y="5714999"/>
              <a:ext cx="2921000" cy="401955"/>
            </a:xfrm>
            <a:custGeom>
              <a:avLst/>
              <a:gdLst/>
              <a:ahLst/>
              <a:cxnLst/>
              <a:rect l="l" t="t" r="r" b="b"/>
              <a:pathLst>
                <a:path w="2921000" h="401954">
                  <a:moveTo>
                    <a:pt x="2920746" y="0"/>
                  </a:moveTo>
                  <a:lnTo>
                    <a:pt x="2895600" y="0"/>
                  </a:lnTo>
                  <a:lnTo>
                    <a:pt x="2895600" y="179832"/>
                  </a:lnTo>
                  <a:lnTo>
                    <a:pt x="1467612" y="179832"/>
                  </a:lnTo>
                  <a:lnTo>
                    <a:pt x="1453134" y="179832"/>
                  </a:lnTo>
                  <a:lnTo>
                    <a:pt x="25146" y="179832"/>
                  </a:lnTo>
                  <a:lnTo>
                    <a:pt x="25146" y="0"/>
                  </a:lnTo>
                  <a:lnTo>
                    <a:pt x="0" y="0"/>
                  </a:lnTo>
                  <a:lnTo>
                    <a:pt x="0" y="199644"/>
                  </a:lnTo>
                  <a:lnTo>
                    <a:pt x="5334" y="204978"/>
                  </a:lnTo>
                  <a:lnTo>
                    <a:pt x="12192" y="204978"/>
                  </a:lnTo>
                  <a:lnTo>
                    <a:pt x="25146" y="204978"/>
                  </a:lnTo>
                  <a:lnTo>
                    <a:pt x="1447800" y="204978"/>
                  </a:lnTo>
                  <a:lnTo>
                    <a:pt x="1447800" y="384810"/>
                  </a:lnTo>
                  <a:lnTo>
                    <a:pt x="1447800" y="401574"/>
                  </a:lnTo>
                  <a:lnTo>
                    <a:pt x="1472946" y="401574"/>
                  </a:lnTo>
                  <a:lnTo>
                    <a:pt x="1472946" y="384810"/>
                  </a:lnTo>
                  <a:lnTo>
                    <a:pt x="1472946" y="204978"/>
                  </a:lnTo>
                  <a:lnTo>
                    <a:pt x="2895600" y="204978"/>
                  </a:lnTo>
                  <a:lnTo>
                    <a:pt x="2907792" y="204978"/>
                  </a:lnTo>
                  <a:lnTo>
                    <a:pt x="2915412" y="204978"/>
                  </a:lnTo>
                  <a:lnTo>
                    <a:pt x="2920746" y="199644"/>
                  </a:lnTo>
                  <a:lnTo>
                    <a:pt x="292074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38181" y="5537049"/>
            <a:ext cx="3260912" cy="5000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nl-NL" sz="1588" spc="-4" dirty="0">
                <a:latin typeface="Arial MT"/>
                <a:cs typeface="Arial MT"/>
              </a:rPr>
              <a:t>Deze ionen zijn </a:t>
            </a:r>
            <a:r>
              <a:rPr lang="nl-NL" sz="1588" spc="-4" dirty="0" err="1">
                <a:latin typeface="Arial MT"/>
                <a:cs typeface="Arial MT"/>
              </a:rPr>
              <a:t>iso</a:t>
            </a:r>
            <a:r>
              <a:rPr lang="nl-NL" sz="1588" spc="-4" dirty="0">
                <a:latin typeface="Arial MT"/>
                <a:cs typeface="Arial MT"/>
              </a:rPr>
              <a:t>-elektronisch met He</a:t>
            </a:r>
            <a:endParaRPr sz="1588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7843" y="5537049"/>
            <a:ext cx="2533650" cy="5000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lang="nl-NL" sz="1588" spc="-4" dirty="0">
                <a:latin typeface="Arial MT"/>
                <a:cs typeface="Arial MT"/>
              </a:rPr>
              <a:t>Deze ionen zijn </a:t>
            </a:r>
            <a:r>
              <a:rPr lang="nl-NL" sz="1588" spc="-4" dirty="0" err="1">
                <a:latin typeface="Arial MT"/>
                <a:cs typeface="Arial MT"/>
              </a:rPr>
              <a:t>iso</a:t>
            </a:r>
            <a:r>
              <a:rPr lang="nl-NL" sz="1588" spc="-4" dirty="0">
                <a:latin typeface="Arial MT"/>
                <a:cs typeface="Arial MT"/>
              </a:rPr>
              <a:t>-elektronisch met Ne</a:t>
            </a:r>
            <a:endParaRPr sz="1588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3589" y="379219"/>
            <a:ext cx="4599454" cy="109776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BE" sz="3530" spc="-18" dirty="0"/>
              <a:t>Afmetingen van ionen (Ionenstralen</a:t>
            </a:r>
            <a:r>
              <a:rPr sz="3530" dirty="0"/>
              <a:t>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8353" y="1199478"/>
            <a:ext cx="2203300" cy="26598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02005" y="2026024"/>
            <a:ext cx="3101788" cy="19253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marR="4483" indent="-302575">
              <a:spcBef>
                <a:spcPts val="88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lang="nl-NL" sz="2471" b="1" dirty="0">
                <a:cs typeface="Calibri"/>
              </a:rPr>
              <a:t>Ionenstraal neemt toe als je een groep afdaalt
Door toenemende waarde van n.</a:t>
            </a:r>
            <a:endParaRPr sz="2118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61883" y="3858633"/>
            <a:ext cx="8068235" cy="2394697"/>
            <a:chOff x="457200" y="4373117"/>
            <a:chExt cx="9144000" cy="2713990"/>
          </a:xfrm>
        </p:grpSpPr>
        <p:sp>
          <p:nvSpPr>
            <p:cNvPr id="6" name="object 6"/>
            <p:cNvSpPr/>
            <p:nvPr/>
          </p:nvSpPr>
          <p:spPr>
            <a:xfrm>
              <a:off x="457200" y="437311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0" y="4373879"/>
              <a:ext cx="2497073" cy="27127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2118" y="197854"/>
            <a:ext cx="4799704" cy="109776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BE" sz="3530" spc="-44" dirty="0">
                <a:solidFill>
                  <a:srgbClr val="C00000"/>
                </a:solidFill>
              </a:rPr>
              <a:t>Trends in ionenafmetingen</a:t>
            </a:r>
            <a:endParaRPr sz="3530" dirty="0"/>
          </a:p>
        </p:txBody>
      </p:sp>
      <p:grpSp>
        <p:nvGrpSpPr>
          <p:cNvPr id="3" name="object 3"/>
          <p:cNvGrpSpPr/>
          <p:nvPr/>
        </p:nvGrpSpPr>
        <p:grpSpPr>
          <a:xfrm>
            <a:off x="2061883" y="1267384"/>
            <a:ext cx="8068235" cy="4491318"/>
            <a:chOff x="457200" y="1436369"/>
            <a:chExt cx="9144000" cy="5090160"/>
          </a:xfrm>
        </p:grpSpPr>
        <p:sp>
          <p:nvSpPr>
            <p:cNvPr id="4" name="object 4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752600"/>
              <a:ext cx="8839200" cy="47739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1208</Words>
  <Application>Microsoft Office PowerPoint</Application>
  <PresentationFormat>Breedbeeld</PresentationFormat>
  <Paragraphs>123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Arial MT</vt:lpstr>
      <vt:lpstr>Calibri</vt:lpstr>
      <vt:lpstr>Calibri Light</vt:lpstr>
      <vt:lpstr>Cambria</vt:lpstr>
      <vt:lpstr>Times New Roman</vt:lpstr>
      <vt:lpstr>Kantoorthema</vt:lpstr>
      <vt:lpstr>Trends in PSE</vt:lpstr>
      <vt:lpstr>Ionengrootte: Vorming van een kation</vt:lpstr>
      <vt:lpstr>Ionengrootte: Vorming van een anion</vt:lpstr>
      <vt:lpstr>Ionenstraal</vt:lpstr>
      <vt:lpstr>Ionen- vs. atoomstraal</vt:lpstr>
      <vt:lpstr>Iso-elektronische reeksen van hoofdgroep in de groepen 6A tot en met 2A</vt:lpstr>
      <vt:lpstr>Afmetingen van ionen (ionenstraal)</vt:lpstr>
      <vt:lpstr>Afmetingen van ionen (Ionenstralen)</vt:lpstr>
      <vt:lpstr>Trends in ionenafmetingen</vt:lpstr>
      <vt:lpstr>Ionen rangschikken op grootte</vt:lpstr>
      <vt:lpstr>Elektronenaffiniteit</vt:lpstr>
      <vt:lpstr>Trends in elektronenaffiniteit</vt:lpstr>
      <vt:lpstr>Trends in Elektronenaffiniteit</vt:lpstr>
      <vt:lpstr>Trends in Elektronaffiniteit</vt:lpstr>
      <vt:lpstr>Trends in Elektronenaffiniteit</vt:lpstr>
      <vt:lpstr>Elektronenconfiguraties van hoofdgroepionen schrijven</vt:lpstr>
      <vt:lpstr>Het schrijven van elektronenconfiguraties en het voorspellen van magnetisch gedrag van overgangsmetaalionen</vt:lpstr>
      <vt:lpstr>Algemene toepassingen van PSE</vt:lpstr>
      <vt:lpstr>Algemene toepassingen van de PSE</vt:lpstr>
      <vt:lpstr>Algemene toepassingen van de PSE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PSE</dc:title>
  <dc:creator>Filip Poncelet</dc:creator>
  <cp:lastModifiedBy>Filip Poncelet</cp:lastModifiedBy>
  <cp:revision>1</cp:revision>
  <dcterms:created xsi:type="dcterms:W3CDTF">2023-10-06T07:26:51Z</dcterms:created>
  <dcterms:modified xsi:type="dcterms:W3CDTF">2023-10-06T07:27:24Z</dcterms:modified>
</cp:coreProperties>
</file>