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31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4" r:id="rId22"/>
    <p:sldId id="305" r:id="rId23"/>
    <p:sldId id="307" r:id="rId24"/>
    <p:sldId id="306" r:id="rId25"/>
    <p:sldId id="308" r:id="rId26"/>
    <p:sldId id="309" r:id="rId2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18805-EFF3-7C40-4CDC-C1DB1AD8F150}" v="1" dt="2022-06-01T13:32:06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893" autoAdjust="0"/>
  </p:normalViewPr>
  <p:slideViewPr>
    <p:cSldViewPr snapToGrid="0">
      <p:cViewPr varScale="1">
        <p:scale>
          <a:sx n="40" d="100"/>
          <a:sy n="40" d="100"/>
        </p:scale>
        <p:origin x="7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Daniels" userId="S::r0752966@ucll.be::12403ed9-a826-4fe3-8849-2f9640b02601" providerId="AD" clId="Web-{77B18805-EFF3-7C40-4CDC-C1DB1AD8F150}"/>
    <pc:docChg chg="modSld">
      <pc:chgData name="Sam Daniels" userId="S::r0752966@ucll.be::12403ed9-a826-4fe3-8849-2f9640b02601" providerId="AD" clId="Web-{77B18805-EFF3-7C40-4CDC-C1DB1AD8F150}" dt="2022-06-01T13:32:06.561" v="0" actId="1076"/>
      <pc:docMkLst>
        <pc:docMk/>
      </pc:docMkLst>
      <pc:sldChg chg="modSp">
        <pc:chgData name="Sam Daniels" userId="S::r0752966@ucll.be::12403ed9-a826-4fe3-8849-2f9640b02601" providerId="AD" clId="Web-{77B18805-EFF3-7C40-4CDC-C1DB1AD8F150}" dt="2022-06-01T13:32:06.561" v="0" actId="1076"/>
        <pc:sldMkLst>
          <pc:docMk/>
          <pc:sldMk cId="888204589" sldId="289"/>
        </pc:sldMkLst>
        <pc:picChg chg="mod">
          <ac:chgData name="Sam Daniels" userId="S::r0752966@ucll.be::12403ed9-a826-4fe3-8849-2f9640b02601" providerId="AD" clId="Web-{77B18805-EFF3-7C40-4CDC-C1DB1AD8F150}" dt="2022-06-01T13:32:06.561" v="0" actId="1076"/>
          <ac:picMkLst>
            <pc:docMk/>
            <pc:sldMk cId="888204589" sldId="289"/>
            <ac:picMk id="4" creationId="{790D9943-D3CD-4FA9-B49C-5CC9F477CA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43F0-5B94-4AB2-B60C-3D4309E85B6D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69273-E239-46AE-AFEE-0A5D9A6E01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28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69273-E239-46AE-AFEE-0A5D9A6E010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246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69273-E239-46AE-AFEE-0A5D9A6E0101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853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69273-E239-46AE-AFEE-0A5D9A6E010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923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69273-E239-46AE-AFEE-0A5D9A6E010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182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69273-E239-46AE-AFEE-0A5D9A6E010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604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https://www.space.com/27701-interstellar-movie-science-black-holes.html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69273-E239-46AE-AFEE-0A5D9A6E0101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56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69273-E239-46AE-AFEE-0A5D9A6E0101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5741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69273-E239-46AE-AFEE-0A5D9A6E0101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76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69273-E239-46AE-AFEE-0A5D9A6E0101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009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69273-E239-46AE-AFEE-0A5D9A6E0101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12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13879-2077-4154-8AC1-7D01AA51C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75D815-545A-48C3-98BF-75D2FEEE6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41258A-935D-4724-A571-25FDB162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2AC8-5819-478E-BC61-006D70D11F51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BB5ABE-690B-4521-A1F9-A3039405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0F7F83-E2B3-4B0C-AC6B-3AAD62F4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2C0F-7589-4901-8F1A-DA5C3EF8CE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2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3EC3A-9225-4449-B56A-F734FB7C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034861D-5669-4AF7-920C-A0BAFA000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97A6AE-F603-4C4B-9A3B-38BB6A4B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2AC8-5819-478E-BC61-006D70D11F51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55271-7522-4C50-9BD5-A73CCF94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F6D7E7-39DC-4871-BFEC-74C2E3A1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2C0F-7589-4901-8F1A-DA5C3EF8CE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342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1819920-F1EE-471B-AEFF-286A54557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11BC48-2097-4835-8CF5-91B30FE59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6DF6B2-1B2D-4424-9BCD-C9A25F06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2AC8-5819-478E-BC61-006D70D11F51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96BAD3-8AEB-4675-8ECF-65B34DC7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6D407-06DE-4590-BC17-2D0AD96F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2C0F-7589-4901-8F1A-DA5C3EF8CE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477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54F46-EC5E-463C-A305-18D1E808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AEA088-9920-4C40-9AAF-EDB21D324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B6BDDD-00DF-4D92-98D4-F29821A9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2AC8-5819-478E-BC61-006D70D11F51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3D97C5-BE7B-430B-9A0D-BB611529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573AE7-0FD1-4B36-A974-D2638735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2C0F-7589-4901-8F1A-DA5C3EF8CE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925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8471B-5E23-4991-90CF-7B479BA1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BE0202-5701-4249-A4DD-7B522DE8F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360800-82A4-484F-97E9-D9DBE9CD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2AC8-5819-478E-BC61-006D70D11F51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81F668-C160-480A-BBDE-2B5D7225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28A8CD-1078-496B-8A95-02E60FCD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2C0F-7589-4901-8F1A-DA5C3EF8CE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309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4FB16-9513-411B-854B-F969845D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43311E-1252-481B-8982-19C742F86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D9E655-B37B-46C1-9E8D-6296FE8D8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BBD7AD-1A01-44CE-86E8-97BF10DD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2AC8-5819-478E-BC61-006D70D11F51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A25183-4997-48D2-B5D7-2106C245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87814E-D3C8-45F6-AEFF-73CC56F2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2C0F-7589-4901-8F1A-DA5C3EF8CE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380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DA3D0-0243-407F-BDA6-27AF75C1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7DAD0-7043-4AF2-B554-314A4633C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810D2B-D0DA-4DD8-A284-478A06105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2E49FB-63E3-4FA3-8796-516A2D2BA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6913866-C669-4C35-9F31-2E008E607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A4160D5-8772-4217-9033-E4F7ED84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2AC8-5819-478E-BC61-006D70D11F51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4C58BEF-07C4-40AE-8A6E-998DB281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849857C-DDF6-423E-883E-47E79D01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2C0F-7589-4901-8F1A-DA5C3EF8CE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0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DE2D6-73C3-43B7-B7ED-10E7A5F2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1A15DFA-E6F4-4986-9C73-594AAC13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2AC8-5819-478E-BC61-006D70D11F51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02CA7D4-AFB9-48B1-B786-ED892CC1D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194ABA-CA5A-4CB7-A878-687C6B79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2C0F-7589-4901-8F1A-DA5C3EF8CE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557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B53359B-441C-4E6B-B50B-22101BEE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2AC8-5819-478E-BC61-006D70D11F51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E33276C-7A97-42F6-BE9F-70065D6C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DCF2CC-B3E2-4C05-A10E-562EA1B2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2C0F-7589-4901-8F1A-DA5C3EF8CE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549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480C0-7B96-4207-94D6-3B2D7BCB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9C5A44-8F65-4034-A268-D40D5F151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4140A5-51FA-4102-B791-03443F7D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EF23A1-D4CD-4120-8199-CE6F3CA1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2AC8-5819-478E-BC61-006D70D11F51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C72E83-F4C5-4B50-82C7-2BAA1921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AE8960-4B96-422A-BD80-5E034C33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2C0F-7589-4901-8F1A-DA5C3EF8CE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010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B69E4-C7EE-4355-B785-CABE1FB2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2D78B02-66BD-426A-AD0D-286C00481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2FD6FE-E75A-4DDB-B437-6F82B8010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427069-196A-45B8-9511-68C095DD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2AC8-5819-478E-BC61-006D70D11F51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8B4D82-3550-4656-8DD7-6A082466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8F4D68-B174-4E04-921A-1DAC3865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2C0F-7589-4901-8F1A-DA5C3EF8CE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989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1B62950-F4C6-4287-B931-93012E16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B2F156-F7BE-484A-A2E2-A22B77ACC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FA9FE7-E767-4F22-B046-75223B7C7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2AC8-5819-478E-BC61-006D70D11F51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B869AC-613F-4DB4-ACBC-0D6660B85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D38FD7-3485-44A1-A130-933D8A32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2C0F-7589-4901-8F1A-DA5C3EF8CE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440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ellarium-web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rania.be/astronomie/dossiers/leven-in-het-heelal/exoplanet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EA8ZeKAbc4?start=79&amp;feature=oembed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MEA8ZeKAbc4&amp;t=79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video" Target="https://www.youtube.com/embed/cPeqNTqZNN0?feature=oembed" TargetMode="External"/><Relationship Id="rId1" Type="http://schemas.openxmlformats.org/officeDocument/2006/relationships/video" Target="https://www.youtube.com/embed/zSWdZVtXT7E?feature=oembed" TargetMode="External"/><Relationship Id="rId6" Type="http://schemas.openxmlformats.org/officeDocument/2006/relationships/hyperlink" Target="https://www.youtube.com/watch?v=cPeqNTqZNN0" TargetMode="External"/><Relationship Id="rId5" Type="http://schemas.openxmlformats.org/officeDocument/2006/relationships/hyperlink" Target="https://www.youtube.com/watch?v=zSWdZVtXT7E" TargetMode="Externa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B77DDC-0906-4D2C-86D9-735C281BC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nl-BE" sz="8000" dirty="0">
                <a:solidFill>
                  <a:srgbClr val="FFFFFF"/>
                </a:solidFill>
              </a:rPr>
              <a:t>Module 6: zwaartekracht + </a:t>
            </a:r>
            <a:r>
              <a:rPr lang="nl-BE" sz="8000" dirty="0" err="1">
                <a:solidFill>
                  <a:srgbClr val="FFFFFF"/>
                </a:solidFill>
              </a:rPr>
              <a:t>exoplaneten</a:t>
            </a:r>
            <a:endParaRPr lang="nl-BE" sz="80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E0C5C4-BE85-4EAC-8E95-92FC9FBC9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endParaRPr lang="nl-BE" sz="2000" dirty="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5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" y="-228342"/>
            <a:ext cx="10515600" cy="1325563"/>
          </a:xfrm>
        </p:spPr>
        <p:txBody>
          <a:bodyPr/>
          <a:lstStyle/>
          <a:p>
            <a:r>
              <a:rPr lang="nl-BE" dirty="0"/>
              <a:t>Inleiding les </a:t>
            </a:r>
            <a:r>
              <a:rPr lang="nl-BE" dirty="0" err="1"/>
              <a:t>exoplaneten</a:t>
            </a:r>
            <a:r>
              <a:rPr lang="nl-BE" dirty="0"/>
              <a:t> (p45)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99" y="871516"/>
            <a:ext cx="113614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 err="1"/>
              <a:t>Interstellar</a:t>
            </a:r>
            <a:r>
              <a:rPr lang="nl-BE" dirty="0"/>
              <a:t> </a:t>
            </a:r>
          </a:p>
          <a:p>
            <a:r>
              <a:rPr lang="nl-BE" dirty="0"/>
              <a:t>Aarde = vervuild + bijna geen voedsel meer</a:t>
            </a:r>
          </a:p>
          <a:p>
            <a:r>
              <a:rPr lang="nl-BE" b="0" i="0" dirty="0">
                <a:effectLst/>
              </a:rPr>
              <a:t>NASA bestaat ook niet meer</a:t>
            </a:r>
          </a:p>
          <a:p>
            <a:r>
              <a:rPr lang="nl-BE" b="0" i="0" dirty="0">
                <a:effectLst/>
              </a:rPr>
              <a:t>Kleine groep van ex-NASA-medewerkers </a:t>
            </a:r>
            <a:r>
              <a:rPr lang="nl-BE" b="0" i="0" dirty="0">
                <a:effectLst/>
                <a:sym typeface="Wingdings" panose="05000000000000000000" pitchFamily="2" charset="2"/>
              </a:rPr>
              <a:t> wormgat bij Saturnus  ver verwijderde sterrenstelsels sneller bereiken</a:t>
            </a:r>
          </a:p>
          <a:p>
            <a:r>
              <a:rPr lang="nl-BE" dirty="0">
                <a:sym typeface="Wingdings" panose="05000000000000000000" pitchFamily="2" charset="2"/>
              </a:rPr>
              <a:t>12 astronauten  elk bewoonbare </a:t>
            </a:r>
            <a:r>
              <a:rPr lang="nl-BE" dirty="0" err="1">
                <a:sym typeface="Wingdings" panose="05000000000000000000" pitchFamily="2" charset="2"/>
              </a:rPr>
              <a:t>exoplaneet</a:t>
            </a:r>
            <a:r>
              <a:rPr lang="nl-BE" dirty="0">
                <a:sym typeface="Wingdings" panose="05000000000000000000" pitchFamily="2" charset="2"/>
              </a:rPr>
              <a:t> zoeken</a:t>
            </a:r>
            <a:endParaRPr lang="nl-BE" b="0" i="0" dirty="0">
              <a:effectLst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B3842CB-D8D9-4AFD-9AC9-5D752E14B732}"/>
              </a:ext>
            </a:extLst>
          </p:cNvPr>
          <p:cNvSpPr txBox="1"/>
          <p:nvPr/>
        </p:nvSpPr>
        <p:spPr>
          <a:xfrm>
            <a:off x="137160" y="4043609"/>
            <a:ext cx="628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“We must </a:t>
            </a:r>
            <a:r>
              <a:rPr lang="nl-BE" sz="2800" dirty="0" err="1"/>
              <a:t>confront</a:t>
            </a:r>
            <a:r>
              <a:rPr lang="nl-BE" sz="2800" dirty="0"/>
              <a:t> </a:t>
            </a:r>
            <a:r>
              <a:rPr lang="nl-BE" sz="2800" dirty="0" err="1"/>
              <a:t>the</a:t>
            </a:r>
            <a:r>
              <a:rPr lang="nl-BE" sz="2800" dirty="0"/>
              <a:t> </a:t>
            </a:r>
            <a:r>
              <a:rPr lang="nl-BE" sz="2800" dirty="0" err="1"/>
              <a:t>reality</a:t>
            </a:r>
            <a:r>
              <a:rPr lang="nl-BE" sz="2800" dirty="0"/>
              <a:t> </a:t>
            </a:r>
            <a:r>
              <a:rPr lang="nl-BE" sz="2800" dirty="0" err="1"/>
              <a:t>that</a:t>
            </a:r>
            <a:r>
              <a:rPr lang="nl-BE" sz="2800" dirty="0"/>
              <a:t> </a:t>
            </a:r>
            <a:r>
              <a:rPr lang="nl-BE" sz="2800" dirty="0" err="1"/>
              <a:t>nothing</a:t>
            </a:r>
            <a:r>
              <a:rPr lang="nl-BE" sz="2800" dirty="0"/>
              <a:t> in </a:t>
            </a:r>
            <a:r>
              <a:rPr lang="nl-BE" sz="2800" dirty="0" err="1"/>
              <a:t>our</a:t>
            </a:r>
            <a:r>
              <a:rPr lang="nl-BE" sz="2800" dirty="0"/>
              <a:t> </a:t>
            </a:r>
            <a:r>
              <a:rPr lang="nl-BE" sz="2800" b="1" dirty="0" err="1"/>
              <a:t>solar</a:t>
            </a:r>
            <a:r>
              <a:rPr lang="nl-BE" sz="2800" b="1" dirty="0"/>
              <a:t> system </a:t>
            </a:r>
            <a:r>
              <a:rPr lang="nl-BE" sz="2800" dirty="0" err="1"/>
              <a:t>can</a:t>
            </a:r>
            <a:r>
              <a:rPr lang="nl-BE" sz="2800" dirty="0"/>
              <a:t> help </a:t>
            </a:r>
            <a:r>
              <a:rPr lang="nl-BE" sz="2800" dirty="0" err="1"/>
              <a:t>us</a:t>
            </a:r>
            <a:r>
              <a:rPr lang="nl-BE" sz="2800" dirty="0"/>
              <a:t>.”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0BEEFA3-F982-4B03-89DC-E45129593878}"/>
              </a:ext>
            </a:extLst>
          </p:cNvPr>
          <p:cNvSpPr txBox="1"/>
          <p:nvPr/>
        </p:nvSpPr>
        <p:spPr>
          <a:xfrm>
            <a:off x="6443799" y="4015590"/>
            <a:ext cx="5425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“We must </a:t>
            </a:r>
            <a:r>
              <a:rPr lang="nl-BE" sz="2800" dirty="0" err="1"/>
              <a:t>confront</a:t>
            </a:r>
            <a:r>
              <a:rPr lang="nl-BE" sz="2800" dirty="0"/>
              <a:t> </a:t>
            </a:r>
            <a:r>
              <a:rPr lang="nl-BE" sz="2800" dirty="0" err="1"/>
              <a:t>the</a:t>
            </a:r>
            <a:r>
              <a:rPr lang="nl-BE" sz="2800" dirty="0"/>
              <a:t> </a:t>
            </a:r>
            <a:r>
              <a:rPr lang="nl-BE" sz="2800" dirty="0" err="1"/>
              <a:t>reality</a:t>
            </a:r>
            <a:r>
              <a:rPr lang="nl-BE" sz="2800" dirty="0"/>
              <a:t> of </a:t>
            </a:r>
            <a:r>
              <a:rPr lang="nl-BE" sz="2800" b="1" dirty="0" err="1">
                <a:solidFill>
                  <a:srgbClr val="FF0000"/>
                </a:solidFill>
              </a:rPr>
              <a:t>interstellar</a:t>
            </a:r>
            <a:r>
              <a:rPr lang="nl-BE" sz="2800" b="1" dirty="0"/>
              <a:t> </a:t>
            </a:r>
            <a:r>
              <a:rPr lang="nl-BE" sz="2800" b="1" dirty="0" err="1"/>
              <a:t>travel</a:t>
            </a:r>
            <a:r>
              <a:rPr lang="nl-BE" sz="2800" dirty="0"/>
              <a:t>.”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2833E04-CA3A-4DC0-AFCB-B195F4F6595F}"/>
              </a:ext>
            </a:extLst>
          </p:cNvPr>
          <p:cNvSpPr txBox="1"/>
          <p:nvPr/>
        </p:nvSpPr>
        <p:spPr>
          <a:xfrm>
            <a:off x="7360747" y="5099083"/>
            <a:ext cx="3135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Gelegen tussen de sterren</a:t>
            </a:r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4098" name="Picture 2" descr="Overweldigende science fiction-film Interstellar zondag te zien op Veronica">
            <a:extLst>
              <a:ext uri="{FF2B5EF4-FFF2-40B4-BE49-F238E27FC236}">
                <a16:creationId xmlns:a16="http://schemas.microsoft.com/office/drawing/2014/main" id="{7506325C-B1D9-4DAB-A4F4-3EC7C050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67" y="433"/>
            <a:ext cx="3813833" cy="21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ehind the Scenes Photos of Interstellar | Time">
            <a:extLst>
              <a:ext uri="{FF2B5EF4-FFF2-40B4-BE49-F238E27FC236}">
                <a16:creationId xmlns:a16="http://schemas.microsoft.com/office/drawing/2014/main" id="{E93C4885-D462-49A4-8D5B-E6EDB7BA0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44" y="932411"/>
            <a:ext cx="2016083" cy="13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lerian and the City of a Thousand Planets (Film, 2017) - MovieMeter.nl">
            <a:extLst>
              <a:ext uri="{FF2B5EF4-FFF2-40B4-BE49-F238E27FC236}">
                <a16:creationId xmlns:a16="http://schemas.microsoft.com/office/drawing/2014/main" id="{ED9A2214-CD43-4E49-ACC7-0EF55F45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323" y="0"/>
            <a:ext cx="2290041" cy="31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nl-BE" dirty="0"/>
              <a:t>Inleiding les </a:t>
            </a:r>
            <a:r>
              <a:rPr lang="nl-BE" dirty="0" err="1"/>
              <a:t>exoplaneten</a:t>
            </a:r>
            <a:r>
              <a:rPr lang="nl-BE" dirty="0"/>
              <a:t> (p45)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7" y="11987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BE" b="1" dirty="0" err="1"/>
              <a:t>Vallarian</a:t>
            </a:r>
            <a:r>
              <a:rPr lang="nl-BE" b="1" dirty="0"/>
              <a:t> </a:t>
            </a:r>
          </a:p>
          <a:p>
            <a:r>
              <a:rPr lang="nl-BE" dirty="0"/>
              <a:t>In </a:t>
            </a:r>
            <a:r>
              <a:rPr lang="nl-BE" b="0" i="0" dirty="0">
                <a:effectLst/>
              </a:rPr>
              <a:t>2740 </a:t>
            </a:r>
            <a:r>
              <a:rPr lang="nl-BE" b="0" i="0" dirty="0">
                <a:effectLst/>
                <a:sym typeface="Wingdings" panose="05000000000000000000" pitchFamily="2" charset="2"/>
              </a:rPr>
              <a:t></a:t>
            </a:r>
            <a:r>
              <a:rPr lang="nl-BE" b="0" i="0" dirty="0">
                <a:effectLst/>
              </a:rPr>
              <a:t> </a:t>
            </a:r>
            <a:r>
              <a:rPr lang="nl-BE" b="0" i="0" dirty="0" err="1">
                <a:effectLst/>
              </a:rPr>
              <a:t>Valerian</a:t>
            </a:r>
            <a:r>
              <a:rPr lang="nl-BE" b="0" i="0" dirty="0">
                <a:effectLst/>
              </a:rPr>
              <a:t> en Laureline </a:t>
            </a:r>
            <a:r>
              <a:rPr lang="nl-BE" b="0" i="0" dirty="0">
                <a:effectLst/>
                <a:sym typeface="Wingdings" panose="05000000000000000000" pitchFamily="2" charset="2"/>
              </a:rPr>
              <a:t> </a:t>
            </a:r>
            <a:r>
              <a:rPr lang="nl-BE" b="1" i="0" dirty="0">
                <a:solidFill>
                  <a:srgbClr val="FF0000"/>
                </a:solidFill>
                <a:effectLst/>
              </a:rPr>
              <a:t>intergalactische</a:t>
            </a:r>
            <a:r>
              <a:rPr lang="nl-BE" b="0" i="0" dirty="0">
                <a:effectLst/>
              </a:rPr>
              <a:t> </a:t>
            </a:r>
            <a:r>
              <a:rPr lang="nl-BE" b="1" i="0" dirty="0">
                <a:effectLst/>
              </a:rPr>
              <a:t>agenten</a:t>
            </a:r>
            <a:r>
              <a:rPr lang="nl-BE" b="0" i="0" dirty="0">
                <a:effectLst/>
              </a:rPr>
              <a:t> </a:t>
            </a:r>
          </a:p>
          <a:p>
            <a:r>
              <a:rPr lang="nl-BE" b="0" i="0" dirty="0">
                <a:effectLst/>
              </a:rPr>
              <a:t>doorheen tijd en ruimte </a:t>
            </a:r>
            <a:r>
              <a:rPr lang="nl-BE" b="0" i="0" dirty="0">
                <a:effectLst/>
                <a:sym typeface="Wingdings" panose="05000000000000000000" pitchFamily="2" charset="2"/>
              </a:rPr>
              <a:t> </a:t>
            </a:r>
            <a:r>
              <a:rPr lang="nl-BE" b="0" i="0" dirty="0">
                <a:effectLst/>
              </a:rPr>
              <a:t>missies te volbrengen. </a:t>
            </a:r>
          </a:p>
          <a:p>
            <a:r>
              <a:rPr lang="nl-BE" b="0" i="0" dirty="0">
                <a:effectLst/>
              </a:rPr>
              <a:t>ruimtestation '</a:t>
            </a:r>
            <a:r>
              <a:rPr lang="nl-BE" b="0" i="0" dirty="0" err="1">
                <a:effectLst/>
              </a:rPr>
              <a:t>Alpha</a:t>
            </a:r>
            <a:r>
              <a:rPr lang="nl-BE" b="0" i="0" dirty="0">
                <a:effectLst/>
              </a:rPr>
              <a:t>’: de thuisbasis van 17 miljoen inwoners uit alle hoeken van het heelal. </a:t>
            </a:r>
            <a:r>
              <a:rPr lang="nl-BE" b="0" i="0" dirty="0">
                <a:effectLst/>
                <a:sym typeface="Wingdings" panose="05000000000000000000" pitchFamily="2" charset="2"/>
              </a:rPr>
              <a:t> </a:t>
            </a:r>
            <a:r>
              <a:rPr lang="nl-BE" b="0" i="0" dirty="0">
                <a:effectLst/>
              </a:rPr>
              <a:t>8000 verschillende soorten bundelen er hun kennis, middelen, technologie en talenten. </a:t>
            </a:r>
          </a:p>
          <a:p>
            <a:r>
              <a:rPr lang="nl-BE" dirty="0" err="1"/>
              <a:t>Graphic</a:t>
            </a:r>
            <a:r>
              <a:rPr lang="nl-BE" dirty="0"/>
              <a:t> </a:t>
            </a:r>
            <a:r>
              <a:rPr lang="nl-BE" dirty="0" err="1"/>
              <a:t>novels</a:t>
            </a:r>
            <a:r>
              <a:rPr lang="nl-BE" dirty="0"/>
              <a:t>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84ED57D-60EB-44D2-9F13-C1F2A6DD0B01}"/>
              </a:ext>
            </a:extLst>
          </p:cNvPr>
          <p:cNvSpPr txBox="1"/>
          <p:nvPr/>
        </p:nvSpPr>
        <p:spPr>
          <a:xfrm>
            <a:off x="4014700" y="1038907"/>
            <a:ext cx="6092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Betrekking hebbend op toestanden die heersen of processen die zich afspelen tussen de sterrenstelsels.</a:t>
            </a:r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5124" name="Picture 4" descr="Valerian: The Complete Collection (Valerian &amp;amp; Laureline) (VOLUME 4):  Christin, Pierre, Mezières, Jean-Claude: 9781849183918: Amazon.com: Books">
            <a:extLst>
              <a:ext uri="{FF2B5EF4-FFF2-40B4-BE49-F238E27FC236}">
                <a16:creationId xmlns:a16="http://schemas.microsoft.com/office/drawing/2014/main" id="{CA0B5371-7870-4D36-B1C5-F69E537B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959" y="3678002"/>
            <a:ext cx="2071191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alerian Comics Reading Order | How to Read The Graphic Novels">
            <a:extLst>
              <a:ext uri="{FF2B5EF4-FFF2-40B4-BE49-F238E27FC236}">
                <a16:creationId xmlns:a16="http://schemas.microsoft.com/office/drawing/2014/main" id="{CDEDEDBF-F9C2-44AE-B60D-29EC6FFC6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6" y="4204356"/>
            <a:ext cx="2964936" cy="19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Exoplaneten</a:t>
            </a:r>
            <a:r>
              <a:rPr lang="nl-BE" dirty="0"/>
              <a:t> (p45)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Definitie </a:t>
            </a:r>
            <a:r>
              <a:rPr lang="nl-BE" dirty="0" err="1"/>
              <a:t>exoplaneten</a:t>
            </a:r>
            <a:r>
              <a:rPr lang="nl-BE" dirty="0"/>
              <a:t> (in eigen woorden)</a:t>
            </a:r>
          </a:p>
          <a:p>
            <a:r>
              <a:rPr lang="nl-BE" dirty="0" err="1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Exoplaneten</a:t>
            </a:r>
            <a:r>
              <a:rPr lang="nl-BE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zijn planeten die rond een andere ster draaien dan rond de zon. Ze bevinden zich buiten het zonnestelsel. </a:t>
            </a:r>
            <a:endParaRPr lang="nl-BE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 descr="Afbeelding met cosmetisch, groente&#10;&#10;Automatisch gegenereerde beschrijving">
            <a:extLst>
              <a:ext uri="{FF2B5EF4-FFF2-40B4-BE49-F238E27FC236}">
                <a16:creationId xmlns:a16="http://schemas.microsoft.com/office/drawing/2014/main" id="{0CCACA17-DAE8-480B-B540-162EBC572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70" y="3429000"/>
            <a:ext cx="5353050" cy="27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Exoplaneten</a:t>
            </a:r>
            <a:r>
              <a:rPr lang="nl-BE" dirty="0"/>
              <a:t> (p45)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Ontdekking </a:t>
            </a:r>
            <a:r>
              <a:rPr lang="nl-BE" dirty="0" err="1"/>
              <a:t>exoplaneten</a:t>
            </a:r>
            <a:endParaRPr lang="nl-BE" dirty="0"/>
          </a:p>
          <a:p>
            <a:r>
              <a:rPr lang="nl-BE" dirty="0"/>
              <a:t>Eind jaren ’90</a:t>
            </a:r>
          </a:p>
          <a:p>
            <a:r>
              <a:rPr lang="nl-BE" dirty="0"/>
              <a:t>Ons zonnestelsel =/= uniek</a:t>
            </a:r>
          </a:p>
          <a:p>
            <a:r>
              <a:rPr lang="nl-BE" dirty="0"/>
              <a:t>Planetenstelsels </a:t>
            </a:r>
            <a:r>
              <a:rPr lang="nl-BE" dirty="0">
                <a:sym typeface="Wingdings" panose="05000000000000000000" pitchFamily="2" charset="2"/>
              </a:rPr>
              <a:t> grote verscheidenheid aan opbouw en structuur</a:t>
            </a:r>
            <a:endParaRPr lang="nl-BE" dirty="0"/>
          </a:p>
        </p:txBody>
      </p:sp>
      <p:pic>
        <p:nvPicPr>
          <p:cNvPr id="4" name="Afbeelding 3" descr="Afbeelding met cosmetisch, groente&#10;&#10;Automatisch gegenereerde beschrijving">
            <a:extLst>
              <a:ext uri="{FF2B5EF4-FFF2-40B4-BE49-F238E27FC236}">
                <a16:creationId xmlns:a16="http://schemas.microsoft.com/office/drawing/2014/main" id="{B46F288B-1415-4FE2-B888-04A3169EC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07" y="4287569"/>
            <a:ext cx="3918585" cy="20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0188"/>
            <a:ext cx="10515600" cy="1325563"/>
          </a:xfrm>
        </p:spPr>
        <p:txBody>
          <a:bodyPr/>
          <a:lstStyle/>
          <a:p>
            <a:r>
              <a:rPr lang="nl-BE" dirty="0"/>
              <a:t>Interessante informatie (p46)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Waarom kunnen we </a:t>
            </a:r>
            <a:r>
              <a:rPr lang="nl-BE" b="1" dirty="0" err="1"/>
              <a:t>exoplaneten</a:t>
            </a:r>
            <a:r>
              <a:rPr lang="nl-BE" b="1" dirty="0"/>
              <a:t> niet zien? </a:t>
            </a:r>
          </a:p>
          <a:p>
            <a:r>
              <a:rPr lang="nl-BE" dirty="0"/>
              <a:t>Zeer zwakke lichtbronnen</a:t>
            </a:r>
          </a:p>
          <a:p>
            <a:r>
              <a:rPr lang="nl-BE" dirty="0"/>
              <a:t>Stralen geen licht uit </a:t>
            </a:r>
            <a:r>
              <a:rPr lang="nl-BE" dirty="0">
                <a:sym typeface="Wingdings" panose="05000000000000000000" pitchFamily="2" charset="2"/>
              </a:rPr>
              <a:t> w</a:t>
            </a:r>
            <a:r>
              <a:rPr lang="nl-BE" dirty="0"/>
              <a:t>eerkaatsen licht</a:t>
            </a:r>
          </a:p>
          <a:p>
            <a:r>
              <a:rPr lang="nl-BE" dirty="0"/>
              <a:t>Door de ster overstraald</a:t>
            </a:r>
          </a:p>
          <a:p>
            <a:r>
              <a:rPr lang="nl-BE" dirty="0"/>
              <a:t>Telescopen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uitzonderlijke omstandigheden waarnemen</a:t>
            </a:r>
          </a:p>
          <a:p>
            <a:r>
              <a:rPr lang="nl-BE" dirty="0"/>
              <a:t>Bijzonder groot </a:t>
            </a:r>
          </a:p>
          <a:p>
            <a:r>
              <a:rPr lang="nl-BE" dirty="0"/>
              <a:t>Zeer jong (zeer heet)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AD491A-9098-47BA-9122-6A271741B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84" y="365125"/>
            <a:ext cx="4054475" cy="22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Interessante informatie (p46)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/>
              <a:t>Welke namen krijgen </a:t>
            </a:r>
            <a:r>
              <a:rPr lang="nl-BE" b="1" dirty="0" err="1"/>
              <a:t>exoplaneten</a:t>
            </a:r>
            <a:r>
              <a:rPr lang="nl-BE" b="1" dirty="0"/>
              <a:t>? </a:t>
            </a:r>
          </a:p>
          <a:p>
            <a:r>
              <a:rPr lang="nl-BE" dirty="0"/>
              <a:t>Naam ster + letter (vanaf b)</a:t>
            </a:r>
          </a:p>
          <a:p>
            <a:r>
              <a:rPr lang="nl-BE" dirty="0"/>
              <a:t>Letter =/= plaats </a:t>
            </a:r>
            <a:r>
              <a:rPr lang="nl-BE" dirty="0" err="1"/>
              <a:t>exoplaneet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tijd van ontdekking</a:t>
            </a:r>
          </a:p>
          <a:p>
            <a:r>
              <a:rPr lang="nl-BE" dirty="0">
                <a:sym typeface="Wingdings" panose="05000000000000000000" pitchFamily="2" charset="2"/>
              </a:rPr>
              <a:t>Vb. (1) </a:t>
            </a:r>
            <a:r>
              <a:rPr lang="nl-BE" dirty="0" err="1">
                <a:sym typeface="Wingdings" panose="05000000000000000000" pitchFamily="2" charset="2"/>
              </a:rPr>
              <a:t>Gliese</a:t>
            </a:r>
            <a:r>
              <a:rPr lang="nl-BE" dirty="0">
                <a:sym typeface="Wingdings" panose="05000000000000000000" pitchFamily="2" charset="2"/>
              </a:rPr>
              <a:t> 876 b, (2) </a:t>
            </a:r>
            <a:r>
              <a:rPr lang="nl-BE" dirty="0" err="1">
                <a:sym typeface="Wingdings" panose="05000000000000000000" pitchFamily="2" charset="2"/>
              </a:rPr>
              <a:t>Gliese</a:t>
            </a:r>
            <a:r>
              <a:rPr lang="nl-BE" dirty="0">
                <a:sym typeface="Wingdings" panose="05000000000000000000" pitchFamily="2" charset="2"/>
              </a:rPr>
              <a:t> 876 d (dichter bij ster)</a:t>
            </a:r>
            <a:endParaRPr lang="nl-BE" dirty="0"/>
          </a:p>
        </p:txBody>
      </p:sp>
      <p:pic>
        <p:nvPicPr>
          <p:cNvPr id="4" name="Afbeelding 3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CEDBAA71-270A-4C2B-8E32-EA51564E2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84" y="365125"/>
            <a:ext cx="3401695" cy="21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095"/>
            <a:ext cx="10515600" cy="1325563"/>
          </a:xfrm>
        </p:spPr>
        <p:txBody>
          <a:bodyPr/>
          <a:lstStyle/>
          <a:p>
            <a:r>
              <a:rPr lang="nl-BE" dirty="0"/>
              <a:t>Interessante informatie (p46)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In welke 4 classificaties kunnen we de </a:t>
            </a:r>
            <a:r>
              <a:rPr lang="nl-BE" b="1" dirty="0" err="1"/>
              <a:t>exoplaneten</a:t>
            </a:r>
            <a:r>
              <a:rPr lang="nl-BE" b="1" dirty="0"/>
              <a:t> opdelen? </a:t>
            </a:r>
          </a:p>
          <a:p>
            <a:pPr marL="0" indent="0">
              <a:buNone/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Vul in de linker kolom de namen van de classificaties in bij de juiste uitleg.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b="1" dirty="0"/>
          </a:p>
          <a:p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384B622-3780-480C-A8DC-25BD0A7DB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50" t="46332" r="33625" b="21868"/>
          <a:stretch/>
        </p:blipFill>
        <p:spPr>
          <a:xfrm>
            <a:off x="2336762" y="2133758"/>
            <a:ext cx="7995389" cy="418909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75CC6C5-6698-470C-9359-EC78C1FFD0E6}"/>
              </a:ext>
            </a:extLst>
          </p:cNvPr>
          <p:cNvSpPr/>
          <p:nvPr/>
        </p:nvSpPr>
        <p:spPr>
          <a:xfrm>
            <a:off x="2336762" y="2154396"/>
            <a:ext cx="3040380" cy="552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6925914-415F-417E-95E0-67F2E5F8F1F2}"/>
              </a:ext>
            </a:extLst>
          </p:cNvPr>
          <p:cNvSpPr/>
          <p:nvPr/>
        </p:nvSpPr>
        <p:spPr>
          <a:xfrm>
            <a:off x="2336762" y="2808207"/>
            <a:ext cx="3040380" cy="552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AD300F5-3469-49D4-B137-6E4D2356F3D3}"/>
              </a:ext>
            </a:extLst>
          </p:cNvPr>
          <p:cNvSpPr/>
          <p:nvPr/>
        </p:nvSpPr>
        <p:spPr>
          <a:xfrm>
            <a:off x="2392680" y="3952240"/>
            <a:ext cx="3040380" cy="552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5C4244D-AE61-4A8A-93A8-727B2AF871DE}"/>
              </a:ext>
            </a:extLst>
          </p:cNvPr>
          <p:cNvSpPr/>
          <p:nvPr/>
        </p:nvSpPr>
        <p:spPr>
          <a:xfrm>
            <a:off x="2336762" y="5015231"/>
            <a:ext cx="3040380" cy="552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54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7815"/>
            <a:ext cx="10515600" cy="1325563"/>
          </a:xfrm>
        </p:spPr>
        <p:txBody>
          <a:bodyPr/>
          <a:lstStyle/>
          <a:p>
            <a:r>
              <a:rPr lang="nl-BE" dirty="0"/>
              <a:t>Interessante informatie (p46-47)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7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Waarom zoeken we naar </a:t>
            </a:r>
            <a:r>
              <a:rPr lang="nl-BE" b="1" dirty="0" err="1"/>
              <a:t>exoplaneten</a:t>
            </a:r>
            <a:r>
              <a:rPr lang="nl-BE" b="1" dirty="0"/>
              <a:t>? </a:t>
            </a:r>
          </a:p>
          <a:p>
            <a:r>
              <a:rPr lang="nl-BE" dirty="0"/>
              <a:t>Hypothese? </a:t>
            </a:r>
          </a:p>
          <a:p>
            <a:r>
              <a:rPr lang="nl-BE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Om een overzicht te krijgen van bekende werelden. Om te zien of leven elders in het heelal mogelijk is.</a:t>
            </a:r>
          </a:p>
          <a:p>
            <a:endParaRPr lang="nl-B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b="1" dirty="0"/>
              <a:t>Waar zoeken we naar </a:t>
            </a:r>
            <a:r>
              <a:rPr lang="nl-BE" b="1" dirty="0" err="1"/>
              <a:t>exoplaneten</a:t>
            </a:r>
            <a:r>
              <a:rPr lang="nl-BE" b="1" dirty="0"/>
              <a:t>? </a:t>
            </a:r>
          </a:p>
          <a:p>
            <a:r>
              <a:rPr lang="nl-BE" dirty="0"/>
              <a:t>Antwoord zelf op deze vraag.</a:t>
            </a:r>
          </a:p>
          <a:p>
            <a:r>
              <a:rPr lang="nl-BE" dirty="0">
                <a:solidFill>
                  <a:srgbClr val="0070C0"/>
                </a:solidFill>
              </a:rPr>
              <a:t>We zoeken in de buurt rond ons zonnestelsel.</a:t>
            </a:r>
          </a:p>
        </p:txBody>
      </p:sp>
    </p:spTree>
    <p:extLst>
      <p:ext uri="{BB962C8B-B14F-4D97-AF65-F5344CB8AC3E}">
        <p14:creationId xmlns:p14="http://schemas.microsoft.com/office/powerpoint/2010/main" val="41188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22" y="0"/>
            <a:ext cx="10515600" cy="1325563"/>
          </a:xfrm>
        </p:spPr>
        <p:txBody>
          <a:bodyPr/>
          <a:lstStyle/>
          <a:p>
            <a:r>
              <a:rPr lang="nl-BE" dirty="0"/>
              <a:t>Interessante informatie (p47)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F9984E1-8B24-46E5-A209-F650F9153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8" y="1152257"/>
            <a:ext cx="8098619" cy="479438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F3D4616-F775-4F3D-A5B2-F6C9FECC5490}"/>
              </a:ext>
            </a:extLst>
          </p:cNvPr>
          <p:cNvSpPr txBox="1"/>
          <p:nvPr/>
        </p:nvSpPr>
        <p:spPr>
          <a:xfrm>
            <a:off x="4526281" y="1334820"/>
            <a:ext cx="7452359" cy="136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nl-BE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2019: Nobelprijs natuurkunde voor het ontdekken van de eerste </a:t>
            </a:r>
            <a:r>
              <a:rPr lang="nl-BE" sz="240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exoplaneet</a:t>
            </a:r>
            <a:r>
              <a:rPr lang="nl-BE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– 51 </a:t>
            </a:r>
            <a:r>
              <a:rPr lang="nl-BE" sz="240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Pegasi</a:t>
            </a:r>
            <a:r>
              <a:rPr lang="nl-BE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b - in 1995 (zie foto) </a:t>
            </a:r>
            <a:endParaRPr lang="nl-B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nl-BE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Sindsdien zijn er meer dan 4000 </a:t>
            </a:r>
            <a:r>
              <a:rPr lang="nl-BE" sz="240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exoplaneten</a:t>
            </a:r>
            <a:r>
              <a:rPr lang="nl-BE" sz="2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ontdekt.</a:t>
            </a:r>
            <a:endParaRPr lang="nl-B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9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Interessante informatie (p47)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8180" indent="-457200"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 lichtjaar = afstand afgelegd in 1 jaar = 946 000 000 000 km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 indent="-457200"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Zoek zelf nu naar een ander sterrenstelsel: 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7760" indent="-457200"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Voorbeeld </a:t>
            </a:r>
            <a:r>
              <a:rPr lang="nl-BE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Stellarium</a:t>
            </a: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Web: Andromeda </a:t>
            </a:r>
            <a:r>
              <a:rPr lang="nl-BE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Nebula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C1F83C0-8BF7-43CF-807F-982D84FD5B8D}"/>
              </a:ext>
            </a:extLst>
          </p:cNvPr>
          <p:cNvSpPr txBox="1"/>
          <p:nvPr/>
        </p:nvSpPr>
        <p:spPr>
          <a:xfrm>
            <a:off x="8075295" y="841027"/>
            <a:ext cx="3789045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nl-BE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https://stellarium-web.org/</a:t>
            </a:r>
            <a:r>
              <a:rPr lang="nl-B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72738-697C-4761-BF77-7D514B82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Inkleurmodel module 6 (p44)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2B6782-C07C-4882-B64C-48932A56C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0ABC17-0AE2-4F97-B8A4-E0F23EBD5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2"/>
          <a:stretch/>
        </p:blipFill>
        <p:spPr>
          <a:xfrm>
            <a:off x="8822757" y="221191"/>
            <a:ext cx="2880360" cy="64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6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4955"/>
            <a:ext cx="10515600" cy="1325563"/>
          </a:xfrm>
        </p:spPr>
        <p:txBody>
          <a:bodyPr/>
          <a:lstStyle/>
          <a:p>
            <a:r>
              <a:rPr lang="nl-BE" dirty="0"/>
              <a:t>Interessante informatie (p48)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6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Hoe kunnen we </a:t>
            </a:r>
            <a:r>
              <a:rPr lang="nl-BE" b="1" dirty="0" err="1"/>
              <a:t>exoplaneten</a:t>
            </a:r>
            <a:r>
              <a:rPr lang="nl-BE" b="1" dirty="0"/>
              <a:t> waarnemen? </a:t>
            </a:r>
          </a:p>
          <a:p>
            <a:r>
              <a:rPr lang="nl-BE" dirty="0"/>
              <a:t>Directe observatie = uitzonderlijk!</a:t>
            </a:r>
          </a:p>
          <a:p>
            <a:pPr lvl="1"/>
            <a:r>
              <a:rPr lang="nl-BE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Missies: Hubble ruimtetelescoop (NASA &amp; ESA), Kepler ruimtetelescoop (NASA), TESS (NASA), CHEOPS (ESA)</a:t>
            </a:r>
          </a:p>
          <a:p>
            <a:pPr lvl="1"/>
            <a:endParaRPr lang="nl-BE" sz="28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nl-BE" dirty="0">
                <a:ea typeface="Calibri" panose="020F0502020204030204" pitchFamily="34" charset="0"/>
                <a:cs typeface="Times New Roman" panose="02020603050405020304" pitchFamily="18" charset="0"/>
              </a:rPr>
              <a:t>Indirecte methodes </a:t>
            </a:r>
          </a:p>
          <a:p>
            <a:pPr lvl="1"/>
            <a:r>
              <a:rPr lang="nl-BE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Doppler shift methode</a:t>
            </a:r>
          </a:p>
          <a:p>
            <a:pPr lvl="1"/>
            <a:r>
              <a:rPr lang="nl-BE" sz="2800" dirty="0">
                <a:ea typeface="Calibri" panose="020F0502020204030204" pitchFamily="34" charset="0"/>
                <a:cs typeface="Times New Roman" panose="02020603050405020304" pitchFamily="18" charset="0"/>
              </a:rPr>
              <a:t>Transit methode</a:t>
            </a:r>
            <a:endParaRPr lang="nl-B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C88E1A-BF48-416E-AC1C-25C2E6F7B849}"/>
              </a:ext>
            </a:extLst>
          </p:cNvPr>
          <p:cNvSpPr txBox="1"/>
          <p:nvPr/>
        </p:nvSpPr>
        <p:spPr>
          <a:xfrm>
            <a:off x="5768853" y="4314858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ONDERZOEKEN!!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6FB3A510-F080-4E56-B6B0-F1810F5264D1}"/>
              </a:ext>
            </a:extLst>
          </p:cNvPr>
          <p:cNvCxnSpPr>
            <a:cxnSpLocks/>
          </p:cNvCxnSpPr>
          <p:nvPr/>
        </p:nvCxnSpPr>
        <p:spPr>
          <a:xfrm>
            <a:off x="4084856" y="4487979"/>
            <a:ext cx="1608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2F441-F331-4BD4-8473-48E94483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76408"/>
            <a:ext cx="12009120" cy="1325563"/>
          </a:xfrm>
        </p:spPr>
        <p:txBody>
          <a:bodyPr>
            <a:normAutofit fontScale="90000"/>
          </a:bodyPr>
          <a:lstStyle/>
          <a:p>
            <a:r>
              <a:rPr lang="nl-BE" dirty="0"/>
              <a:t>Demoproef </a:t>
            </a:r>
            <a:r>
              <a:rPr lang="nl-BE" dirty="0" err="1"/>
              <a:t>exoplaneten</a:t>
            </a:r>
            <a:r>
              <a:rPr lang="nl-BE" dirty="0"/>
              <a:t>: Eerste indirecte methode om </a:t>
            </a:r>
            <a:r>
              <a:rPr lang="nl-BE" dirty="0" err="1"/>
              <a:t>exoplaneten</a:t>
            </a:r>
            <a:r>
              <a:rPr lang="nl-BE" dirty="0"/>
              <a:t> waar te nemen – transit methode (p48)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01F5B5-EFA2-414D-9BBC-59AEA7D0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02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BE" b="1" u="sng" dirty="0"/>
              <a:t>Kwalitatief experiment</a:t>
            </a:r>
          </a:p>
          <a:p>
            <a:pPr marL="0" indent="0">
              <a:buNone/>
            </a:pPr>
            <a:r>
              <a:rPr lang="nl-BE" dirty="0"/>
              <a:t>Onderzoeksvraag:</a:t>
            </a:r>
          </a:p>
          <a:p>
            <a:r>
              <a:rPr lang="nl-BE" dirty="0">
                <a:solidFill>
                  <a:srgbClr val="0070C0"/>
                </a:solidFill>
              </a:rPr>
              <a:t>Wat gebeurt er met de lichtintensiteit als een </a:t>
            </a:r>
            <a:r>
              <a:rPr lang="nl-BE" dirty="0" err="1">
                <a:solidFill>
                  <a:srgbClr val="0070C0"/>
                </a:solidFill>
              </a:rPr>
              <a:t>exoplaneet</a:t>
            </a:r>
            <a:r>
              <a:rPr lang="nl-BE" dirty="0">
                <a:solidFill>
                  <a:srgbClr val="0070C0"/>
                </a:solidFill>
              </a:rPr>
              <a:t> voorbij de ster komt?  </a:t>
            </a:r>
          </a:p>
          <a:p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dirty="0"/>
              <a:t>Hypothese?</a:t>
            </a:r>
          </a:p>
        </p:txBody>
      </p:sp>
    </p:spTree>
    <p:extLst>
      <p:ext uri="{BB962C8B-B14F-4D97-AF65-F5344CB8AC3E}">
        <p14:creationId xmlns:p14="http://schemas.microsoft.com/office/powerpoint/2010/main" val="22814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96D64-C587-4421-AC0B-923D3A04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" y="365125"/>
            <a:ext cx="11681460" cy="1325563"/>
          </a:xfrm>
        </p:spPr>
        <p:txBody>
          <a:bodyPr>
            <a:normAutofit fontScale="90000"/>
          </a:bodyPr>
          <a:lstStyle/>
          <a:p>
            <a:r>
              <a:rPr lang="nl-BE" dirty="0"/>
              <a:t>Demoproef </a:t>
            </a:r>
            <a:r>
              <a:rPr lang="nl-BE" dirty="0" err="1"/>
              <a:t>exoplaneten</a:t>
            </a:r>
            <a:r>
              <a:rPr lang="nl-BE" dirty="0"/>
              <a:t>: Eerste indirecte methode om </a:t>
            </a:r>
            <a:r>
              <a:rPr lang="nl-BE" dirty="0" err="1"/>
              <a:t>exoplaneten</a:t>
            </a:r>
            <a:r>
              <a:rPr lang="nl-BE" dirty="0"/>
              <a:t> waar te nemen – transit methode (p48)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C3EBCA-3502-4197-A2B8-5423A0D9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" y="20262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Benodigdheden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·"/>
            </a:pPr>
            <a:r>
              <a:rPr lang="nl-BE" sz="2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Lamp</a:t>
            </a:r>
            <a:endParaRPr lang="nl-B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·"/>
            </a:pPr>
            <a:r>
              <a:rPr lang="nl-BE" sz="2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Pvc-buis</a:t>
            </a:r>
            <a:endParaRPr lang="nl-B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·"/>
            </a:pPr>
            <a:r>
              <a:rPr lang="nl-BE" sz="2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Iets voor Pvc-buis op zijn plaats te houden</a:t>
            </a:r>
            <a:endParaRPr lang="nl-B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·"/>
            </a:pPr>
            <a:r>
              <a:rPr lang="nl-BE" sz="2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Balletje met touwtje aan Play </a:t>
            </a:r>
            <a:r>
              <a:rPr lang="nl-BE" sz="280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doh</a:t>
            </a:r>
            <a:endParaRPr lang="nl-B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·"/>
            </a:pPr>
            <a:r>
              <a:rPr lang="nl-BE" sz="28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Wit scherm</a:t>
            </a:r>
            <a:endParaRPr lang="nl-B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2026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C3EBCA-3502-4197-A2B8-5423A0D9C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Opstelling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F25BE0E-DA97-43AD-9793-91BC6DE0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365125"/>
            <a:ext cx="12031980" cy="1325563"/>
          </a:xfrm>
        </p:spPr>
        <p:txBody>
          <a:bodyPr>
            <a:normAutofit fontScale="90000"/>
          </a:bodyPr>
          <a:lstStyle/>
          <a:p>
            <a:r>
              <a:rPr lang="nl-BE" dirty="0"/>
              <a:t>Demoproef </a:t>
            </a:r>
            <a:r>
              <a:rPr lang="nl-BE" dirty="0" err="1"/>
              <a:t>exoplaneten</a:t>
            </a:r>
            <a:r>
              <a:rPr lang="nl-BE" dirty="0"/>
              <a:t>: Eerste indirecte methode om </a:t>
            </a:r>
            <a:r>
              <a:rPr lang="nl-BE" dirty="0" err="1"/>
              <a:t>exoplaneten</a:t>
            </a:r>
            <a:r>
              <a:rPr lang="nl-BE" dirty="0"/>
              <a:t> waar te nemen – transit methode (p48)</a:t>
            </a:r>
          </a:p>
        </p:txBody>
      </p:sp>
      <p:pic>
        <p:nvPicPr>
          <p:cNvPr id="5" name="Afbeelding 4" descr="Afbeelding met binnen, gootsteen&#10;&#10;Automatisch gegenereerde beschrijving">
            <a:extLst>
              <a:ext uri="{FF2B5EF4-FFF2-40B4-BE49-F238E27FC236}">
                <a16:creationId xmlns:a16="http://schemas.microsoft.com/office/drawing/2014/main" id="{FE0602E0-470C-4083-B3EA-989180B48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2506345"/>
            <a:ext cx="7487611" cy="33000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8428AF0-67DA-43DB-B29D-624C4F64B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59" y="2506345"/>
            <a:ext cx="3978221" cy="30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7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96D64-C587-4421-AC0B-923D3A04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365125"/>
            <a:ext cx="12031980" cy="1325563"/>
          </a:xfrm>
        </p:spPr>
        <p:txBody>
          <a:bodyPr>
            <a:normAutofit fontScale="90000"/>
          </a:bodyPr>
          <a:lstStyle/>
          <a:p>
            <a:r>
              <a:rPr lang="nl-BE" dirty="0"/>
              <a:t>Demoproef </a:t>
            </a:r>
            <a:r>
              <a:rPr lang="nl-BE" dirty="0" err="1"/>
              <a:t>exoplaneten</a:t>
            </a:r>
            <a:r>
              <a:rPr lang="nl-BE" dirty="0"/>
              <a:t>: Eerste indirecte methode om </a:t>
            </a:r>
            <a:r>
              <a:rPr lang="nl-BE" dirty="0" err="1"/>
              <a:t>exoplaneten</a:t>
            </a:r>
            <a:r>
              <a:rPr lang="nl-BE" dirty="0"/>
              <a:t> waar te nemen – transit methode (p49)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C3EBCA-3502-4197-A2B8-5423A0D9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235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Werkwijze: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Stel de opstelling op.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Onthoud hoeveel licht er doorheen de Pvc-buis schijnt.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Laat de ‘</a:t>
            </a:r>
            <a:r>
              <a:rPr lang="nl-BE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exoplaneet</a:t>
            </a: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’/ het kleine balletje zachtjes voorbij de lichtbron bewegen.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Observeer hoeveel licht er nu tijdens het voorbijgaan van de </a:t>
            </a:r>
            <a:r>
              <a:rPr lang="nl-BE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exoplaneet</a:t>
            </a: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doorheen de Pvc-buis schijnt.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Vergelijk de 2 observaties kwalitatief met elkaar.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25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C3EBCA-3502-4197-A2B8-5423A0D9C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Waarneming </a:t>
            </a:r>
          </a:p>
          <a:p>
            <a:r>
              <a:rPr lang="nl-BE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Er kwam minder licht doorheen de Pvc-buis bij het voorbijkomen van de </a:t>
            </a:r>
            <a:r>
              <a:rPr lang="nl-BE" dirty="0" err="1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exoplaneet</a:t>
            </a:r>
            <a:r>
              <a:rPr lang="nl-BE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nl-BE" dirty="0">
              <a:solidFill>
                <a:srgbClr val="0070C0"/>
              </a:solidFill>
            </a:endParaRP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Verklaring </a:t>
            </a:r>
          </a:p>
          <a:p>
            <a:r>
              <a:rPr lang="nl-BE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We weten dat er ‘iets’ is langsgekomen dat het licht heeft tegengehouden. We nemen aan dat dit de </a:t>
            </a:r>
            <a:r>
              <a:rPr lang="nl-BE" dirty="0" err="1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exoplaneet</a:t>
            </a:r>
            <a:r>
              <a:rPr lang="nl-BE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is.</a:t>
            </a:r>
            <a:endParaRPr lang="nl-BE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21A7EB5-D17B-408E-B7EF-712152A0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365125"/>
            <a:ext cx="12031980" cy="1325563"/>
          </a:xfrm>
        </p:spPr>
        <p:txBody>
          <a:bodyPr>
            <a:normAutofit fontScale="90000"/>
          </a:bodyPr>
          <a:lstStyle/>
          <a:p>
            <a:r>
              <a:rPr lang="nl-BE" dirty="0"/>
              <a:t>Demoproef </a:t>
            </a:r>
            <a:r>
              <a:rPr lang="nl-BE" dirty="0" err="1"/>
              <a:t>exoplaneten</a:t>
            </a:r>
            <a:r>
              <a:rPr lang="nl-BE" dirty="0"/>
              <a:t>: Eerste indirecte methode om </a:t>
            </a:r>
            <a:r>
              <a:rPr lang="nl-BE" dirty="0" err="1"/>
              <a:t>exoplaneten</a:t>
            </a:r>
            <a:r>
              <a:rPr lang="nl-BE" dirty="0"/>
              <a:t> waar te nemen – transit methode (p49)</a:t>
            </a:r>
          </a:p>
        </p:txBody>
      </p:sp>
    </p:spTree>
    <p:extLst>
      <p:ext uri="{BB962C8B-B14F-4D97-AF65-F5344CB8AC3E}">
        <p14:creationId xmlns:p14="http://schemas.microsoft.com/office/powerpoint/2010/main" val="32893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C3EBCA-3502-4197-A2B8-5423A0D9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u="sng" dirty="0"/>
              <a:t>Nog een aantal leuke weetjes over </a:t>
            </a:r>
            <a:r>
              <a:rPr lang="nl-BE" u="sng" dirty="0" err="1"/>
              <a:t>exoplaneten</a:t>
            </a:r>
            <a:endParaRPr lang="nl-BE" u="sng" dirty="0"/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 eerste </a:t>
            </a:r>
            <a:r>
              <a:rPr lang="nl-BE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exoplaneet</a:t>
            </a: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is ontdekt in 1995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Exoplaneten</a:t>
            </a: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zijn zeer zwakke lichtbronnen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Proxima</a:t>
            </a: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b is de </a:t>
            </a:r>
            <a:r>
              <a:rPr lang="nl-BE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dichtsbijzijnde</a:t>
            </a: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exoplaneet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 ‘Goudklokje’-zone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Op zoek naar nieuwe </a:t>
            </a:r>
            <a:r>
              <a:rPr lang="nl-BE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exoplaneten</a:t>
            </a: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met de James Webb Space </a:t>
            </a:r>
            <a:r>
              <a:rPr lang="nl-BE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Telescope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Kans dat 2 </a:t>
            </a:r>
            <a:r>
              <a:rPr lang="nl-BE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exoplaneten</a:t>
            </a:r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voorkomen is heel klein, meestal 1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00B62A-4238-4D70-AEBA-6FCD1990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0"/>
            <a:ext cx="12031980" cy="1325563"/>
          </a:xfrm>
        </p:spPr>
        <p:txBody>
          <a:bodyPr>
            <a:normAutofit fontScale="90000"/>
          </a:bodyPr>
          <a:lstStyle/>
          <a:p>
            <a:r>
              <a:rPr lang="nl-BE" dirty="0"/>
              <a:t>Demoproef </a:t>
            </a:r>
            <a:r>
              <a:rPr lang="nl-BE" dirty="0" err="1"/>
              <a:t>exoplaneten</a:t>
            </a:r>
            <a:r>
              <a:rPr lang="nl-BE" dirty="0"/>
              <a:t>: Eerste indirecte methode om </a:t>
            </a:r>
            <a:r>
              <a:rPr lang="nl-BE" dirty="0" err="1"/>
              <a:t>exoplaneten</a:t>
            </a:r>
            <a:r>
              <a:rPr lang="nl-BE" dirty="0"/>
              <a:t> waar te nemen – transit methode (p49)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8DE9753-4DEB-490D-B600-852295722474}"/>
              </a:ext>
            </a:extLst>
          </p:cNvPr>
          <p:cNvSpPr txBox="1"/>
          <p:nvPr/>
        </p:nvSpPr>
        <p:spPr>
          <a:xfrm>
            <a:off x="838200" y="6022878"/>
            <a:ext cx="11338560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Wil je hier meer over weten? Surf dan naar onderstaande link.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https://www.urania.be/astronomie/dossiers/leven-in-het-heelal/exoplaneten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9235"/>
            <a:ext cx="10515600" cy="1325563"/>
          </a:xfrm>
        </p:spPr>
        <p:txBody>
          <a:bodyPr/>
          <a:lstStyle/>
          <a:p>
            <a:r>
              <a:rPr lang="nl-BE" dirty="0"/>
              <a:t>Verband zwaartekracht en planeten (p44)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28"/>
            <a:ext cx="10515600" cy="4351338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In de definitie van planeten hadden we gezien dat planeten hemellichamen zijn die </a:t>
            </a:r>
            <a:r>
              <a:rPr lang="nl-BE" dirty="0">
                <a:effectLst/>
                <a:ea typeface="Arial" panose="020B0604020202020204" pitchFamily="34" charset="0"/>
              </a:rPr>
              <a:t>door eigen </a:t>
            </a:r>
            <a:r>
              <a:rPr lang="nl-BE" b="1" dirty="0">
                <a:effectLst/>
                <a:ea typeface="Arial" panose="020B0604020202020204" pitchFamily="34" charset="0"/>
              </a:rPr>
              <a:t>zwaartekracht </a:t>
            </a:r>
            <a:r>
              <a:rPr lang="nl-BE" dirty="0">
                <a:effectLst/>
                <a:ea typeface="Arial" panose="020B0604020202020204" pitchFamily="34" charset="0"/>
              </a:rPr>
              <a:t>een bolvorm hebben </a:t>
            </a:r>
            <a:r>
              <a:rPr lang="nl-BE" dirty="0"/>
              <a:t>aangenomen en de omgeving </a:t>
            </a:r>
            <a:r>
              <a:rPr lang="nl-BE"/>
              <a:t>van hun baan hebben </a:t>
            </a:r>
            <a:r>
              <a:rPr lang="nl-BE" dirty="0"/>
              <a:t>schoongeveegd van andere </a:t>
            </a:r>
            <a:r>
              <a:rPr lang="nl-BE"/>
              <a:t>objecten.</a:t>
            </a:r>
            <a:endParaRPr lang="nl-BE" dirty="0"/>
          </a:p>
          <a:p>
            <a:r>
              <a:rPr lang="nl-BE" dirty="0"/>
              <a:t>Om te beginnen, wat is zwaartekracht? </a:t>
            </a:r>
          </a:p>
          <a:p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00B6CC9-BF0E-410F-AAD5-B1C3EA673EA0}"/>
              </a:ext>
            </a:extLst>
          </p:cNvPr>
          <p:cNvSpPr txBox="1"/>
          <p:nvPr/>
        </p:nvSpPr>
        <p:spPr>
          <a:xfrm>
            <a:off x="7957956" y="2443053"/>
            <a:ext cx="3400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https://www.youtube.com/watch?v=MEA8ZeKAbc4&amp;t=79s</a:t>
            </a:r>
            <a:r>
              <a:rPr lang="nl-B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nl-BE" dirty="0"/>
          </a:p>
        </p:txBody>
      </p:sp>
      <p:pic>
        <p:nvPicPr>
          <p:cNvPr id="6" name="Onlinemedia 5" title="Wat is zwaartekracht?">
            <a:hlinkClick r:id="" action="ppaction://media"/>
            <a:extLst>
              <a:ext uri="{FF2B5EF4-FFF2-40B4-BE49-F238E27FC236}">
                <a16:creationId xmlns:a16="http://schemas.microsoft.com/office/drawing/2014/main" id="{44A425B1-B1D0-4D68-A2C6-4A9B541E5B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31540" y="3429000"/>
            <a:ext cx="4947784" cy="27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0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Verband zwaartekracht en planeten (p44)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Om te beginnen, wat is zwaartekracht? </a:t>
            </a:r>
          </a:p>
          <a:p>
            <a:r>
              <a:rPr lang="nl-BE" dirty="0"/>
              <a:t>Zwaartekracht of ook wel gravitatie genoemd is de kracht die ervoor zorgt dat twee lichamen of voorwerpen elkaar aantrekken.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NL" dirty="0"/>
              <a:t>1) Waarom zijn sterren, planeten en manen altijd rond? </a:t>
            </a:r>
            <a:endParaRPr lang="nl-BE" dirty="0"/>
          </a:p>
          <a:p>
            <a:r>
              <a:rPr lang="nl-NL" dirty="0">
                <a:solidFill>
                  <a:srgbClr val="0070C0"/>
                </a:solidFill>
              </a:rPr>
              <a:t>Door de eigen zwaartekracht.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8" y="-233391"/>
            <a:ext cx="10515600" cy="1325563"/>
          </a:xfrm>
        </p:spPr>
        <p:txBody>
          <a:bodyPr/>
          <a:lstStyle/>
          <a:p>
            <a:r>
              <a:rPr lang="nl-BE" dirty="0"/>
              <a:t>Verband zwaartekracht en planeten (p44)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62" y="102760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BE" dirty="0"/>
              <a:t>Normaal: voorwerpen met bepaalde vorm</a:t>
            </a:r>
          </a:p>
          <a:p>
            <a:r>
              <a:rPr lang="nl-BE" dirty="0"/>
              <a:t>Vb. baksteen </a:t>
            </a:r>
            <a:r>
              <a:rPr lang="nl-BE" dirty="0" err="1"/>
              <a:t>vs</a:t>
            </a:r>
            <a:r>
              <a:rPr lang="nl-BE" dirty="0"/>
              <a:t> sinaasappel</a:t>
            </a:r>
          </a:p>
          <a:p>
            <a:endParaRPr lang="nl-BE" dirty="0"/>
          </a:p>
          <a:p>
            <a:r>
              <a:rPr lang="nl-BE" dirty="0"/>
              <a:t>Maar als voorwerp groot + zwaar genoeg-&gt; bolvormig </a:t>
            </a:r>
          </a:p>
          <a:p>
            <a:r>
              <a:rPr lang="nl-BE" dirty="0"/>
              <a:t>Zwaartekracht wil alle atomen zo dicht mogelijk op elkaar</a:t>
            </a:r>
          </a:p>
          <a:p>
            <a:endParaRPr lang="nl-BE" dirty="0"/>
          </a:p>
          <a:p>
            <a:r>
              <a:rPr lang="nl-BE" dirty="0"/>
              <a:t>Baksteen lukt dat niet, eigen zwaartekracht is te klein. </a:t>
            </a:r>
          </a:p>
          <a:p>
            <a:endParaRPr lang="nl-BE" dirty="0"/>
          </a:p>
          <a:p>
            <a:r>
              <a:rPr lang="nl-BE" dirty="0"/>
              <a:t>Voorbeeldje sneeuw en klei.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1F6BB7-65F5-408B-892B-3163F328D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337" y="4391198"/>
            <a:ext cx="3450821" cy="23005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7091C5E-E3E0-482A-BBB7-55A37A9C8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382" y="1695796"/>
            <a:ext cx="2449484" cy="18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1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Verband zwaartekracht en planeten (p44)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Kleine hemellichamen kunnen soms afwijken van die bolvorm &lt;100 m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BE" dirty="0"/>
              <a:t>Onregelmatige vorm</a:t>
            </a:r>
          </a:p>
          <a:p>
            <a:pPr>
              <a:buFont typeface="Symbol" panose="05050102010706020507" pitchFamily="18" charset="2"/>
              <a:buChar char="Þ"/>
            </a:pPr>
            <a:endParaRPr lang="nl-BE" dirty="0"/>
          </a:p>
          <a:p>
            <a:r>
              <a:rPr lang="nl-BE" dirty="0"/>
              <a:t>Object groter dan 500 km (rotsachtige samenstelling) of 800 km (ijsachtige samenstelling) dan bolvormig. </a:t>
            </a:r>
          </a:p>
          <a:p>
            <a:endParaRPr lang="nl-BE" dirty="0"/>
          </a:p>
          <a:p>
            <a:r>
              <a:rPr lang="nl-BE" dirty="0"/>
              <a:t>Hoogte bergen op aarde en hoogste bergen op Mars</a:t>
            </a:r>
          </a:p>
          <a:p>
            <a:pPr marL="0" indent="0">
              <a:buNone/>
            </a:pPr>
            <a:r>
              <a:rPr lang="nl-BE" dirty="0"/>
              <a:t>	Mars kleinere planeet -&gt; grotere afwijkingen van bolvorm</a:t>
            </a:r>
          </a:p>
          <a:p>
            <a:endParaRPr lang="nl-BE" dirty="0"/>
          </a:p>
          <a:p>
            <a:r>
              <a:rPr lang="nl-NL" dirty="0"/>
              <a:t>Olympus Mons op Mars is ca. 25 kilometer hoog, terwijl Mount Everest nog geen 9 kilometer boven zeeniveau komt.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0D9943-D3CD-4FA9-B49C-5CC9F477C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730"/>
          <a:stretch/>
        </p:blipFill>
        <p:spPr>
          <a:xfrm>
            <a:off x="1200104" y="433387"/>
            <a:ext cx="9213274" cy="56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nl-BE" dirty="0"/>
              <a:t>Verband zwaartekracht en planeten (p45)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124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201D1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Hoewel het ene hemellichaam dus veel zwaarder is dan het andere, hebben ze allemaal aantrekkingskracht. De aarde trekt de maan aan, maar het omgekeerde is ook waar: de maan trekt de aarde aan. 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1800" dirty="0">
              <a:solidFill>
                <a:srgbClr val="201D1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solidFill>
                  <a:srgbClr val="201D1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Toch is het niet zo dat de maan als een appel naar de aarde toe valt. Waarom eigenlijk niet?</a:t>
            </a:r>
            <a:endParaRPr lang="nl-B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dirty="0">
                <a:solidFill>
                  <a:srgbClr val="0070C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Dat komt omdat de maan nooit stilstaat. De maan draait constant om ons heen.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-&gt; maan is een satelliet </a:t>
            </a:r>
            <a:endParaRPr lang="nl-BE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12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16A64-CDA6-47E6-AC84-ACBEC219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Verband zwaartekracht en planeten (p45)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9194A6-1D99-4C84-954C-3885F1A1A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maan valt wel degelijk naar de aarde! Maar tegelijkertijd beweegt de maan met een flinke snelheid (3600 km/uur) in een richting die precies loodrecht op de valbeweging naar de aarde staat.</a:t>
            </a:r>
          </a:p>
          <a:p>
            <a:pPr marL="0" indent="0">
              <a:buNone/>
            </a:pPr>
            <a:r>
              <a:rPr lang="nl-NL" dirty="0"/>
              <a:t>	=&gt; Tekening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Iets soortgelijks geldt natuurlijk ook voor de cirkelbeweging van de aarde om de zon.</a:t>
            </a:r>
          </a:p>
        </p:txBody>
      </p:sp>
    </p:spTree>
    <p:extLst>
      <p:ext uri="{BB962C8B-B14F-4D97-AF65-F5344CB8AC3E}">
        <p14:creationId xmlns:p14="http://schemas.microsoft.com/office/powerpoint/2010/main" val="28045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3FD3-E952-44EA-918C-390209C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746"/>
            <a:ext cx="10515600" cy="1325563"/>
          </a:xfrm>
        </p:spPr>
        <p:txBody>
          <a:bodyPr/>
          <a:lstStyle/>
          <a:p>
            <a:r>
              <a:rPr lang="nl-BE" dirty="0"/>
              <a:t>Inleiding les </a:t>
            </a:r>
            <a:r>
              <a:rPr lang="nl-BE" dirty="0" err="1"/>
              <a:t>exoplaneten</a:t>
            </a:r>
            <a:r>
              <a:rPr lang="nl-BE" dirty="0"/>
              <a:t> (p45)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FAE31D-94BC-41CC-AE3E-41071F32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7292"/>
            <a:ext cx="10515600" cy="5960707"/>
          </a:xfrm>
        </p:spPr>
        <p:txBody>
          <a:bodyPr/>
          <a:lstStyle/>
          <a:p>
            <a:r>
              <a:rPr lang="nl-BE" dirty="0" err="1"/>
              <a:t>Interstellar</a:t>
            </a:r>
            <a:r>
              <a:rPr lang="nl-BE" dirty="0"/>
              <a:t>: </a:t>
            </a:r>
            <a:r>
              <a:rPr lang="nl-BE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https://www.youtube.com/watch?v=zSWdZVtXT7E</a:t>
            </a:r>
            <a:r>
              <a:rPr lang="nl-BE" dirty="0"/>
              <a:t>  </a:t>
            </a:r>
          </a:p>
          <a:p>
            <a:r>
              <a:rPr lang="nl-BE" dirty="0" err="1"/>
              <a:t>Valarian</a:t>
            </a:r>
            <a:r>
              <a:rPr lang="nl-BE" dirty="0"/>
              <a:t>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https://www.youtube.com/watch?v=cPeqNTqZNN0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Wat </a:t>
            </a:r>
            <a:r>
              <a:rPr lang="en-US" dirty="0" err="1">
                <a:solidFill>
                  <a:srgbClr val="000000"/>
                </a:solidFill>
              </a:rPr>
              <a:t>gebeurt</a:t>
            </a:r>
            <a:r>
              <a:rPr lang="en-US" dirty="0">
                <a:solidFill>
                  <a:srgbClr val="000000"/>
                </a:solidFill>
              </a:rPr>
              <a:t> er in </a:t>
            </a:r>
            <a:r>
              <a:rPr lang="en-US" dirty="0" err="1">
                <a:solidFill>
                  <a:srgbClr val="000000"/>
                </a:solidFill>
              </a:rPr>
              <a:t>deze</a:t>
            </a:r>
            <a:r>
              <a:rPr lang="en-US" dirty="0">
                <a:solidFill>
                  <a:srgbClr val="000000"/>
                </a:solidFill>
              </a:rPr>
              <a:t> clips? Wat </a:t>
            </a:r>
            <a:r>
              <a:rPr lang="en-US" dirty="0" err="1">
                <a:solidFill>
                  <a:srgbClr val="000000"/>
                </a:solidFill>
              </a:rPr>
              <a:t>gaan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ze</a:t>
            </a:r>
            <a:r>
              <a:rPr lang="en-US" dirty="0">
                <a:solidFill>
                  <a:srgbClr val="000000"/>
                </a:solidFill>
              </a:rPr>
              <a:t> (be)</a:t>
            </a:r>
            <a:r>
              <a:rPr lang="en-US" dirty="0" err="1">
                <a:solidFill>
                  <a:srgbClr val="000000"/>
                </a:solidFill>
              </a:rPr>
              <a:t>zoeken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  <a:p>
            <a:r>
              <a:rPr lang="en-US" dirty="0">
                <a:solidFill>
                  <a:srgbClr val="0070C0"/>
                </a:solidFill>
              </a:rPr>
              <a:t>In de clips </a:t>
            </a:r>
            <a:r>
              <a:rPr lang="en-US" dirty="0" err="1">
                <a:solidFill>
                  <a:srgbClr val="0070C0"/>
                </a:solidFill>
              </a:rPr>
              <a:t>gaan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verschillende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exoplaneten</a:t>
            </a:r>
            <a:r>
              <a:rPr lang="en-US" dirty="0">
                <a:solidFill>
                  <a:srgbClr val="0070C0"/>
                </a:solidFill>
              </a:rPr>
              <a:t> (be)</a:t>
            </a:r>
            <a:r>
              <a:rPr lang="en-US" dirty="0" err="1">
                <a:solidFill>
                  <a:srgbClr val="0070C0"/>
                </a:solidFill>
              </a:rPr>
              <a:t>zoeken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4" name="Onlinemedia 3" title="Interstellar - Trailer - Official Warner Bros. UK">
            <a:hlinkClick r:id="" action="ppaction://media"/>
            <a:extLst>
              <a:ext uri="{FF2B5EF4-FFF2-40B4-BE49-F238E27FC236}">
                <a16:creationId xmlns:a16="http://schemas.microsoft.com/office/drawing/2014/main" id="{4A600293-AB72-4B5A-AB96-05DB2877EC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38200" y="1980266"/>
            <a:ext cx="5128260" cy="2897467"/>
          </a:xfrm>
          <a:prstGeom prst="rect">
            <a:avLst/>
          </a:prstGeom>
        </p:spPr>
      </p:pic>
      <p:pic>
        <p:nvPicPr>
          <p:cNvPr id="5" name="Onlinemedia 4" title="VALERIAN Official Trailer # 2 (2017) Cara Delevingne, Dane DeHaan, Rihanna Sci-Fi Movie HD">
            <a:hlinkClick r:id="" action="ppaction://media"/>
            <a:extLst>
              <a:ext uri="{FF2B5EF4-FFF2-40B4-BE49-F238E27FC236}">
                <a16:creationId xmlns:a16="http://schemas.microsoft.com/office/drawing/2014/main" id="{61FA03CD-CEF8-4900-A9BC-1C12C545A9A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355080" y="1980266"/>
            <a:ext cx="5128260" cy="28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1309</Words>
  <Application>Microsoft Office PowerPoint</Application>
  <PresentationFormat>Breedbeeld</PresentationFormat>
  <Paragraphs>175</Paragraphs>
  <Slides>26</Slides>
  <Notes>10</Notes>
  <HiddenSlides>0</HiddenSlides>
  <MMClips>3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Kantoorthema</vt:lpstr>
      <vt:lpstr>Module 6: zwaartekracht + exoplaneten</vt:lpstr>
      <vt:lpstr>Inkleurmodel module 6 (p44)</vt:lpstr>
      <vt:lpstr>Verband zwaartekracht en planeten (p44)</vt:lpstr>
      <vt:lpstr>Verband zwaartekracht en planeten (p44)</vt:lpstr>
      <vt:lpstr>Verband zwaartekracht en planeten (p44)</vt:lpstr>
      <vt:lpstr>Verband zwaartekracht en planeten (p44)</vt:lpstr>
      <vt:lpstr>Verband zwaartekracht en planeten (p45)</vt:lpstr>
      <vt:lpstr>Verband zwaartekracht en planeten (p45)</vt:lpstr>
      <vt:lpstr>Inleiding les exoplaneten (p45)</vt:lpstr>
      <vt:lpstr>Inleiding les exoplaneten (p45)</vt:lpstr>
      <vt:lpstr>Inleiding les exoplaneten (p45)</vt:lpstr>
      <vt:lpstr>Exoplaneten (p45)</vt:lpstr>
      <vt:lpstr>Exoplaneten (p45)</vt:lpstr>
      <vt:lpstr>Interessante informatie (p46)</vt:lpstr>
      <vt:lpstr>Interessante informatie (p46)</vt:lpstr>
      <vt:lpstr>Interessante informatie (p46)</vt:lpstr>
      <vt:lpstr>Interessante informatie (p46-47)</vt:lpstr>
      <vt:lpstr>Interessante informatie (p47)</vt:lpstr>
      <vt:lpstr>Interessante informatie (p47)</vt:lpstr>
      <vt:lpstr>Interessante informatie (p48)</vt:lpstr>
      <vt:lpstr>Demoproef exoplaneten: Eerste indirecte methode om exoplaneten waar te nemen – transit methode (p48) </vt:lpstr>
      <vt:lpstr>Demoproef exoplaneten: Eerste indirecte methode om exoplaneten waar te nemen – transit methode (p48)</vt:lpstr>
      <vt:lpstr>Demoproef exoplaneten: Eerste indirecte methode om exoplaneten waar te nemen – transit methode (p48)</vt:lpstr>
      <vt:lpstr>Demoproef exoplaneten: Eerste indirecte methode om exoplaneten waar te nemen – transit methode (p49)</vt:lpstr>
      <vt:lpstr>Demoproef exoplaneten: Eerste indirecte methode om exoplaneten waar te nemen – transit methode (p49)</vt:lpstr>
      <vt:lpstr>Demoproef exoplaneten: Eerste indirecte methode om exoplaneten waar te nemen – transit methode (p49)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6: exoplaneten</dc:title>
  <dc:creator>Chiara Elia</dc:creator>
  <cp:lastModifiedBy>Chiara Elia</cp:lastModifiedBy>
  <cp:revision>39</cp:revision>
  <dcterms:created xsi:type="dcterms:W3CDTF">2022-02-19T15:57:10Z</dcterms:created>
  <dcterms:modified xsi:type="dcterms:W3CDTF">2022-06-01T13:32:06Z</dcterms:modified>
</cp:coreProperties>
</file>