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sldIdLst>
    <p:sldId id="256" r:id="rId5"/>
    <p:sldId id="257" r:id="rId6"/>
    <p:sldId id="333" r:id="rId7"/>
    <p:sldId id="287" r:id="rId8"/>
    <p:sldId id="334" r:id="rId9"/>
    <p:sldId id="335" r:id="rId10"/>
    <p:sldId id="291" r:id="rId11"/>
    <p:sldId id="292" r:id="rId12"/>
    <p:sldId id="336" r:id="rId13"/>
    <p:sldId id="337" r:id="rId14"/>
    <p:sldId id="338" r:id="rId15"/>
    <p:sldId id="339" r:id="rId16"/>
    <p:sldId id="373" r:id="rId17"/>
    <p:sldId id="301" r:id="rId18"/>
    <p:sldId id="372" r:id="rId19"/>
    <p:sldId id="340" r:id="rId20"/>
    <p:sldId id="341" r:id="rId21"/>
    <p:sldId id="342" r:id="rId22"/>
    <p:sldId id="343" r:id="rId23"/>
    <p:sldId id="344" r:id="rId24"/>
    <p:sldId id="345" r:id="rId25"/>
    <p:sldId id="346" r:id="rId26"/>
    <p:sldId id="347" r:id="rId27"/>
    <p:sldId id="348" r:id="rId28"/>
    <p:sldId id="371" r:id="rId29"/>
    <p:sldId id="306" r:id="rId30"/>
    <p:sldId id="307" r:id="rId31"/>
    <p:sldId id="349" r:id="rId32"/>
    <p:sldId id="351" r:id="rId33"/>
    <p:sldId id="352" r:id="rId34"/>
    <p:sldId id="353" r:id="rId35"/>
    <p:sldId id="311" r:id="rId36"/>
    <p:sldId id="356" r:id="rId37"/>
    <p:sldId id="358" r:id="rId38"/>
    <p:sldId id="354" r:id="rId39"/>
    <p:sldId id="362" r:id="rId40"/>
    <p:sldId id="365" r:id="rId41"/>
    <p:sldId id="355" r:id="rId42"/>
    <p:sldId id="367" r:id="rId43"/>
    <p:sldId id="369" r:id="rId44"/>
    <p:sldId id="332" r:id="rId45"/>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1">
          <p15:clr>
            <a:srgbClr val="A4A3A4"/>
          </p15:clr>
        </p15:guide>
        <p15:guide id="2" pos="11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57"/>
    <a:srgbClr val="E000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20" autoAdjust="0"/>
    <p:restoredTop sz="94660" autoAdjust="0"/>
  </p:normalViewPr>
  <p:slideViewPr>
    <p:cSldViewPr snapToGrid="0">
      <p:cViewPr varScale="1">
        <p:scale>
          <a:sx n="55" d="100"/>
          <a:sy n="55" d="100"/>
        </p:scale>
        <p:origin x="36" y="894"/>
      </p:cViewPr>
      <p:guideLst>
        <p:guide orient="horz" pos="911"/>
        <p:guide pos="113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8" d="100"/>
          <a:sy n="68" d="100"/>
        </p:scale>
        <p:origin x="3101"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7A5DA4-0517-469B-A20E-54B75BF32207}" type="datetimeFigureOut">
              <a:rPr lang="nl-BE" smtClean="0"/>
              <a:t>8/03/2022</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E7ADA-B818-4A8D-827F-3A2F12FF408B}" type="slidenum">
              <a:rPr lang="nl-BE" smtClean="0"/>
              <a:t>‹nr.›</a:t>
            </a:fld>
            <a:endParaRPr lang="nl-BE"/>
          </a:p>
        </p:txBody>
      </p:sp>
    </p:spTree>
    <p:extLst>
      <p:ext uri="{BB962C8B-B14F-4D97-AF65-F5344CB8AC3E}">
        <p14:creationId xmlns:p14="http://schemas.microsoft.com/office/powerpoint/2010/main" val="2505948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lide">
    <p:bg>
      <p:bgPr>
        <a:solidFill>
          <a:srgbClr val="E00049"/>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029318" y="4170507"/>
            <a:ext cx="9117366" cy="1594556"/>
          </a:xfrm>
          <a:ln w="76200" cmpd="sng">
            <a:solidFill>
              <a:srgbClr val="002757"/>
            </a:solidFill>
          </a:ln>
        </p:spPr>
        <p:txBody>
          <a:bodyPr lIns="180000" tIns="180000" rIns="180000" bIns="180000" anchor="ctr">
            <a:noAutofit/>
          </a:bodyPr>
          <a:lstStyle>
            <a:lvl1pPr algn="l">
              <a:defRPr sz="4400" b="1">
                <a:solidFill>
                  <a:srgbClr val="FFFFFF"/>
                </a:solidFill>
              </a:defRPr>
            </a:lvl1pPr>
          </a:lstStyle>
          <a:p>
            <a:r>
              <a:rPr lang="nl-NL" dirty="0"/>
              <a:t>KLIK OM DE STIJL TE BEWERKEN</a:t>
            </a:r>
            <a:endParaRPr lang="nl-BE"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2814" y="1915202"/>
            <a:ext cx="4767749" cy="1650162"/>
          </a:xfrm>
          <a:prstGeom prst="rect">
            <a:avLst/>
          </a:prstGeom>
        </p:spPr>
      </p:pic>
      <p:sp>
        <p:nvSpPr>
          <p:cNvPr id="3" name="Tijdelijke aanduiding voor voettekst 2"/>
          <p:cNvSpPr>
            <a:spLocks noGrp="1"/>
          </p:cNvSpPr>
          <p:nvPr>
            <p:ph type="ftr" sz="quarter" idx="10"/>
          </p:nvPr>
        </p:nvSpPr>
        <p:spPr/>
        <p:txBody>
          <a:bodyPr/>
          <a:lstStyle/>
          <a:p>
            <a:endParaRPr lang="nl-BE"/>
          </a:p>
        </p:txBody>
      </p:sp>
      <p:sp>
        <p:nvSpPr>
          <p:cNvPr id="5" name="Tijdelijke aanduiding voor dianummer 4"/>
          <p:cNvSpPr>
            <a:spLocks noGrp="1"/>
          </p:cNvSpPr>
          <p:nvPr>
            <p:ph type="sldNum" sz="quarter" idx="11"/>
          </p:nvPr>
        </p:nvSpPr>
        <p:spPr/>
        <p:txBody>
          <a:bodyPr/>
          <a:lstStyle/>
          <a:p>
            <a:fld id="{18505D4B-7779-46CA-9F34-AD15D64EF2DF}" type="slidenum">
              <a:rPr lang="nl-BE" smtClean="0"/>
              <a:t>‹nr.›</a:t>
            </a:fld>
            <a:endParaRPr lang="nl-BE"/>
          </a:p>
        </p:txBody>
      </p:sp>
      <p:sp>
        <p:nvSpPr>
          <p:cNvPr id="6" name="Tijdelijke aanduiding voor datum 5"/>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8/03/2022</a:t>
            </a:fld>
            <a:endParaRPr lang="nl-BE"/>
          </a:p>
        </p:txBody>
      </p:sp>
    </p:spTree>
    <p:extLst>
      <p:ext uri="{BB962C8B-B14F-4D97-AF65-F5344CB8AC3E}">
        <p14:creationId xmlns:p14="http://schemas.microsoft.com/office/powerpoint/2010/main" val="1150545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sisslide met 2 kolommen">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1862667" y="268111"/>
            <a:ext cx="4247621" cy="5799668"/>
          </a:xfrm>
        </p:spPr>
        <p:txBody>
          <a:bodyPr>
            <a:noAutofit/>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Rectangle 3"/>
          <p:cNvSpPr/>
          <p:nvPr userDrawn="1"/>
        </p:nvSpPr>
        <p:spPr>
          <a:xfrm>
            <a:off x="0" y="0"/>
            <a:ext cx="1721556" cy="6858000"/>
          </a:xfrm>
          <a:prstGeom prst="rect">
            <a:avLst/>
          </a:prstGeom>
          <a:solidFill>
            <a:srgbClr val="E00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jdelijke aanduiding voor inhoud 2"/>
          <p:cNvSpPr>
            <a:spLocks noGrp="1"/>
          </p:cNvSpPr>
          <p:nvPr>
            <p:ph idx="10" hasCustomPrompt="1"/>
          </p:nvPr>
        </p:nvSpPr>
        <p:spPr>
          <a:xfrm>
            <a:off x="6347179" y="265289"/>
            <a:ext cx="5421488" cy="5799668"/>
          </a:xfrm>
        </p:spPr>
        <p:txBody>
          <a:bodyPr>
            <a:noAutofit/>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62" y="6147113"/>
            <a:ext cx="1589034" cy="549979"/>
          </a:xfrm>
          <a:prstGeom prst="rect">
            <a:avLst/>
          </a:prstGeom>
        </p:spPr>
      </p:pic>
      <p:sp>
        <p:nvSpPr>
          <p:cNvPr id="2" name="Tijdelijke aanduiding voor voettekst 1"/>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18505D4B-7779-46CA-9F34-AD15D64EF2DF}" type="slidenum">
              <a:rPr lang="nl-BE" smtClean="0"/>
              <a:t>‹nr.›</a:t>
            </a:fld>
            <a:endParaRPr lang="nl-BE"/>
          </a:p>
        </p:txBody>
      </p:sp>
      <p:sp>
        <p:nvSpPr>
          <p:cNvPr id="10" name="Tijdelijke aanduiding voor datum 5"/>
          <p:cNvSpPr>
            <a:spLocks noGrp="1"/>
          </p:cNvSpPr>
          <p:nvPr>
            <p:ph type="dt" sz="half" idx="2"/>
          </p:nvPr>
        </p:nvSpPr>
        <p:spPr>
          <a:xfrm>
            <a:off x="95782" y="82726"/>
            <a:ext cx="155951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8/03/2022</a:t>
            </a:fld>
            <a:endParaRPr lang="nl-BE"/>
          </a:p>
        </p:txBody>
      </p:sp>
    </p:spTree>
    <p:extLst>
      <p:ext uri="{BB962C8B-B14F-4D97-AF65-F5344CB8AC3E}">
        <p14:creationId xmlns:p14="http://schemas.microsoft.com/office/powerpoint/2010/main" val="2175751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sisslide met 1 kolom + beeld">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1862667" y="268111"/>
            <a:ext cx="4247621" cy="5799668"/>
          </a:xfrm>
        </p:spPr>
        <p:txBody>
          <a:bodyPr>
            <a:noAutofit/>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Rectangle 3"/>
          <p:cNvSpPr/>
          <p:nvPr userDrawn="1"/>
        </p:nvSpPr>
        <p:spPr>
          <a:xfrm>
            <a:off x="0" y="0"/>
            <a:ext cx="1721556" cy="6858000"/>
          </a:xfrm>
          <a:prstGeom prst="rect">
            <a:avLst/>
          </a:prstGeom>
          <a:solidFill>
            <a:srgbClr val="E00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0"/>
          </p:nvPr>
        </p:nvSpPr>
        <p:spPr>
          <a:xfrm>
            <a:off x="6378575" y="0"/>
            <a:ext cx="5813425" cy="6858000"/>
          </a:xfrm>
        </p:spPr>
        <p:txBody>
          <a:bodyPr>
            <a:noAutofit/>
          </a:bodyPr>
          <a:lstStyle/>
          <a:p>
            <a:r>
              <a:rPr lang="nl-NL"/>
              <a:t>Klik op het pictogram als u een afbeelding wilt toevoegen</a:t>
            </a:r>
            <a:endParaRPr lang="en-US"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62" y="6147113"/>
            <a:ext cx="1589034" cy="549979"/>
          </a:xfrm>
          <a:prstGeom prst="rect">
            <a:avLst/>
          </a:prstGeom>
        </p:spPr>
      </p:pic>
      <p:sp>
        <p:nvSpPr>
          <p:cNvPr id="2" name="Tijdelijke aanduiding voor voettekst 1"/>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18505D4B-7779-46CA-9F34-AD15D64EF2DF}" type="slidenum">
              <a:rPr lang="nl-BE" smtClean="0"/>
              <a:t>‹nr.›</a:t>
            </a:fld>
            <a:endParaRPr lang="nl-BE"/>
          </a:p>
        </p:txBody>
      </p:sp>
      <p:sp>
        <p:nvSpPr>
          <p:cNvPr id="9" name="Tijdelijke aanduiding voor datum 5"/>
          <p:cNvSpPr>
            <a:spLocks noGrp="1"/>
          </p:cNvSpPr>
          <p:nvPr>
            <p:ph type="dt" sz="half" idx="2"/>
          </p:nvPr>
        </p:nvSpPr>
        <p:spPr>
          <a:xfrm>
            <a:off x="136878" y="107203"/>
            <a:ext cx="145750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8/03/2022</a:t>
            </a:fld>
            <a:endParaRPr lang="nl-BE" dirty="0"/>
          </a:p>
        </p:txBody>
      </p:sp>
    </p:spTree>
    <p:extLst>
      <p:ext uri="{BB962C8B-B14F-4D97-AF65-F5344CB8AC3E}">
        <p14:creationId xmlns:p14="http://schemas.microsoft.com/office/powerpoint/2010/main" val="1885215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sis slide beeld + logo rood">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05000" y="0"/>
            <a:ext cx="10287000" cy="6858000"/>
          </a:xfrm>
        </p:spPr>
        <p:txBody>
          <a:bodyPr>
            <a:noAutofit/>
          </a:bodyPr>
          <a:lstStyle/>
          <a:p>
            <a:r>
              <a:rPr lang="nl-NL"/>
              <a:t>Klik op het pictogram als u een afbeelding wilt toevoegen</a:t>
            </a:r>
            <a:endParaRPr lang="en-US"/>
          </a:p>
        </p:txBody>
      </p:sp>
      <p:pic>
        <p:nvPicPr>
          <p:cNvPr id="6" name="Afbeelding 5"/>
          <p:cNvPicPr>
            <a:picLocks noChangeAspect="1"/>
          </p:cNvPicPr>
          <p:nvPr userDrawn="1"/>
        </p:nvPicPr>
        <p:blipFill rotWithShape="1">
          <a:blip r:embed="rId2" cstate="print">
            <a:extLst>
              <a:ext uri="{28A0092B-C50C-407E-A947-70E740481C1C}">
                <a14:useLocalDpi xmlns:a14="http://schemas.microsoft.com/office/drawing/2010/main"/>
              </a:ext>
            </a:extLst>
          </a:blip>
          <a:srcRect l="18372" t="19513"/>
          <a:stretch/>
        </p:blipFill>
        <p:spPr>
          <a:xfrm>
            <a:off x="-9526" y="-19051"/>
            <a:ext cx="1763161" cy="1738515"/>
          </a:xfrm>
          <a:prstGeom prst="rect">
            <a:avLst/>
          </a:prstGeom>
        </p:spPr>
      </p:pic>
      <p:sp>
        <p:nvSpPr>
          <p:cNvPr id="2" name="Tijdelijke aanduiding voor voettekst 1"/>
          <p:cNvSpPr>
            <a:spLocks noGrp="1"/>
          </p:cNvSpPr>
          <p:nvPr>
            <p:ph type="ftr" sz="quarter" idx="11"/>
          </p:nvPr>
        </p:nvSpPr>
        <p:spPr/>
        <p:txBody>
          <a:bodyPr/>
          <a:lstStyle/>
          <a:p>
            <a:endParaRPr lang="nl-BE"/>
          </a:p>
        </p:txBody>
      </p:sp>
      <p:sp>
        <p:nvSpPr>
          <p:cNvPr id="3" name="Tijdelijke aanduiding voor dianummer 2"/>
          <p:cNvSpPr>
            <a:spLocks noGrp="1"/>
          </p:cNvSpPr>
          <p:nvPr>
            <p:ph type="sldNum" sz="quarter" idx="12"/>
          </p:nvPr>
        </p:nvSpPr>
        <p:spPr/>
        <p:txBody>
          <a:bodyPr/>
          <a:lstStyle/>
          <a:p>
            <a:fld id="{18505D4B-7779-46CA-9F34-AD15D64EF2DF}" type="slidenum">
              <a:rPr lang="nl-BE" smtClean="0"/>
              <a:t>‹nr.›</a:t>
            </a:fld>
            <a:endParaRPr lang="nl-BE"/>
          </a:p>
        </p:txBody>
      </p:sp>
      <p:sp>
        <p:nvSpPr>
          <p:cNvPr id="7" name="Tijdelijke aanduiding voor datum 5"/>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8/03/2022</a:t>
            </a:fld>
            <a:endParaRPr lang="nl-BE"/>
          </a:p>
        </p:txBody>
      </p:sp>
    </p:spTree>
    <p:extLst>
      <p:ext uri="{BB962C8B-B14F-4D97-AF65-F5344CB8AC3E}">
        <p14:creationId xmlns:p14="http://schemas.microsoft.com/office/powerpoint/2010/main" val="527364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s slide beeld + logo blauw">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05000" y="0"/>
            <a:ext cx="10287000" cy="6858000"/>
          </a:xfrm>
        </p:spPr>
        <p:txBody>
          <a:bodyPr>
            <a:noAutofit/>
          </a:bodyPr>
          <a:lstStyle/>
          <a:p>
            <a:r>
              <a:rPr lang="nl-NL"/>
              <a:t>Klik op het pictogram als u een afbeelding wilt toevoegen</a:t>
            </a:r>
            <a:endParaRPr lang="en-US"/>
          </a:p>
        </p:txBody>
      </p:sp>
      <p:sp>
        <p:nvSpPr>
          <p:cNvPr id="4" name="Rectangle 3"/>
          <p:cNvSpPr/>
          <p:nvPr userDrawn="1"/>
        </p:nvSpPr>
        <p:spPr>
          <a:xfrm>
            <a:off x="0" y="0"/>
            <a:ext cx="1721556" cy="6858000"/>
          </a:xfrm>
          <a:prstGeom prst="rect">
            <a:avLst/>
          </a:prstGeom>
          <a:solidFill>
            <a:srgbClr val="0027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Afbeelding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526" y="-19051"/>
            <a:ext cx="1715039" cy="1691447"/>
          </a:xfrm>
          <a:prstGeom prst="rect">
            <a:avLst/>
          </a:prstGeom>
        </p:spPr>
      </p:pic>
      <p:sp>
        <p:nvSpPr>
          <p:cNvPr id="2" name="Tijdelijke aanduiding voor voettekst 1"/>
          <p:cNvSpPr>
            <a:spLocks noGrp="1"/>
          </p:cNvSpPr>
          <p:nvPr>
            <p:ph type="ftr" sz="quarter" idx="11"/>
          </p:nvPr>
        </p:nvSpPr>
        <p:spPr/>
        <p:txBody>
          <a:bodyPr/>
          <a:lstStyle/>
          <a:p>
            <a:endParaRPr lang="nl-BE"/>
          </a:p>
        </p:txBody>
      </p:sp>
      <p:sp>
        <p:nvSpPr>
          <p:cNvPr id="3" name="Tijdelijke aanduiding voor dianummer 2"/>
          <p:cNvSpPr>
            <a:spLocks noGrp="1"/>
          </p:cNvSpPr>
          <p:nvPr>
            <p:ph type="sldNum" sz="quarter" idx="12"/>
          </p:nvPr>
        </p:nvSpPr>
        <p:spPr/>
        <p:txBody>
          <a:bodyPr/>
          <a:lstStyle/>
          <a:p>
            <a:fld id="{18505D4B-7779-46CA-9F34-AD15D64EF2DF}" type="slidenum">
              <a:rPr lang="nl-BE" smtClean="0"/>
              <a:t>‹nr.›</a:t>
            </a:fld>
            <a:endParaRPr lang="nl-BE"/>
          </a:p>
        </p:txBody>
      </p:sp>
      <p:sp>
        <p:nvSpPr>
          <p:cNvPr id="8" name="Tijdelijke aanduiding voor datum 5"/>
          <p:cNvSpPr>
            <a:spLocks noGrp="1"/>
          </p:cNvSpPr>
          <p:nvPr>
            <p:ph type="dt" sz="half" idx="2"/>
          </p:nvPr>
        </p:nvSpPr>
        <p:spPr>
          <a:xfrm>
            <a:off x="147320" y="6356350"/>
            <a:ext cx="1447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8/03/2022</a:t>
            </a:fld>
            <a:endParaRPr lang="nl-BE"/>
          </a:p>
        </p:txBody>
      </p:sp>
    </p:spTree>
    <p:extLst>
      <p:ext uri="{BB962C8B-B14F-4D97-AF65-F5344CB8AC3E}">
        <p14:creationId xmlns:p14="http://schemas.microsoft.com/office/powerpoint/2010/main" val="994522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Optie 1 - Beeld 1">
    <p:bg>
      <p:bgPr>
        <a:blipFill dpi="0" rotWithShape="1">
          <a:blip r:embed="rId2">
            <a:alphaModFix amt="60000"/>
            <a:lum/>
          </a:blip>
          <a:srcRect/>
          <a:stretch>
            <a:fillRect t="-9000" b="-9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16056" y="4818952"/>
            <a:ext cx="9117366" cy="1594556"/>
          </a:xfrm>
          <a:ln w="76200" cmpd="sng">
            <a:solidFill>
              <a:schemeClr val="bg1"/>
            </a:solidFill>
          </a:ln>
        </p:spPr>
        <p:txBody>
          <a:bodyPr lIns="180000" tIns="180000" rIns="180000" bIns="180000" anchor="ctr">
            <a:noAutofit/>
          </a:bodyPr>
          <a:lstStyle>
            <a:lvl1pPr algn="l">
              <a:defRPr sz="4400" b="1">
                <a:solidFill>
                  <a:srgbClr val="002757"/>
                </a:solidFill>
              </a:defRPr>
            </a:lvl1pPr>
          </a:lstStyle>
          <a:p>
            <a:r>
              <a:rPr lang="nl-NL" dirty="0"/>
              <a:t>KLIK OM DE STIJL TE BEWERKEN</a:t>
            </a:r>
            <a:endParaRPr lang="nl-BE" dirty="0"/>
          </a:p>
        </p:txBody>
      </p:sp>
      <p:pic>
        <p:nvPicPr>
          <p:cNvPr id="5" name="Afbeelding 4"/>
          <p:cNvPicPr>
            <a:picLocks noChangeAspect="1"/>
          </p:cNvPicPr>
          <p:nvPr userDrawn="1"/>
        </p:nvPicPr>
        <p:blipFill rotWithShape="1">
          <a:blip r:embed="rId3" cstate="print">
            <a:extLst>
              <a:ext uri="{28A0092B-C50C-407E-A947-70E740481C1C}">
                <a14:useLocalDpi xmlns:a14="http://schemas.microsoft.com/office/drawing/2010/main"/>
              </a:ext>
            </a:extLst>
          </a:blip>
          <a:srcRect t="19896" r="18829"/>
          <a:stretch/>
        </p:blipFill>
        <p:spPr>
          <a:xfrm>
            <a:off x="8548816" y="-19050"/>
            <a:ext cx="3652709" cy="3604650"/>
          </a:xfrm>
          <a:prstGeom prst="rect">
            <a:avLst/>
          </a:prstGeom>
        </p:spPr>
      </p:pic>
      <p:sp>
        <p:nvSpPr>
          <p:cNvPr id="3" name="Tijdelijke aanduiding voor voettekst 2"/>
          <p:cNvSpPr>
            <a:spLocks noGrp="1"/>
          </p:cNvSpPr>
          <p:nvPr>
            <p:ph type="ftr" sz="quarter" idx="10"/>
          </p:nvPr>
        </p:nvSpPr>
        <p:spPr/>
        <p:txBody>
          <a:bodyPr/>
          <a:lstStyle/>
          <a:p>
            <a:endParaRPr lang="nl-BE"/>
          </a:p>
        </p:txBody>
      </p:sp>
      <p:sp>
        <p:nvSpPr>
          <p:cNvPr id="4" name="Tijdelijke aanduiding voor dianummer 3"/>
          <p:cNvSpPr>
            <a:spLocks noGrp="1"/>
          </p:cNvSpPr>
          <p:nvPr>
            <p:ph type="sldNum" sz="quarter" idx="11"/>
          </p:nvPr>
        </p:nvSpPr>
        <p:spPr/>
        <p:txBody>
          <a:bodyPr/>
          <a:lstStyle/>
          <a:p>
            <a:fld id="{18505D4B-7779-46CA-9F34-AD15D64EF2DF}" type="slidenum">
              <a:rPr lang="nl-BE" smtClean="0"/>
              <a:t>‹nr.›</a:t>
            </a:fld>
            <a:endParaRPr lang="nl-BE"/>
          </a:p>
        </p:txBody>
      </p:sp>
      <p:sp>
        <p:nvSpPr>
          <p:cNvPr id="6" name="Tijdelijke aanduiding voor datum 5"/>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8/03/2022</a:t>
            </a:fld>
            <a:endParaRPr lang="nl-BE"/>
          </a:p>
        </p:txBody>
      </p:sp>
    </p:spTree>
    <p:extLst>
      <p:ext uri="{BB962C8B-B14F-4D97-AF65-F5344CB8AC3E}">
        <p14:creationId xmlns:p14="http://schemas.microsoft.com/office/powerpoint/2010/main" val="75225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Titeldia Optie 1 - Beeld 2">
    <p:bg>
      <p:bgPr>
        <a:blipFill dpi="0" rotWithShape="1">
          <a:blip r:embed="rId2">
            <a:alphaModFix amt="60000"/>
            <a:lum/>
          </a:blip>
          <a:srcRect/>
          <a:stretch>
            <a:fillRect t="-6000" b="-6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16056" y="4818952"/>
            <a:ext cx="9117366" cy="1594556"/>
          </a:xfrm>
          <a:ln w="76200" cmpd="sng">
            <a:solidFill>
              <a:schemeClr val="bg1"/>
            </a:solidFill>
          </a:ln>
        </p:spPr>
        <p:txBody>
          <a:bodyPr lIns="180000" tIns="180000" rIns="180000" bIns="180000" anchor="ctr">
            <a:noAutofit/>
          </a:bodyPr>
          <a:lstStyle>
            <a:lvl1pPr algn="l">
              <a:defRPr sz="4400" b="1">
                <a:solidFill>
                  <a:srgbClr val="002757"/>
                </a:solidFill>
              </a:defRPr>
            </a:lvl1pPr>
          </a:lstStyle>
          <a:p>
            <a:r>
              <a:rPr lang="nl-NL" dirty="0"/>
              <a:t>KLIK OM DE STIJL TE BEWERKEN</a:t>
            </a:r>
            <a:endParaRPr lang="nl-BE" dirty="0"/>
          </a:p>
        </p:txBody>
      </p:sp>
      <p:pic>
        <p:nvPicPr>
          <p:cNvPr id="5" name="Afbeelding 4"/>
          <p:cNvPicPr>
            <a:picLocks noChangeAspect="1"/>
          </p:cNvPicPr>
          <p:nvPr userDrawn="1"/>
        </p:nvPicPr>
        <p:blipFill rotWithShape="1">
          <a:blip r:embed="rId3" cstate="print">
            <a:extLst>
              <a:ext uri="{28A0092B-C50C-407E-A947-70E740481C1C}">
                <a14:useLocalDpi xmlns:a14="http://schemas.microsoft.com/office/drawing/2010/main"/>
              </a:ext>
            </a:extLst>
          </a:blip>
          <a:srcRect t="19896" r="18829"/>
          <a:stretch/>
        </p:blipFill>
        <p:spPr>
          <a:xfrm>
            <a:off x="8548816" y="-19050"/>
            <a:ext cx="3652709" cy="3604650"/>
          </a:xfrm>
          <a:prstGeom prst="rect">
            <a:avLst/>
          </a:prstGeom>
        </p:spPr>
      </p:pic>
      <p:sp>
        <p:nvSpPr>
          <p:cNvPr id="3" name="Tijdelijke aanduiding voor voettekst 2"/>
          <p:cNvSpPr>
            <a:spLocks noGrp="1"/>
          </p:cNvSpPr>
          <p:nvPr>
            <p:ph type="ftr" sz="quarter" idx="10"/>
          </p:nvPr>
        </p:nvSpPr>
        <p:spPr/>
        <p:txBody>
          <a:bodyPr/>
          <a:lstStyle/>
          <a:p>
            <a:endParaRPr lang="nl-BE"/>
          </a:p>
        </p:txBody>
      </p:sp>
      <p:sp>
        <p:nvSpPr>
          <p:cNvPr id="4" name="Tijdelijke aanduiding voor dianummer 3"/>
          <p:cNvSpPr>
            <a:spLocks noGrp="1"/>
          </p:cNvSpPr>
          <p:nvPr>
            <p:ph type="sldNum" sz="quarter" idx="11"/>
          </p:nvPr>
        </p:nvSpPr>
        <p:spPr/>
        <p:txBody>
          <a:bodyPr/>
          <a:lstStyle/>
          <a:p>
            <a:fld id="{18505D4B-7779-46CA-9F34-AD15D64EF2DF}" type="slidenum">
              <a:rPr lang="nl-BE" smtClean="0"/>
              <a:t>‹nr.›</a:t>
            </a:fld>
            <a:endParaRPr lang="nl-BE"/>
          </a:p>
        </p:txBody>
      </p:sp>
      <p:sp>
        <p:nvSpPr>
          <p:cNvPr id="6" name="Tijdelijke aanduiding voor datum 5"/>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8/03/2022</a:t>
            </a:fld>
            <a:endParaRPr lang="nl-BE"/>
          </a:p>
        </p:txBody>
      </p:sp>
    </p:spTree>
    <p:extLst>
      <p:ext uri="{BB962C8B-B14F-4D97-AF65-F5344CB8AC3E}">
        <p14:creationId xmlns:p14="http://schemas.microsoft.com/office/powerpoint/2010/main" val="180293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Optie 2 - Rood">
    <p:bg>
      <p:bgPr>
        <a:solidFill>
          <a:srgbClr val="E00049"/>
        </a:solidFill>
        <a:effectLst/>
      </p:bgPr>
    </p:bg>
    <p:spTree>
      <p:nvGrpSpPr>
        <p:cNvPr id="1" name=""/>
        <p:cNvGrpSpPr/>
        <p:nvPr/>
      </p:nvGrpSpPr>
      <p:grpSpPr>
        <a:xfrm>
          <a:off x="0" y="0"/>
          <a:ext cx="0" cy="0"/>
          <a:chOff x="0" y="0"/>
          <a:chExt cx="0" cy="0"/>
        </a:xfrm>
      </p:grpSpPr>
      <p:sp>
        <p:nvSpPr>
          <p:cNvPr id="6" name="Titel 1"/>
          <p:cNvSpPr>
            <a:spLocks noGrp="1" noChangeAspect="1"/>
          </p:cNvSpPr>
          <p:nvPr>
            <p:ph type="ctrTitle"/>
          </p:nvPr>
        </p:nvSpPr>
        <p:spPr>
          <a:xfrm>
            <a:off x="7118133" y="2717065"/>
            <a:ext cx="4741332" cy="2129220"/>
          </a:xfrm>
        </p:spPr>
        <p:txBody>
          <a:bodyPr anchor="t">
            <a:noAutofit/>
          </a:bodyPr>
          <a:lstStyle>
            <a:lvl1pPr algn="r">
              <a:defRPr sz="4800">
                <a:solidFill>
                  <a:srgbClr val="002757"/>
                </a:solidFill>
              </a:defRPr>
            </a:lvl1pPr>
          </a:lstStyle>
          <a:p>
            <a:r>
              <a:rPr lang="nl-NL"/>
              <a:t>Klik om stijl te bewerken</a:t>
            </a:r>
            <a:endParaRPr lang="nl-BE" dirty="0"/>
          </a:p>
        </p:txBody>
      </p:sp>
      <p:sp>
        <p:nvSpPr>
          <p:cNvPr id="7" name="Ondertitel 2"/>
          <p:cNvSpPr>
            <a:spLocks noGrp="1" noChangeAspect="1"/>
          </p:cNvSpPr>
          <p:nvPr>
            <p:ph type="subTitle" idx="1"/>
          </p:nvPr>
        </p:nvSpPr>
        <p:spPr>
          <a:xfrm>
            <a:off x="7118133" y="4846283"/>
            <a:ext cx="4741332" cy="1637784"/>
          </a:xfrm>
          <a:noFill/>
        </p:spPr>
        <p:txBody>
          <a:bodyPr anchor="ctr">
            <a:noAutofit/>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71650" y="589985"/>
            <a:ext cx="3387815" cy="1172554"/>
          </a:xfrm>
          <a:prstGeom prst="rect">
            <a:avLst/>
          </a:prstGeom>
        </p:spPr>
      </p:pic>
      <p:pic>
        <p:nvPicPr>
          <p:cNvPr id="2" name="Afbeelding 1"/>
          <p:cNvPicPr>
            <a:picLocks noChangeAspect="1"/>
          </p:cNvPicPr>
          <p:nvPr userDrawn="1"/>
        </p:nvPicPr>
        <p:blipFill rotWithShape="1">
          <a:blip r:embed="rId3" cstate="print">
            <a:extLst>
              <a:ext uri="{28A0092B-C50C-407E-A947-70E740481C1C}">
                <a14:useLocalDpi xmlns:a14="http://schemas.microsoft.com/office/drawing/2010/main" val="0"/>
              </a:ext>
            </a:extLst>
          </a:blip>
          <a:srcRect l="11769" t="19480"/>
          <a:stretch/>
        </p:blipFill>
        <p:spPr>
          <a:xfrm>
            <a:off x="-28575" y="-38101"/>
            <a:ext cx="7146708" cy="6522167"/>
          </a:xfrm>
          <a:prstGeom prst="rect">
            <a:avLst/>
          </a:prstGeom>
        </p:spPr>
      </p:pic>
      <p:sp>
        <p:nvSpPr>
          <p:cNvPr id="3" name="Tijdelijke aanduiding voor voettekst 2"/>
          <p:cNvSpPr>
            <a:spLocks noGrp="1"/>
          </p:cNvSpPr>
          <p:nvPr>
            <p:ph type="ftr" sz="quarter" idx="10"/>
          </p:nvPr>
        </p:nvSpPr>
        <p:spPr/>
        <p:txBody>
          <a:bodyPr/>
          <a:lstStyle/>
          <a:p>
            <a:endParaRPr lang="nl-BE"/>
          </a:p>
        </p:txBody>
      </p:sp>
      <p:sp>
        <p:nvSpPr>
          <p:cNvPr id="4" name="Tijdelijke aanduiding voor dianummer 3"/>
          <p:cNvSpPr>
            <a:spLocks noGrp="1"/>
          </p:cNvSpPr>
          <p:nvPr>
            <p:ph type="sldNum" sz="quarter" idx="11"/>
          </p:nvPr>
        </p:nvSpPr>
        <p:spPr/>
        <p:txBody>
          <a:bodyPr/>
          <a:lstStyle/>
          <a:p>
            <a:fld id="{18505D4B-7779-46CA-9F34-AD15D64EF2DF}" type="slidenum">
              <a:rPr lang="nl-BE" smtClean="0"/>
              <a:t>‹nr.›</a:t>
            </a:fld>
            <a:endParaRPr lang="nl-BE"/>
          </a:p>
        </p:txBody>
      </p:sp>
      <p:sp>
        <p:nvSpPr>
          <p:cNvPr id="9" name="Tijdelijke aanduiding voor datum 5"/>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8/03/2022</a:t>
            </a:fld>
            <a:endParaRPr lang="nl-BE"/>
          </a:p>
        </p:txBody>
      </p:sp>
    </p:spTree>
    <p:extLst>
      <p:ext uri="{BB962C8B-B14F-4D97-AF65-F5344CB8AC3E}">
        <p14:creationId xmlns:p14="http://schemas.microsoft.com/office/powerpoint/2010/main" val="3157052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dia Optie 2 - Wit">
    <p:bg>
      <p:bgPr>
        <a:solidFill>
          <a:srgbClr val="FFFFFF"/>
        </a:solidFill>
        <a:effectLst/>
      </p:bgPr>
    </p:bg>
    <p:spTree>
      <p:nvGrpSpPr>
        <p:cNvPr id="1" name=""/>
        <p:cNvGrpSpPr/>
        <p:nvPr/>
      </p:nvGrpSpPr>
      <p:grpSpPr>
        <a:xfrm>
          <a:off x="0" y="0"/>
          <a:ext cx="0" cy="0"/>
          <a:chOff x="0" y="0"/>
          <a:chExt cx="0" cy="0"/>
        </a:xfrm>
      </p:grpSpPr>
      <p:pic>
        <p:nvPicPr>
          <p:cNvPr id="4" name="Afbeelding 3"/>
          <p:cNvPicPr>
            <a:picLocks noChangeAspect="1"/>
          </p:cNvPicPr>
          <p:nvPr userDrawn="1"/>
        </p:nvPicPr>
        <p:blipFill rotWithShape="1">
          <a:blip r:embed="rId2" cstate="print">
            <a:extLst>
              <a:ext uri="{28A0092B-C50C-407E-A947-70E740481C1C}">
                <a14:useLocalDpi xmlns:a14="http://schemas.microsoft.com/office/drawing/2010/main"/>
              </a:ext>
            </a:extLst>
          </a:blip>
          <a:srcRect l="11886" t="19832" b="20078"/>
          <a:stretch/>
        </p:blipFill>
        <p:spPr>
          <a:xfrm>
            <a:off x="-19050" y="-9525"/>
            <a:ext cx="7137182" cy="4867275"/>
          </a:xfrm>
          <a:prstGeom prst="rect">
            <a:avLst/>
          </a:prstGeom>
        </p:spPr>
      </p:pic>
      <p:sp>
        <p:nvSpPr>
          <p:cNvPr id="5" name="Rectangle 3"/>
          <p:cNvSpPr/>
          <p:nvPr userDrawn="1"/>
        </p:nvSpPr>
        <p:spPr>
          <a:xfrm>
            <a:off x="0" y="4846284"/>
            <a:ext cx="12192000" cy="1646238"/>
          </a:xfrm>
          <a:prstGeom prst="rect">
            <a:avLst/>
          </a:prstGeom>
          <a:solidFill>
            <a:srgbClr val="E00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noChangeAspect="1"/>
          </p:cNvSpPr>
          <p:nvPr>
            <p:ph type="ctrTitle"/>
          </p:nvPr>
        </p:nvSpPr>
        <p:spPr>
          <a:xfrm>
            <a:off x="7118133" y="2717065"/>
            <a:ext cx="4741332" cy="2129220"/>
          </a:xfrm>
        </p:spPr>
        <p:txBody>
          <a:bodyPr anchor="t">
            <a:noAutofit/>
          </a:bodyPr>
          <a:lstStyle>
            <a:lvl1pPr algn="l">
              <a:defRPr sz="4800">
                <a:solidFill>
                  <a:srgbClr val="002757"/>
                </a:solidFill>
              </a:defRPr>
            </a:lvl1pPr>
          </a:lstStyle>
          <a:p>
            <a:r>
              <a:rPr lang="nl-NL"/>
              <a:t>Klik om stijl te bewerken</a:t>
            </a:r>
            <a:endParaRPr lang="nl-BE" dirty="0"/>
          </a:p>
        </p:txBody>
      </p:sp>
      <p:sp>
        <p:nvSpPr>
          <p:cNvPr id="3" name="Ondertitel 2"/>
          <p:cNvSpPr>
            <a:spLocks noGrp="1" noChangeAspect="1"/>
          </p:cNvSpPr>
          <p:nvPr>
            <p:ph type="subTitle" idx="1"/>
          </p:nvPr>
        </p:nvSpPr>
        <p:spPr>
          <a:xfrm>
            <a:off x="7118133" y="4846283"/>
            <a:ext cx="4741332" cy="1637784"/>
          </a:xfrm>
          <a:noFill/>
        </p:spPr>
        <p:txBody>
          <a:bodyPr anchor="ct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dirty="0"/>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875" y="5183507"/>
            <a:ext cx="2760704" cy="955505"/>
          </a:xfrm>
          <a:prstGeom prst="rect">
            <a:avLst/>
          </a:prstGeom>
        </p:spPr>
      </p:pic>
      <p:sp>
        <p:nvSpPr>
          <p:cNvPr id="6" name="Tijdelijke aanduiding voor voettekst 5"/>
          <p:cNvSpPr>
            <a:spLocks noGrp="1"/>
          </p:cNvSpPr>
          <p:nvPr>
            <p:ph type="ftr" sz="quarter" idx="10"/>
          </p:nvPr>
        </p:nvSpPr>
        <p:spPr/>
        <p:txBody>
          <a:bodyPr/>
          <a:lstStyle/>
          <a:p>
            <a:endParaRPr lang="nl-BE"/>
          </a:p>
        </p:txBody>
      </p:sp>
      <p:sp>
        <p:nvSpPr>
          <p:cNvPr id="8" name="Tijdelijke aanduiding voor dianummer 7"/>
          <p:cNvSpPr>
            <a:spLocks noGrp="1"/>
          </p:cNvSpPr>
          <p:nvPr>
            <p:ph type="sldNum" sz="quarter" idx="11"/>
          </p:nvPr>
        </p:nvSpPr>
        <p:spPr/>
        <p:txBody>
          <a:bodyPr/>
          <a:lstStyle/>
          <a:p>
            <a:fld id="{18505D4B-7779-46CA-9F34-AD15D64EF2DF}" type="slidenum">
              <a:rPr lang="nl-BE" smtClean="0"/>
              <a:t>‹nr.›</a:t>
            </a:fld>
            <a:endParaRPr lang="nl-BE"/>
          </a:p>
        </p:txBody>
      </p:sp>
      <p:sp>
        <p:nvSpPr>
          <p:cNvPr id="9" name="Tijdelijke aanduiding voor datum 5"/>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8/03/2022</a:t>
            </a:fld>
            <a:endParaRPr lang="nl-BE"/>
          </a:p>
        </p:txBody>
      </p:sp>
    </p:spTree>
    <p:extLst>
      <p:ext uri="{BB962C8B-B14F-4D97-AF65-F5344CB8AC3E}">
        <p14:creationId xmlns:p14="http://schemas.microsoft.com/office/powerpoint/2010/main" val="1609506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asisslide met titel - Optie 1">
    <p:spTree>
      <p:nvGrpSpPr>
        <p:cNvPr id="1" name=""/>
        <p:cNvGrpSpPr/>
        <p:nvPr/>
      </p:nvGrpSpPr>
      <p:grpSpPr>
        <a:xfrm>
          <a:off x="0" y="0"/>
          <a:ext cx="0" cy="0"/>
          <a:chOff x="0" y="0"/>
          <a:chExt cx="0" cy="0"/>
        </a:xfrm>
      </p:grpSpPr>
      <p:sp>
        <p:nvSpPr>
          <p:cNvPr id="2" name="Titel 1"/>
          <p:cNvSpPr>
            <a:spLocks noGrp="1"/>
          </p:cNvSpPr>
          <p:nvPr>
            <p:ph type="title"/>
          </p:nvPr>
        </p:nvSpPr>
        <p:spPr>
          <a:xfrm>
            <a:off x="1876778" y="365125"/>
            <a:ext cx="9948332" cy="1281113"/>
          </a:xfrm>
        </p:spPr>
        <p:txBody>
          <a:bodyPr>
            <a:noAutofit/>
          </a:bodyPr>
          <a:lstStyle/>
          <a:p>
            <a:r>
              <a:rPr lang="nl-NL"/>
              <a:t>Klik om stijl te bewerken</a:t>
            </a:r>
            <a:endParaRPr lang="nl-BE" dirty="0"/>
          </a:p>
        </p:txBody>
      </p:sp>
      <p:sp>
        <p:nvSpPr>
          <p:cNvPr id="3" name="Tijdelijke aanduiding voor inhoud 2"/>
          <p:cNvSpPr>
            <a:spLocks noGrp="1"/>
          </p:cNvSpPr>
          <p:nvPr>
            <p:ph idx="1" hasCustomPrompt="1"/>
          </p:nvPr>
        </p:nvSpPr>
        <p:spPr>
          <a:xfrm>
            <a:off x="1876777" y="1825624"/>
            <a:ext cx="9948333" cy="4750153"/>
          </a:xfrm>
        </p:spPr>
        <p:txBody>
          <a:bodyPr>
            <a:noAutofit/>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9" name="Afbeelding 8"/>
          <p:cNvPicPr>
            <a:picLocks noChangeAspect="1"/>
          </p:cNvPicPr>
          <p:nvPr userDrawn="1"/>
        </p:nvPicPr>
        <p:blipFill rotWithShape="1">
          <a:blip r:embed="rId2" cstate="print">
            <a:extLst>
              <a:ext uri="{28A0092B-C50C-407E-A947-70E740481C1C}">
                <a14:useLocalDpi xmlns:a14="http://schemas.microsoft.com/office/drawing/2010/main"/>
              </a:ext>
            </a:extLst>
          </a:blip>
          <a:srcRect l="15636" t="25895"/>
          <a:stretch/>
        </p:blipFill>
        <p:spPr>
          <a:xfrm>
            <a:off x="-19050" y="-19050"/>
            <a:ext cx="1895827" cy="1665288"/>
          </a:xfrm>
          <a:prstGeom prst="rect">
            <a:avLst/>
          </a:prstGeom>
        </p:spPr>
      </p:pic>
      <p:sp>
        <p:nvSpPr>
          <p:cNvPr id="4" name="Tijdelijke aanduiding voor voettekst 3"/>
          <p:cNvSpPr>
            <a:spLocks noGrp="1"/>
          </p:cNvSpPr>
          <p:nvPr>
            <p:ph type="ftr" sz="quarter" idx="10"/>
          </p:nvPr>
        </p:nvSpPr>
        <p:spPr/>
        <p:txBody>
          <a:bodyPr/>
          <a:lstStyle/>
          <a:p>
            <a:endParaRPr lang="nl-BE"/>
          </a:p>
        </p:txBody>
      </p:sp>
      <p:sp>
        <p:nvSpPr>
          <p:cNvPr id="5" name="Tijdelijke aanduiding voor dianummer 4"/>
          <p:cNvSpPr>
            <a:spLocks noGrp="1"/>
          </p:cNvSpPr>
          <p:nvPr>
            <p:ph type="sldNum" sz="quarter" idx="11"/>
          </p:nvPr>
        </p:nvSpPr>
        <p:spPr/>
        <p:txBody>
          <a:bodyPr/>
          <a:lstStyle/>
          <a:p>
            <a:fld id="{18505D4B-7779-46CA-9F34-AD15D64EF2DF}" type="slidenum">
              <a:rPr lang="nl-BE" smtClean="0"/>
              <a:t>‹nr.›</a:t>
            </a:fld>
            <a:endParaRPr lang="nl-BE"/>
          </a:p>
        </p:txBody>
      </p:sp>
      <p:sp>
        <p:nvSpPr>
          <p:cNvPr id="7" name="Tijdelijke aanduiding voor datum 5"/>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8/03/2022</a:t>
            </a:fld>
            <a:endParaRPr lang="nl-BE"/>
          </a:p>
        </p:txBody>
      </p:sp>
    </p:spTree>
    <p:extLst>
      <p:ext uri="{BB962C8B-B14F-4D97-AF65-F5344CB8AC3E}">
        <p14:creationId xmlns:p14="http://schemas.microsoft.com/office/powerpoint/2010/main" val="3650394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Basisslide met titel - Optie 2">
    <p:spTree>
      <p:nvGrpSpPr>
        <p:cNvPr id="1" name=""/>
        <p:cNvGrpSpPr/>
        <p:nvPr/>
      </p:nvGrpSpPr>
      <p:grpSpPr>
        <a:xfrm>
          <a:off x="0" y="0"/>
          <a:ext cx="0" cy="0"/>
          <a:chOff x="0" y="0"/>
          <a:chExt cx="0" cy="0"/>
        </a:xfrm>
      </p:grpSpPr>
      <p:sp>
        <p:nvSpPr>
          <p:cNvPr id="4" name="Rectangle 3"/>
          <p:cNvSpPr/>
          <p:nvPr userDrawn="1"/>
        </p:nvSpPr>
        <p:spPr>
          <a:xfrm>
            <a:off x="0" y="0"/>
            <a:ext cx="12192000" cy="1646238"/>
          </a:xfrm>
          <a:prstGeom prst="rect">
            <a:avLst/>
          </a:prstGeom>
          <a:solidFill>
            <a:srgbClr val="E00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876778" y="365125"/>
            <a:ext cx="9948332" cy="1281113"/>
          </a:xfrm>
        </p:spPr>
        <p:txBody>
          <a:bodyPr/>
          <a:lstStyle>
            <a:lvl1pPr algn="r">
              <a:defRPr>
                <a:solidFill>
                  <a:schemeClr val="bg1"/>
                </a:solidFill>
              </a:defRPr>
            </a:lvl1pPr>
          </a:lstStyle>
          <a:p>
            <a:r>
              <a:rPr lang="nl-NL"/>
              <a:t>Klik om stijl te bewerken</a:t>
            </a:r>
            <a:endParaRPr lang="nl-BE" dirty="0"/>
          </a:p>
        </p:txBody>
      </p:sp>
      <p:sp>
        <p:nvSpPr>
          <p:cNvPr id="3" name="Tijdelijke aanduiding voor inhoud 2"/>
          <p:cNvSpPr>
            <a:spLocks noGrp="1"/>
          </p:cNvSpPr>
          <p:nvPr>
            <p:ph idx="1" hasCustomPrompt="1"/>
          </p:nvPr>
        </p:nvSpPr>
        <p:spPr>
          <a:xfrm>
            <a:off x="1876777" y="1825625"/>
            <a:ext cx="9948333" cy="4242154"/>
          </a:xfrm>
        </p:spPr>
        <p:txBody>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3701" y="365125"/>
            <a:ext cx="2628281" cy="909672"/>
          </a:xfrm>
          <a:prstGeom prst="rect">
            <a:avLst/>
          </a:prstGeom>
        </p:spPr>
      </p:pic>
      <p:sp>
        <p:nvSpPr>
          <p:cNvPr id="5" name="Tijdelijke aanduiding voor voettekst 4"/>
          <p:cNvSpPr>
            <a:spLocks noGrp="1"/>
          </p:cNvSpPr>
          <p:nvPr>
            <p:ph type="ftr" sz="quarter" idx="10"/>
          </p:nvPr>
        </p:nvSpPr>
        <p:spPr/>
        <p:txBody>
          <a:bodyPr/>
          <a:lstStyle/>
          <a:p>
            <a:endParaRPr lang="nl-BE"/>
          </a:p>
        </p:txBody>
      </p:sp>
      <p:sp>
        <p:nvSpPr>
          <p:cNvPr id="7" name="Tijdelijke aanduiding voor dianummer 6"/>
          <p:cNvSpPr>
            <a:spLocks noGrp="1"/>
          </p:cNvSpPr>
          <p:nvPr>
            <p:ph type="sldNum" sz="quarter" idx="11"/>
          </p:nvPr>
        </p:nvSpPr>
        <p:spPr/>
        <p:txBody>
          <a:bodyPr/>
          <a:lstStyle/>
          <a:p>
            <a:fld id="{18505D4B-7779-46CA-9F34-AD15D64EF2DF}" type="slidenum">
              <a:rPr lang="nl-BE" smtClean="0"/>
              <a:t>‹nr.›</a:t>
            </a:fld>
            <a:endParaRPr lang="nl-BE"/>
          </a:p>
        </p:txBody>
      </p:sp>
      <p:sp>
        <p:nvSpPr>
          <p:cNvPr id="8" name="Tijdelijke aanduiding voor datum 5"/>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8/03/2022</a:t>
            </a:fld>
            <a:endParaRPr lang="nl-BE"/>
          </a:p>
        </p:txBody>
      </p:sp>
    </p:spTree>
    <p:extLst>
      <p:ext uri="{BB962C8B-B14F-4D97-AF65-F5344CB8AC3E}">
        <p14:creationId xmlns:p14="http://schemas.microsoft.com/office/powerpoint/2010/main" val="3021902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asisslide met titel - Optie 3">
    <p:spTree>
      <p:nvGrpSpPr>
        <p:cNvPr id="1" name=""/>
        <p:cNvGrpSpPr/>
        <p:nvPr/>
      </p:nvGrpSpPr>
      <p:grpSpPr>
        <a:xfrm>
          <a:off x="0" y="0"/>
          <a:ext cx="0" cy="0"/>
          <a:chOff x="0" y="0"/>
          <a:chExt cx="0" cy="0"/>
        </a:xfrm>
      </p:grpSpPr>
      <p:sp>
        <p:nvSpPr>
          <p:cNvPr id="2" name="Titel 1"/>
          <p:cNvSpPr>
            <a:spLocks noGrp="1"/>
          </p:cNvSpPr>
          <p:nvPr>
            <p:ph type="title"/>
          </p:nvPr>
        </p:nvSpPr>
        <p:spPr>
          <a:xfrm>
            <a:off x="1876778" y="365125"/>
            <a:ext cx="9948332" cy="1281113"/>
          </a:xfrm>
        </p:spPr>
        <p:txBody>
          <a:bodyPr>
            <a:noAutofit/>
          </a:bodyPr>
          <a:lstStyle/>
          <a:p>
            <a:r>
              <a:rPr lang="nl-NL"/>
              <a:t>Klik om stijl te bewerken</a:t>
            </a:r>
            <a:endParaRPr lang="nl-BE" dirty="0"/>
          </a:p>
        </p:txBody>
      </p:sp>
      <p:sp>
        <p:nvSpPr>
          <p:cNvPr id="3" name="Tijdelijke aanduiding voor inhoud 2"/>
          <p:cNvSpPr>
            <a:spLocks noGrp="1"/>
          </p:cNvSpPr>
          <p:nvPr>
            <p:ph idx="1"/>
          </p:nvPr>
        </p:nvSpPr>
        <p:spPr>
          <a:xfrm>
            <a:off x="1876777" y="1825625"/>
            <a:ext cx="9948333" cy="4242154"/>
          </a:xfrm>
        </p:spPr>
        <p:txBody>
          <a:bodyPr>
            <a:noAutofit/>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Rectangle 3"/>
          <p:cNvSpPr/>
          <p:nvPr userDrawn="1"/>
        </p:nvSpPr>
        <p:spPr>
          <a:xfrm>
            <a:off x="0" y="0"/>
            <a:ext cx="1721556" cy="6858000"/>
          </a:xfrm>
          <a:prstGeom prst="rect">
            <a:avLst/>
          </a:prstGeom>
          <a:solidFill>
            <a:srgbClr val="E00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62" y="6147113"/>
            <a:ext cx="1589034" cy="549979"/>
          </a:xfrm>
          <a:prstGeom prst="rect">
            <a:avLst/>
          </a:prstGeom>
        </p:spPr>
      </p:pic>
      <p:sp>
        <p:nvSpPr>
          <p:cNvPr id="5" name="Tijdelijke aanduiding voor voettekst 4"/>
          <p:cNvSpPr>
            <a:spLocks noGrp="1"/>
          </p:cNvSpPr>
          <p:nvPr>
            <p:ph type="ftr" sz="quarter" idx="10"/>
          </p:nvPr>
        </p:nvSpPr>
        <p:spPr/>
        <p:txBody>
          <a:bodyPr/>
          <a:lstStyle/>
          <a:p>
            <a:endParaRPr lang="nl-BE"/>
          </a:p>
        </p:txBody>
      </p:sp>
      <p:sp>
        <p:nvSpPr>
          <p:cNvPr id="6" name="Tijdelijke aanduiding voor dianummer 5"/>
          <p:cNvSpPr>
            <a:spLocks noGrp="1"/>
          </p:cNvSpPr>
          <p:nvPr>
            <p:ph type="sldNum" sz="quarter" idx="11"/>
          </p:nvPr>
        </p:nvSpPr>
        <p:spPr/>
        <p:txBody>
          <a:bodyPr/>
          <a:lstStyle/>
          <a:p>
            <a:fld id="{18505D4B-7779-46CA-9F34-AD15D64EF2DF}" type="slidenum">
              <a:rPr lang="nl-BE" smtClean="0"/>
              <a:t>‹nr.›</a:t>
            </a:fld>
            <a:endParaRPr lang="nl-BE"/>
          </a:p>
        </p:txBody>
      </p:sp>
      <p:sp>
        <p:nvSpPr>
          <p:cNvPr id="8" name="Tijdelijke aanduiding voor datum 5"/>
          <p:cNvSpPr>
            <a:spLocks noGrp="1"/>
          </p:cNvSpPr>
          <p:nvPr>
            <p:ph type="dt" sz="half" idx="2"/>
          </p:nvPr>
        </p:nvSpPr>
        <p:spPr>
          <a:xfrm>
            <a:off x="101569" y="111442"/>
            <a:ext cx="147323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8/03/2022</a:t>
            </a:fld>
            <a:endParaRPr lang="nl-BE"/>
          </a:p>
        </p:txBody>
      </p:sp>
    </p:spTree>
    <p:extLst>
      <p:ext uri="{BB962C8B-B14F-4D97-AF65-F5344CB8AC3E}">
        <p14:creationId xmlns:p14="http://schemas.microsoft.com/office/powerpoint/2010/main" val="2868357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sisslide_ZonderTitel">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1876777" y="268111"/>
            <a:ext cx="9948333" cy="5799668"/>
          </a:xfrm>
        </p:spPr>
        <p:txBody>
          <a:bodyPr wrap="none">
            <a:noAutofit/>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Rectangle 3"/>
          <p:cNvSpPr/>
          <p:nvPr userDrawn="1"/>
        </p:nvSpPr>
        <p:spPr>
          <a:xfrm>
            <a:off x="0" y="0"/>
            <a:ext cx="1721556" cy="6858000"/>
          </a:xfrm>
          <a:prstGeom prst="rect">
            <a:avLst/>
          </a:prstGeom>
          <a:solidFill>
            <a:srgbClr val="E00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62" y="6147113"/>
            <a:ext cx="1589034" cy="549979"/>
          </a:xfrm>
          <a:prstGeom prst="rect">
            <a:avLst/>
          </a:prstGeom>
        </p:spPr>
      </p:pic>
      <p:sp>
        <p:nvSpPr>
          <p:cNvPr id="2" name="Tijdelijke aanduiding voor voettekst 1"/>
          <p:cNvSpPr>
            <a:spLocks noGrp="1"/>
          </p:cNvSpPr>
          <p:nvPr>
            <p:ph type="ftr" sz="quarter" idx="10"/>
          </p:nvPr>
        </p:nvSpPr>
        <p:spPr/>
        <p:txBody>
          <a:bodyPr/>
          <a:lstStyle/>
          <a:p>
            <a:endParaRPr lang="nl-BE"/>
          </a:p>
        </p:txBody>
      </p:sp>
      <p:sp>
        <p:nvSpPr>
          <p:cNvPr id="6" name="Tijdelijke aanduiding voor dianummer 5"/>
          <p:cNvSpPr>
            <a:spLocks noGrp="1"/>
          </p:cNvSpPr>
          <p:nvPr>
            <p:ph type="sldNum" sz="quarter" idx="11"/>
          </p:nvPr>
        </p:nvSpPr>
        <p:spPr/>
        <p:txBody>
          <a:bodyPr/>
          <a:lstStyle/>
          <a:p>
            <a:fld id="{18505D4B-7779-46CA-9F34-AD15D64EF2DF}" type="slidenum">
              <a:rPr lang="nl-BE" smtClean="0"/>
              <a:t>‹nr.›</a:t>
            </a:fld>
            <a:endParaRPr lang="nl-BE"/>
          </a:p>
        </p:txBody>
      </p:sp>
      <p:sp>
        <p:nvSpPr>
          <p:cNvPr id="7" name="Tijdelijke aanduiding voor datum 5"/>
          <p:cNvSpPr>
            <a:spLocks noGrp="1"/>
          </p:cNvSpPr>
          <p:nvPr>
            <p:ph type="dt" sz="half" idx="2"/>
          </p:nvPr>
        </p:nvSpPr>
        <p:spPr>
          <a:xfrm>
            <a:off x="106509" y="85548"/>
            <a:ext cx="150853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8/03/2022</a:t>
            </a:fld>
            <a:endParaRPr lang="nl-BE"/>
          </a:p>
        </p:txBody>
      </p:sp>
    </p:spTree>
    <p:extLst>
      <p:ext uri="{BB962C8B-B14F-4D97-AF65-F5344CB8AC3E}">
        <p14:creationId xmlns:p14="http://schemas.microsoft.com/office/powerpoint/2010/main" val="2806411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838200" y="1825624"/>
            <a:ext cx="10515600" cy="4750153"/>
          </a:xfrm>
          <a:prstGeom prst="rect">
            <a:avLst/>
          </a:prstGeom>
        </p:spPr>
        <p:txBody>
          <a:bodyPr vert="horz" lIns="91440" tIns="45720" rIns="9144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voettekst 3"/>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5" name="Tijdelijke aanduiding voor dianummer 4"/>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05D4B-7779-46CA-9F34-AD15D64EF2DF}" type="slidenum">
              <a:rPr lang="nl-BE" smtClean="0"/>
              <a:t>‹nr.›</a:t>
            </a:fld>
            <a:endParaRPr lang="nl-BE"/>
          </a:p>
        </p:txBody>
      </p:sp>
      <p:sp>
        <p:nvSpPr>
          <p:cNvPr id="6" name="Tijdelijke aanduiding voor datum 5"/>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8/03/2022</a:t>
            </a:fld>
            <a:endParaRPr lang="nl-BE"/>
          </a:p>
        </p:txBody>
      </p:sp>
    </p:spTree>
    <p:extLst>
      <p:ext uri="{BB962C8B-B14F-4D97-AF65-F5344CB8AC3E}">
        <p14:creationId xmlns:p14="http://schemas.microsoft.com/office/powerpoint/2010/main" val="2189289548"/>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8" r:id="rId3"/>
    <p:sldLayoutId id="2147483675" r:id="rId4"/>
    <p:sldLayoutId id="2147483666" r:id="rId5"/>
    <p:sldLayoutId id="2147483650" r:id="rId6"/>
    <p:sldLayoutId id="2147483672" r:id="rId7"/>
    <p:sldLayoutId id="2147483660" r:id="rId8"/>
    <p:sldLayoutId id="2147483661" r:id="rId9"/>
    <p:sldLayoutId id="2147483662" r:id="rId10"/>
    <p:sldLayoutId id="2147483663" r:id="rId11"/>
    <p:sldLayoutId id="2147483664" r:id="rId12"/>
    <p:sldLayoutId id="2147483667" r:id="rId13"/>
  </p:sldLayoutIdLst>
  <p:txStyles>
    <p:titleStyle>
      <a:lvl1pPr algn="l" defTabSz="914400" rtl="0" eaLnBrk="1" latinLnBrk="0" hangingPunct="1">
        <a:lnSpc>
          <a:spcPct val="90000"/>
        </a:lnSpc>
        <a:spcBef>
          <a:spcPct val="0"/>
        </a:spcBef>
        <a:buNone/>
        <a:defRPr sz="4800" kern="1200">
          <a:solidFill>
            <a:srgbClr val="00275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70.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280.png"/></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340.png"/><Relationship Id="rId5" Type="http://schemas.openxmlformats.org/officeDocument/2006/relationships/image" Target="../media/image330.png"/><Relationship Id="rId4" Type="http://schemas.openxmlformats.org/officeDocument/2006/relationships/image" Target="../media/image320.png"/></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0.png"/><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4.jpe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9.jpe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52.jpe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5D2BDD-CEFE-4CA8-93F9-0073CEA04EE7}"/>
              </a:ext>
            </a:extLst>
          </p:cNvPr>
          <p:cNvSpPr>
            <a:spLocks noGrp="1"/>
          </p:cNvSpPr>
          <p:nvPr>
            <p:ph type="ctrTitle"/>
          </p:nvPr>
        </p:nvSpPr>
        <p:spPr>
          <a:xfrm>
            <a:off x="1029318" y="4170507"/>
            <a:ext cx="9505600" cy="2178042"/>
          </a:xfrm>
        </p:spPr>
        <p:txBody>
          <a:bodyPr/>
          <a:lstStyle/>
          <a:p>
            <a:r>
              <a:rPr lang="nl-NL" dirty="0"/>
              <a:t>Verdiepingsmodule 1: Energietransport in de </a:t>
            </a:r>
            <a:r>
              <a:rPr lang="nl-NL" dirty="0" err="1"/>
              <a:t>biomeiler</a:t>
            </a:r>
            <a:endParaRPr lang="nl-NL" dirty="0"/>
          </a:p>
        </p:txBody>
      </p:sp>
    </p:spTree>
    <p:extLst>
      <p:ext uri="{BB962C8B-B14F-4D97-AF65-F5344CB8AC3E}">
        <p14:creationId xmlns:p14="http://schemas.microsoft.com/office/powerpoint/2010/main" val="145956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C306E9-AA41-4920-8C63-684184360326}"/>
              </a:ext>
            </a:extLst>
          </p:cNvPr>
          <p:cNvSpPr>
            <a:spLocks noGrp="1"/>
          </p:cNvSpPr>
          <p:nvPr>
            <p:ph type="title"/>
          </p:nvPr>
        </p:nvSpPr>
        <p:spPr>
          <a:xfrm>
            <a:off x="2174965" y="365125"/>
            <a:ext cx="8667205" cy="1281113"/>
          </a:xfrm>
        </p:spPr>
        <p:txBody>
          <a:bodyPr/>
          <a:lstStyle/>
          <a:p>
            <a:r>
              <a:rPr lang="nl-NL" dirty="0"/>
              <a:t>Invloedfactor 2: </a:t>
            </a:r>
            <a:r>
              <a:rPr lang="nl-NL" sz="4800" dirty="0">
                <a:solidFill>
                  <a:srgbClr val="FF0000"/>
                </a:solidFill>
              </a:rPr>
              <a:t>temperatuurverschil</a:t>
            </a:r>
            <a:endParaRPr lang="nl-NL" dirty="0"/>
          </a:p>
        </p:txBody>
      </p:sp>
      <mc:AlternateContent xmlns:mc="http://schemas.openxmlformats.org/markup-compatibility/2006" xmlns:a14="http://schemas.microsoft.com/office/drawing/2010/main">
        <mc:Choice Requires="a14">
          <p:sp>
            <p:nvSpPr>
              <p:cNvPr id="12" name="Tekstvak 11">
                <a:extLst>
                  <a:ext uri="{FF2B5EF4-FFF2-40B4-BE49-F238E27FC236}">
                    <a16:creationId xmlns:a16="http://schemas.microsoft.com/office/drawing/2014/main" id="{5980EE7F-0281-4316-9457-DDEA3B64F9E3}"/>
                  </a:ext>
                </a:extLst>
              </p:cNvPr>
              <p:cNvSpPr txBox="1"/>
              <p:nvPr/>
            </p:nvSpPr>
            <p:spPr>
              <a:xfrm>
                <a:off x="0" y="1646238"/>
                <a:ext cx="12131040" cy="2869119"/>
              </a:xfrm>
              <a:prstGeom prst="rect">
                <a:avLst/>
              </a:prstGeom>
              <a:noFill/>
            </p:spPr>
            <p:txBody>
              <a:bodyPr wrap="square">
                <a:spAutoFit/>
              </a:bodyPr>
              <a:lstStyle/>
              <a:p>
                <a:pPr algn="l" rtl="0" fontAlgn="base"/>
                <a:r>
                  <a:rPr lang="nl-NL" sz="2800" b="0" i="1" dirty="0">
                    <a:solidFill>
                      <a:srgbClr val="002757"/>
                    </a:solidFill>
                    <a:effectLst/>
                  </a:rPr>
                  <a:t>Omcirkel het juiste antwoord.</a:t>
                </a:r>
              </a:p>
              <a:p>
                <a:pPr algn="l" rtl="0" fontAlgn="base"/>
                <a:endParaRPr lang="nl-NL" sz="2800" b="0" i="1" dirty="0">
                  <a:solidFill>
                    <a:srgbClr val="002757"/>
                  </a:solidFill>
                  <a:effectLst/>
                </a:endParaRPr>
              </a:p>
              <a:p>
                <a:pPr fontAlgn="base"/>
                <a:r>
                  <a:rPr lang="nl-NL" sz="2800" dirty="0">
                    <a:solidFill>
                      <a:srgbClr val="002757"/>
                    </a:solidFill>
                    <a:effectLst/>
                    <a:ea typeface="Times New Roman" panose="02020603050405020304" pitchFamily="18" charset="0"/>
                    <a:cs typeface="Times New Roman" panose="02020603050405020304" pitchFamily="18" charset="0"/>
                  </a:rPr>
                  <a:t>Hoe groter de _____________________, hoe </a:t>
                </a:r>
                <a:r>
                  <a:rPr lang="nl-NL" sz="2800" i="1" dirty="0">
                    <a:solidFill>
                      <a:srgbClr val="002757"/>
                    </a:solidFill>
                    <a:effectLst/>
                    <a:ea typeface="Times New Roman" panose="02020603050405020304" pitchFamily="18" charset="0"/>
                    <a:cs typeface="Times New Roman" panose="02020603050405020304" pitchFamily="18" charset="0"/>
                  </a:rPr>
                  <a:t>gemakkelijker/moeilijker</a:t>
                </a:r>
                <a:r>
                  <a:rPr lang="nl-NL" sz="2800" dirty="0">
                    <a:solidFill>
                      <a:srgbClr val="002757"/>
                    </a:solidFill>
                    <a:effectLst/>
                    <a:ea typeface="Times New Roman" panose="02020603050405020304" pitchFamily="18" charset="0"/>
                    <a:cs typeface="Times New Roman" panose="02020603050405020304" pitchFamily="18" charset="0"/>
                  </a:rPr>
                  <a:t> warmtestroom kan plaatsvinden.</a:t>
                </a:r>
                <a:endParaRPr lang="nl-BE" sz="2800" dirty="0">
                  <a:solidFill>
                    <a:srgbClr val="002757"/>
                  </a:solidFill>
                  <a:effectLst/>
                  <a:ea typeface="Calibri" panose="020F0502020204030204" pitchFamily="34" charset="0"/>
                  <a:cs typeface="Times New Roman" panose="02020603050405020304" pitchFamily="18" charset="0"/>
                </a:endParaRPr>
              </a:p>
              <a:p>
                <a:pPr fontAlgn="base"/>
                <a:endParaRPr lang="nl-NL" sz="2800" b="0" i="0" dirty="0">
                  <a:solidFill>
                    <a:srgbClr val="002757"/>
                  </a:solidFill>
                  <a:effectLst/>
                </a:endParaRPr>
              </a:p>
              <a:p>
                <a:pPr fontAlgn="base"/>
                <a:r>
                  <a:rPr lang="nl-NL" sz="2800" b="0" i="0" dirty="0">
                    <a:solidFill>
                      <a:srgbClr val="002757"/>
                    </a:solidFill>
                    <a:effectLst/>
                  </a:rPr>
                  <a:t>In symbolen: </a:t>
                </a:r>
                <a14:m>
                  <m:oMath xmlns:m="http://schemas.openxmlformats.org/officeDocument/2006/math">
                    <m:f>
                      <m:fPr>
                        <m:ctrlPr>
                          <a:rPr lang="nl-BE" sz="2800" b="1" i="1">
                            <a:solidFill>
                              <a:srgbClr val="002757"/>
                            </a:solidFill>
                            <a:latin typeface="Cambria Math" panose="02040503050406030204" pitchFamily="18" charset="0"/>
                          </a:rPr>
                        </m:ctrlPr>
                      </m:fPr>
                      <m:num>
                        <m:r>
                          <a:rPr lang="nl-NL" sz="2800" b="1" i="1">
                            <a:solidFill>
                              <a:srgbClr val="002757"/>
                            </a:solidFill>
                            <a:latin typeface="Cambria Math" panose="02040503050406030204" pitchFamily="18" charset="0"/>
                          </a:rPr>
                          <m:t>𝚫</m:t>
                        </m:r>
                        <m:r>
                          <a:rPr lang="nl-NL" sz="2800" b="1" i="1">
                            <a:solidFill>
                              <a:srgbClr val="002757"/>
                            </a:solidFill>
                            <a:latin typeface="Cambria Math" panose="02040503050406030204" pitchFamily="18" charset="0"/>
                          </a:rPr>
                          <m:t>𝐐</m:t>
                        </m:r>
                      </m:num>
                      <m:den>
                        <m:r>
                          <a:rPr lang="nl-NL" sz="2800" b="1" i="1">
                            <a:solidFill>
                              <a:srgbClr val="002757"/>
                            </a:solidFill>
                            <a:latin typeface="Cambria Math" panose="02040503050406030204" pitchFamily="18" charset="0"/>
                          </a:rPr>
                          <m:t>𝚫</m:t>
                        </m:r>
                        <m:r>
                          <a:rPr lang="nl-NL" sz="2800" b="1" i="1">
                            <a:solidFill>
                              <a:srgbClr val="002757"/>
                            </a:solidFill>
                            <a:latin typeface="Cambria Math" panose="02040503050406030204" pitchFamily="18" charset="0"/>
                          </a:rPr>
                          <m:t>𝐭</m:t>
                        </m:r>
                      </m:den>
                    </m:f>
                  </m:oMath>
                </a14:m>
                <a:r>
                  <a:rPr lang="nl-NL" sz="2800" b="1" dirty="0">
                    <a:solidFill>
                      <a:srgbClr val="002757"/>
                    </a:solidFill>
                  </a:rPr>
                  <a:t> </a:t>
                </a:r>
                <a14:m>
                  <m:oMath xmlns:m="http://schemas.openxmlformats.org/officeDocument/2006/math">
                    <m:r>
                      <a:rPr lang="nl-NL" sz="2800">
                        <a:solidFill>
                          <a:srgbClr val="002757"/>
                        </a:solidFill>
                        <a:latin typeface="Cambria Math" panose="02040503050406030204" pitchFamily="18" charset="0"/>
                        <a:ea typeface="Cambria Math" panose="02040503050406030204" pitchFamily="18" charset="0"/>
                      </a:rPr>
                      <m:t>~</m:t>
                    </m:r>
                  </m:oMath>
                </a14:m>
                <a:r>
                  <a:rPr lang="nl-NL" sz="2800" dirty="0">
                    <a:solidFill>
                      <a:srgbClr val="002757"/>
                    </a:solidFill>
                  </a:rPr>
                  <a:t> _______</a:t>
                </a:r>
              </a:p>
            </p:txBody>
          </p:sp>
        </mc:Choice>
        <mc:Fallback xmlns="">
          <p:sp>
            <p:nvSpPr>
              <p:cNvPr id="12" name="Tekstvak 11">
                <a:extLst>
                  <a:ext uri="{FF2B5EF4-FFF2-40B4-BE49-F238E27FC236}">
                    <a16:creationId xmlns:a16="http://schemas.microsoft.com/office/drawing/2014/main" id="{5980EE7F-0281-4316-9457-DDEA3B64F9E3}"/>
                  </a:ext>
                </a:extLst>
              </p:cNvPr>
              <p:cNvSpPr txBox="1">
                <a:spLocks noRot="1" noChangeAspect="1" noMove="1" noResize="1" noEditPoints="1" noAdjustHandles="1" noChangeArrowheads="1" noChangeShapeType="1" noTextEdit="1"/>
              </p:cNvSpPr>
              <p:nvPr/>
            </p:nvSpPr>
            <p:spPr>
              <a:xfrm>
                <a:off x="0" y="1646238"/>
                <a:ext cx="12131040" cy="2869119"/>
              </a:xfrm>
              <a:prstGeom prst="rect">
                <a:avLst/>
              </a:prstGeom>
              <a:blipFill>
                <a:blip r:embed="rId2"/>
                <a:stretch>
                  <a:fillRect l="-1005" t="-2123" b="-1062"/>
                </a:stretch>
              </a:blipFill>
            </p:spPr>
            <p:txBody>
              <a:bodyPr/>
              <a:lstStyle/>
              <a:p>
                <a:r>
                  <a:rPr lang="nl-BE">
                    <a:noFill/>
                  </a:rPr>
                  <a:t> </a:t>
                </a:r>
              </a:p>
            </p:txBody>
          </p:sp>
        </mc:Fallback>
      </mc:AlternateContent>
      <p:sp>
        <p:nvSpPr>
          <p:cNvPr id="15" name="Rechthoek 14">
            <a:extLst>
              <a:ext uri="{FF2B5EF4-FFF2-40B4-BE49-F238E27FC236}">
                <a16:creationId xmlns:a16="http://schemas.microsoft.com/office/drawing/2014/main" id="{FFAAE5AB-A081-4538-A1C7-0B26C500A3CF}"/>
              </a:ext>
            </a:extLst>
          </p:cNvPr>
          <p:cNvSpPr/>
          <p:nvPr/>
        </p:nvSpPr>
        <p:spPr>
          <a:xfrm>
            <a:off x="7257877" y="2505084"/>
            <a:ext cx="2426054" cy="49238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Picture 5">
            <a:extLst>
              <a:ext uri="{FF2B5EF4-FFF2-40B4-BE49-F238E27FC236}">
                <a16:creationId xmlns:a16="http://schemas.microsoft.com/office/drawing/2014/main" id="{919D6619-4502-4AC0-8AF5-4982BC4F6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7034" y="217488"/>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9474085C-4E21-4978-8330-22EFE49898A9}"/>
              </a:ext>
            </a:extLst>
          </p:cNvPr>
          <p:cNvSpPr txBox="1"/>
          <p:nvPr/>
        </p:nvSpPr>
        <p:spPr>
          <a:xfrm>
            <a:off x="2659641" y="2474252"/>
            <a:ext cx="5617029" cy="523220"/>
          </a:xfrm>
          <a:prstGeom prst="rect">
            <a:avLst/>
          </a:prstGeom>
          <a:noFill/>
        </p:spPr>
        <p:txBody>
          <a:bodyPr wrap="square" rtlCol="0">
            <a:spAutoFit/>
          </a:bodyPr>
          <a:lstStyle/>
          <a:p>
            <a:r>
              <a:rPr lang="nl-BE" sz="2800" dirty="0">
                <a:solidFill>
                  <a:srgbClr val="FF0000"/>
                </a:solidFill>
              </a:rPr>
              <a:t>temperatuurverschil</a:t>
            </a:r>
          </a:p>
        </p:txBody>
      </p:sp>
      <p:sp>
        <p:nvSpPr>
          <p:cNvPr id="8" name="Tekstvak 7">
            <a:extLst>
              <a:ext uri="{FF2B5EF4-FFF2-40B4-BE49-F238E27FC236}">
                <a16:creationId xmlns:a16="http://schemas.microsoft.com/office/drawing/2014/main" id="{E0F0A1CA-6937-4F62-AD32-2C6372E2E23B}"/>
              </a:ext>
            </a:extLst>
          </p:cNvPr>
          <p:cNvSpPr txBox="1"/>
          <p:nvPr/>
        </p:nvSpPr>
        <p:spPr>
          <a:xfrm>
            <a:off x="3243116" y="3825486"/>
            <a:ext cx="6156960" cy="523220"/>
          </a:xfrm>
          <a:prstGeom prst="rect">
            <a:avLst/>
          </a:prstGeom>
          <a:noFill/>
        </p:spPr>
        <p:txBody>
          <a:bodyPr wrap="square">
            <a:spAutoFit/>
          </a:bodyPr>
          <a:lstStyle/>
          <a:p>
            <a:r>
              <a:rPr lang="nl-NL" sz="2800" dirty="0">
                <a:solidFill>
                  <a:srgbClr val="FF0000"/>
                </a:solidFill>
              </a:rPr>
              <a:t>ΔT</a:t>
            </a:r>
            <a:endParaRPr lang="nl-BE" sz="2800" dirty="0">
              <a:solidFill>
                <a:srgbClr val="FF0000"/>
              </a:solidFill>
            </a:endParaRPr>
          </a:p>
        </p:txBody>
      </p:sp>
    </p:spTree>
    <p:extLst>
      <p:ext uri="{BB962C8B-B14F-4D97-AF65-F5344CB8AC3E}">
        <p14:creationId xmlns:p14="http://schemas.microsoft.com/office/powerpoint/2010/main" val="197697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C306E9-AA41-4920-8C63-684184360326}"/>
              </a:ext>
            </a:extLst>
          </p:cNvPr>
          <p:cNvSpPr>
            <a:spLocks noGrp="1"/>
          </p:cNvSpPr>
          <p:nvPr>
            <p:ph type="title"/>
          </p:nvPr>
        </p:nvSpPr>
        <p:spPr>
          <a:xfrm>
            <a:off x="2174966" y="365125"/>
            <a:ext cx="8152270" cy="1281113"/>
          </a:xfrm>
        </p:spPr>
        <p:txBody>
          <a:bodyPr/>
          <a:lstStyle/>
          <a:p>
            <a:r>
              <a:rPr lang="nl-NL" dirty="0"/>
              <a:t>Invloedfactor 3: __________</a:t>
            </a:r>
          </a:p>
        </p:txBody>
      </p:sp>
      <p:sp>
        <p:nvSpPr>
          <p:cNvPr id="12" name="Tekstvak 11">
            <a:extLst>
              <a:ext uri="{FF2B5EF4-FFF2-40B4-BE49-F238E27FC236}">
                <a16:creationId xmlns:a16="http://schemas.microsoft.com/office/drawing/2014/main" id="{5980EE7F-0281-4316-9457-DDEA3B64F9E3}"/>
              </a:ext>
            </a:extLst>
          </p:cNvPr>
          <p:cNvSpPr txBox="1"/>
          <p:nvPr/>
        </p:nvSpPr>
        <p:spPr>
          <a:xfrm>
            <a:off x="0" y="1646238"/>
            <a:ext cx="12131040" cy="1384995"/>
          </a:xfrm>
          <a:prstGeom prst="rect">
            <a:avLst/>
          </a:prstGeom>
          <a:noFill/>
        </p:spPr>
        <p:txBody>
          <a:bodyPr wrap="square">
            <a:spAutoFit/>
          </a:bodyPr>
          <a:lstStyle/>
          <a:p>
            <a:pPr algn="l" rtl="0" fontAlgn="base"/>
            <a:r>
              <a:rPr lang="nl-NL" sz="2800" b="0" i="1" dirty="0">
                <a:solidFill>
                  <a:srgbClr val="002757"/>
                </a:solidFill>
                <a:effectLst/>
              </a:rPr>
              <a:t>Omcirkel het juiste antwoord.</a:t>
            </a:r>
          </a:p>
          <a:p>
            <a:pPr algn="l" rtl="0" fontAlgn="base"/>
            <a:r>
              <a:rPr lang="nl-NL" sz="2800" b="0" i="0" dirty="0">
                <a:solidFill>
                  <a:srgbClr val="002757"/>
                </a:solidFill>
                <a:effectLst/>
              </a:rPr>
              <a:t>Hoe groter de dikte van de wand van de </a:t>
            </a:r>
            <a:r>
              <a:rPr lang="nl-NL" sz="2800" b="0" i="0" dirty="0" err="1">
                <a:solidFill>
                  <a:srgbClr val="002757"/>
                </a:solidFill>
                <a:effectLst/>
              </a:rPr>
              <a:t>biomeiler</a:t>
            </a:r>
            <a:r>
              <a:rPr lang="nl-NL" sz="2800" b="0" i="0" dirty="0">
                <a:solidFill>
                  <a:srgbClr val="002757"/>
                </a:solidFill>
                <a:effectLst/>
              </a:rPr>
              <a:t>, hoe </a:t>
            </a:r>
            <a:r>
              <a:rPr lang="nl-NL" sz="2800" b="0" i="1" dirty="0">
                <a:solidFill>
                  <a:srgbClr val="002757"/>
                </a:solidFill>
                <a:effectLst/>
              </a:rPr>
              <a:t>meer/minder </a:t>
            </a:r>
            <a:r>
              <a:rPr lang="nl-NL" sz="2800" b="0" i="0" dirty="0">
                <a:solidFill>
                  <a:srgbClr val="002757"/>
                </a:solidFill>
                <a:effectLst/>
              </a:rPr>
              <a:t>warmtestroom er plaats vindt naar de omgeving.</a:t>
            </a:r>
          </a:p>
        </p:txBody>
      </p:sp>
      <p:sp>
        <p:nvSpPr>
          <p:cNvPr id="16" name="Tekstvak 15">
            <a:extLst>
              <a:ext uri="{FF2B5EF4-FFF2-40B4-BE49-F238E27FC236}">
                <a16:creationId xmlns:a16="http://schemas.microsoft.com/office/drawing/2014/main" id="{E0D4BC17-6091-4349-8C7A-2408A3AD7181}"/>
              </a:ext>
            </a:extLst>
          </p:cNvPr>
          <p:cNvSpPr txBox="1"/>
          <p:nvPr/>
        </p:nvSpPr>
        <p:spPr>
          <a:xfrm>
            <a:off x="0" y="3619848"/>
            <a:ext cx="7532914" cy="1815882"/>
          </a:xfrm>
          <a:prstGeom prst="rect">
            <a:avLst/>
          </a:prstGeom>
          <a:noFill/>
        </p:spPr>
        <p:txBody>
          <a:bodyPr wrap="square">
            <a:spAutoFit/>
          </a:bodyPr>
          <a:lstStyle/>
          <a:p>
            <a:pPr algn="just" fontAlgn="base"/>
            <a:r>
              <a:rPr lang="nl-NL" sz="2800" b="0" i="0" dirty="0">
                <a:solidFill>
                  <a:srgbClr val="002757"/>
                </a:solidFill>
                <a:effectLst/>
              </a:rPr>
              <a:t>TIP!</a:t>
            </a:r>
            <a:r>
              <a:rPr lang="nl-NL" sz="2800" b="0" i="1" dirty="0">
                <a:solidFill>
                  <a:srgbClr val="002757"/>
                </a:solidFill>
                <a:effectLst/>
              </a:rPr>
              <a:t> </a:t>
            </a:r>
            <a:r>
              <a:rPr lang="nl-NL" sz="2800" b="0" dirty="0">
                <a:solidFill>
                  <a:srgbClr val="002757"/>
                </a:solidFill>
                <a:effectLst/>
              </a:rPr>
              <a:t>H</a:t>
            </a:r>
            <a:r>
              <a:rPr lang="nl-NL" sz="2800" dirty="0">
                <a:solidFill>
                  <a:srgbClr val="002757"/>
                </a:solidFill>
              </a:rPr>
              <a:t>oe minder laagjes je aandoet om bij koude temperatuur naar buiten te komen, dus hoe kleiner de dikte van je kledij, hoe meer warmtestroom naar de omgeving. </a:t>
            </a:r>
            <a:endParaRPr lang="nl-NL" sz="2800" b="0" i="0" dirty="0">
              <a:solidFill>
                <a:srgbClr val="002757"/>
              </a:solidFill>
              <a:effectLst/>
            </a:endParaRPr>
          </a:p>
        </p:txBody>
      </p:sp>
      <p:sp>
        <p:nvSpPr>
          <p:cNvPr id="15" name="Rechthoek 14">
            <a:extLst>
              <a:ext uri="{FF2B5EF4-FFF2-40B4-BE49-F238E27FC236}">
                <a16:creationId xmlns:a16="http://schemas.microsoft.com/office/drawing/2014/main" id="{FFAAE5AB-A081-4538-A1C7-0B26C500A3CF}"/>
              </a:ext>
            </a:extLst>
          </p:cNvPr>
          <p:cNvSpPr/>
          <p:nvPr/>
        </p:nvSpPr>
        <p:spPr>
          <a:xfrm>
            <a:off x="9779726" y="2113741"/>
            <a:ext cx="1219200" cy="46155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Tekstvak 12">
            <a:extLst>
              <a:ext uri="{FF2B5EF4-FFF2-40B4-BE49-F238E27FC236}">
                <a16:creationId xmlns:a16="http://schemas.microsoft.com/office/drawing/2014/main" id="{7BEB630B-9E8F-49EC-8F43-DFE0F14F33EA}"/>
              </a:ext>
            </a:extLst>
          </p:cNvPr>
          <p:cNvSpPr txBox="1"/>
          <p:nvPr/>
        </p:nvSpPr>
        <p:spPr>
          <a:xfrm>
            <a:off x="0" y="5600799"/>
            <a:ext cx="7299960" cy="847091"/>
          </a:xfrm>
          <a:prstGeom prst="rect">
            <a:avLst/>
          </a:prstGeom>
          <a:noFill/>
        </p:spPr>
        <p:txBody>
          <a:bodyPr wrap="square">
            <a:spAutoFit/>
          </a:bodyPr>
          <a:lstStyle/>
          <a:p>
            <a:pPr algn="just">
              <a:lnSpc>
                <a:spcPct val="107000"/>
              </a:lnSpc>
              <a:spcAft>
                <a:spcPts val="800"/>
              </a:spcAft>
            </a:pPr>
            <a:r>
              <a:rPr lang="nl-BE" sz="2400" dirty="0">
                <a:solidFill>
                  <a:srgbClr val="002757"/>
                </a:solidFill>
              </a:rPr>
              <a:t>Hoe kunnen we deze invloedfactor algemeen noemen? Vul het in op de lijntjes in de titel.</a:t>
            </a:r>
          </a:p>
        </p:txBody>
      </p:sp>
      <p:sp>
        <p:nvSpPr>
          <p:cNvPr id="17" name="Tekstvak 16">
            <a:extLst>
              <a:ext uri="{FF2B5EF4-FFF2-40B4-BE49-F238E27FC236}">
                <a16:creationId xmlns:a16="http://schemas.microsoft.com/office/drawing/2014/main" id="{E4C0ACD3-EB57-4517-89FF-BB7B84758704}"/>
              </a:ext>
            </a:extLst>
          </p:cNvPr>
          <p:cNvSpPr txBox="1"/>
          <p:nvPr/>
        </p:nvSpPr>
        <p:spPr>
          <a:xfrm>
            <a:off x="6782323" y="488224"/>
            <a:ext cx="3747993" cy="830997"/>
          </a:xfrm>
          <a:prstGeom prst="rect">
            <a:avLst/>
          </a:prstGeom>
          <a:noFill/>
        </p:spPr>
        <p:txBody>
          <a:bodyPr wrap="square">
            <a:spAutoFit/>
          </a:bodyPr>
          <a:lstStyle/>
          <a:p>
            <a:pPr algn="l" rtl="0" fontAlgn="base"/>
            <a:r>
              <a:rPr lang="nl-NL" sz="4800" dirty="0">
                <a:solidFill>
                  <a:srgbClr val="FF0000"/>
                </a:solidFill>
              </a:rPr>
              <a:t>dikte</a:t>
            </a:r>
            <a:endParaRPr lang="nl-NL" sz="4800" b="0" dirty="0">
              <a:solidFill>
                <a:srgbClr val="FF0000"/>
              </a:solidFill>
              <a:effectLst/>
            </a:endParaRPr>
          </a:p>
        </p:txBody>
      </p:sp>
      <p:pic>
        <p:nvPicPr>
          <p:cNvPr id="18" name="Afbeelding 17">
            <a:extLst>
              <a:ext uri="{FF2B5EF4-FFF2-40B4-BE49-F238E27FC236}">
                <a16:creationId xmlns:a16="http://schemas.microsoft.com/office/drawing/2014/main" id="{2C47F988-8620-4B00-85CC-747E0AE3682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134640" y="2603732"/>
            <a:ext cx="1865771" cy="2608030"/>
          </a:xfrm>
          <a:prstGeom prst="rect">
            <a:avLst/>
          </a:prstGeom>
        </p:spPr>
      </p:pic>
      <p:pic>
        <p:nvPicPr>
          <p:cNvPr id="14" name="Afbeelding 13">
            <a:extLst>
              <a:ext uri="{FF2B5EF4-FFF2-40B4-BE49-F238E27FC236}">
                <a16:creationId xmlns:a16="http://schemas.microsoft.com/office/drawing/2014/main" id="{606C0C27-04EA-48B3-9C73-09F67FD6446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634716" y="4761275"/>
            <a:ext cx="2895600" cy="1933575"/>
          </a:xfrm>
          <a:prstGeom prst="rect">
            <a:avLst/>
          </a:prstGeom>
        </p:spPr>
      </p:pic>
    </p:spTree>
    <p:extLst>
      <p:ext uri="{BB962C8B-B14F-4D97-AF65-F5344CB8AC3E}">
        <p14:creationId xmlns:p14="http://schemas.microsoft.com/office/powerpoint/2010/main" val="376072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C306E9-AA41-4920-8C63-684184360326}"/>
              </a:ext>
            </a:extLst>
          </p:cNvPr>
          <p:cNvSpPr>
            <a:spLocks noGrp="1"/>
          </p:cNvSpPr>
          <p:nvPr>
            <p:ph type="title"/>
          </p:nvPr>
        </p:nvSpPr>
        <p:spPr>
          <a:xfrm>
            <a:off x="2174965" y="365125"/>
            <a:ext cx="8667205" cy="1281113"/>
          </a:xfrm>
        </p:spPr>
        <p:txBody>
          <a:bodyPr/>
          <a:lstStyle/>
          <a:p>
            <a:r>
              <a:rPr lang="nl-NL" dirty="0"/>
              <a:t>Invloedfactor 3: </a:t>
            </a:r>
            <a:r>
              <a:rPr lang="nl-NL" dirty="0">
                <a:solidFill>
                  <a:srgbClr val="FF0000"/>
                </a:solidFill>
              </a:rPr>
              <a:t>dikte</a:t>
            </a:r>
            <a:endParaRPr lang="nl-NL" dirty="0"/>
          </a:p>
        </p:txBody>
      </p:sp>
      <mc:AlternateContent xmlns:mc="http://schemas.openxmlformats.org/markup-compatibility/2006" xmlns:a14="http://schemas.microsoft.com/office/drawing/2010/main">
        <mc:Choice Requires="a14">
          <p:sp>
            <p:nvSpPr>
              <p:cNvPr id="12" name="Tekstvak 11">
                <a:extLst>
                  <a:ext uri="{FF2B5EF4-FFF2-40B4-BE49-F238E27FC236}">
                    <a16:creationId xmlns:a16="http://schemas.microsoft.com/office/drawing/2014/main" id="{5980EE7F-0281-4316-9457-DDEA3B64F9E3}"/>
                  </a:ext>
                </a:extLst>
              </p:cNvPr>
              <p:cNvSpPr txBox="1"/>
              <p:nvPr/>
            </p:nvSpPr>
            <p:spPr>
              <a:xfrm>
                <a:off x="0" y="1646238"/>
                <a:ext cx="12131040" cy="2869119"/>
              </a:xfrm>
              <a:prstGeom prst="rect">
                <a:avLst/>
              </a:prstGeom>
              <a:noFill/>
            </p:spPr>
            <p:txBody>
              <a:bodyPr wrap="square">
                <a:spAutoFit/>
              </a:bodyPr>
              <a:lstStyle/>
              <a:p>
                <a:pPr algn="l" rtl="0" fontAlgn="base"/>
                <a:r>
                  <a:rPr lang="nl-NL" sz="2800" b="0" i="1" dirty="0">
                    <a:solidFill>
                      <a:srgbClr val="002757"/>
                    </a:solidFill>
                    <a:effectLst/>
                  </a:rPr>
                  <a:t>Omcirkel het juiste antwoord.</a:t>
                </a:r>
              </a:p>
              <a:p>
                <a:pPr fontAlgn="base"/>
                <a:endParaRPr lang="nl-NL" sz="2800" b="1" dirty="0">
                  <a:solidFill>
                    <a:srgbClr val="002757"/>
                  </a:solidFill>
                </a:endParaRPr>
              </a:p>
              <a:p>
                <a:pPr fontAlgn="base"/>
                <a:r>
                  <a:rPr lang="nl-NL" sz="2800" dirty="0">
                    <a:solidFill>
                      <a:srgbClr val="002757"/>
                    </a:solidFill>
                    <a:effectLst/>
                    <a:ea typeface="Times New Roman" panose="02020603050405020304" pitchFamily="18" charset="0"/>
                    <a:cs typeface="Times New Roman" panose="02020603050405020304" pitchFamily="18" charset="0"/>
                  </a:rPr>
                  <a:t>Hoe groter de ____________, hoe </a:t>
                </a:r>
                <a:r>
                  <a:rPr lang="nl-NL" sz="2800" i="1" dirty="0">
                    <a:solidFill>
                      <a:srgbClr val="002757"/>
                    </a:solidFill>
                    <a:effectLst/>
                    <a:ea typeface="Times New Roman" panose="02020603050405020304" pitchFamily="18" charset="0"/>
                    <a:cs typeface="Times New Roman" panose="02020603050405020304" pitchFamily="18" charset="0"/>
                  </a:rPr>
                  <a:t>gemakkelijker/moeilijker</a:t>
                </a:r>
                <a:r>
                  <a:rPr lang="nl-NL" sz="2800" dirty="0">
                    <a:solidFill>
                      <a:srgbClr val="002757"/>
                    </a:solidFill>
                    <a:effectLst/>
                    <a:ea typeface="Times New Roman" panose="02020603050405020304" pitchFamily="18" charset="0"/>
                    <a:cs typeface="Times New Roman" panose="02020603050405020304" pitchFamily="18" charset="0"/>
                  </a:rPr>
                  <a:t> warmtestroom kan plaatsvinden.</a:t>
                </a:r>
                <a:endParaRPr lang="nl-BE" sz="2800" dirty="0">
                  <a:solidFill>
                    <a:srgbClr val="002757"/>
                  </a:solidFill>
                  <a:effectLst/>
                  <a:ea typeface="Calibri" panose="020F0502020204030204" pitchFamily="34" charset="0"/>
                  <a:cs typeface="Times New Roman" panose="02020603050405020304" pitchFamily="18" charset="0"/>
                </a:endParaRPr>
              </a:p>
              <a:p>
                <a:pPr algn="l" rtl="0" fontAlgn="base"/>
                <a:endParaRPr lang="nl-NL" sz="2800" b="0" i="0" dirty="0">
                  <a:solidFill>
                    <a:srgbClr val="002757"/>
                  </a:solidFill>
                  <a:effectLst/>
                </a:endParaRPr>
              </a:p>
              <a:p>
                <a:pPr fontAlgn="base"/>
                <a:r>
                  <a:rPr lang="nl-NL" sz="2800" dirty="0">
                    <a:solidFill>
                      <a:srgbClr val="002757"/>
                    </a:solidFill>
                  </a:rPr>
                  <a:t>In symbolen: </a:t>
                </a:r>
                <a14:m>
                  <m:oMath xmlns:m="http://schemas.openxmlformats.org/officeDocument/2006/math">
                    <m:f>
                      <m:fPr>
                        <m:ctrlPr>
                          <a:rPr lang="nl-BE" sz="2800" b="1" i="1" smtClean="0">
                            <a:solidFill>
                              <a:srgbClr val="002757"/>
                            </a:solidFill>
                            <a:latin typeface="Cambria Math" panose="02040503050406030204" pitchFamily="18" charset="0"/>
                          </a:rPr>
                        </m:ctrlPr>
                      </m:fPr>
                      <m:num>
                        <m:r>
                          <a:rPr lang="nl-NL" sz="2800" b="1" i="1">
                            <a:solidFill>
                              <a:srgbClr val="002757"/>
                            </a:solidFill>
                            <a:latin typeface="Cambria Math" panose="02040503050406030204" pitchFamily="18" charset="0"/>
                          </a:rPr>
                          <m:t>𝚫</m:t>
                        </m:r>
                        <m:r>
                          <a:rPr lang="nl-NL" sz="2800" b="1" i="1">
                            <a:solidFill>
                              <a:srgbClr val="002757"/>
                            </a:solidFill>
                            <a:latin typeface="Cambria Math" panose="02040503050406030204" pitchFamily="18" charset="0"/>
                          </a:rPr>
                          <m:t>𝐐</m:t>
                        </m:r>
                      </m:num>
                      <m:den>
                        <m:r>
                          <a:rPr lang="nl-NL" sz="2800" b="1" i="1">
                            <a:solidFill>
                              <a:srgbClr val="002757"/>
                            </a:solidFill>
                            <a:latin typeface="Cambria Math" panose="02040503050406030204" pitchFamily="18" charset="0"/>
                          </a:rPr>
                          <m:t>𝚫</m:t>
                        </m:r>
                        <m:r>
                          <a:rPr lang="nl-NL" sz="2800" b="1" i="1">
                            <a:solidFill>
                              <a:srgbClr val="002757"/>
                            </a:solidFill>
                            <a:latin typeface="Cambria Math" panose="02040503050406030204" pitchFamily="18" charset="0"/>
                          </a:rPr>
                          <m:t>𝐭</m:t>
                        </m:r>
                      </m:den>
                    </m:f>
                  </m:oMath>
                </a14:m>
                <a:r>
                  <a:rPr lang="nl-NL" sz="2800" b="1" dirty="0">
                    <a:solidFill>
                      <a:srgbClr val="002757"/>
                    </a:solidFill>
                  </a:rPr>
                  <a:t> </a:t>
                </a:r>
                <a14:m>
                  <m:oMath xmlns:m="http://schemas.openxmlformats.org/officeDocument/2006/math">
                    <m:r>
                      <a:rPr lang="nl-NL" sz="2800" i="0" smtClean="0">
                        <a:solidFill>
                          <a:srgbClr val="002757"/>
                        </a:solidFill>
                        <a:latin typeface="Cambria Math" panose="02040503050406030204" pitchFamily="18" charset="0"/>
                        <a:ea typeface="Cambria Math" panose="02040503050406030204" pitchFamily="18" charset="0"/>
                      </a:rPr>
                      <m:t>~</m:t>
                    </m:r>
                  </m:oMath>
                </a14:m>
                <a:r>
                  <a:rPr lang="nl-NL" sz="2800" dirty="0">
                    <a:solidFill>
                      <a:srgbClr val="002757"/>
                    </a:solidFill>
                  </a:rPr>
                  <a:t> _______</a:t>
                </a:r>
                <a:endParaRPr lang="nl-NL" sz="2800" b="0" i="0" dirty="0">
                  <a:solidFill>
                    <a:srgbClr val="002757"/>
                  </a:solidFill>
                  <a:effectLst/>
                </a:endParaRPr>
              </a:p>
            </p:txBody>
          </p:sp>
        </mc:Choice>
        <mc:Fallback xmlns="">
          <p:sp>
            <p:nvSpPr>
              <p:cNvPr id="12" name="Tekstvak 11">
                <a:extLst>
                  <a:ext uri="{FF2B5EF4-FFF2-40B4-BE49-F238E27FC236}">
                    <a16:creationId xmlns:a16="http://schemas.microsoft.com/office/drawing/2014/main" id="{5980EE7F-0281-4316-9457-DDEA3B64F9E3}"/>
                  </a:ext>
                </a:extLst>
              </p:cNvPr>
              <p:cNvSpPr txBox="1">
                <a:spLocks noRot="1" noChangeAspect="1" noMove="1" noResize="1" noEditPoints="1" noAdjustHandles="1" noChangeArrowheads="1" noChangeShapeType="1" noTextEdit="1"/>
              </p:cNvSpPr>
              <p:nvPr/>
            </p:nvSpPr>
            <p:spPr>
              <a:xfrm>
                <a:off x="0" y="1646238"/>
                <a:ext cx="12131040" cy="2869119"/>
              </a:xfrm>
              <a:prstGeom prst="rect">
                <a:avLst/>
              </a:prstGeom>
              <a:blipFill>
                <a:blip r:embed="rId2"/>
                <a:stretch>
                  <a:fillRect l="-1005" t="-2123" r="-50" b="-1062"/>
                </a:stretch>
              </a:blipFill>
            </p:spPr>
            <p:txBody>
              <a:bodyPr/>
              <a:lstStyle/>
              <a:p>
                <a:r>
                  <a:rPr lang="nl-BE">
                    <a:noFill/>
                  </a:rPr>
                  <a:t> </a:t>
                </a:r>
              </a:p>
            </p:txBody>
          </p:sp>
        </mc:Fallback>
      </mc:AlternateContent>
      <p:sp>
        <p:nvSpPr>
          <p:cNvPr id="15" name="Rechthoek 14">
            <a:extLst>
              <a:ext uri="{FF2B5EF4-FFF2-40B4-BE49-F238E27FC236}">
                <a16:creationId xmlns:a16="http://schemas.microsoft.com/office/drawing/2014/main" id="{FFAAE5AB-A081-4538-A1C7-0B26C500A3CF}"/>
              </a:ext>
            </a:extLst>
          </p:cNvPr>
          <p:cNvSpPr/>
          <p:nvPr/>
        </p:nvSpPr>
        <p:spPr>
          <a:xfrm>
            <a:off x="7885612" y="2535014"/>
            <a:ext cx="1658982" cy="46155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Picture 5">
            <a:extLst>
              <a:ext uri="{FF2B5EF4-FFF2-40B4-BE49-F238E27FC236}">
                <a16:creationId xmlns:a16="http://schemas.microsoft.com/office/drawing/2014/main" id="{919D6619-4502-4AC0-8AF5-4982BC4F6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7034" y="217488"/>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A05DC4DB-4852-475F-BB7F-1006E52AE4DD}"/>
              </a:ext>
            </a:extLst>
          </p:cNvPr>
          <p:cNvSpPr txBox="1"/>
          <p:nvPr/>
        </p:nvSpPr>
        <p:spPr>
          <a:xfrm>
            <a:off x="2854494" y="2470761"/>
            <a:ext cx="5617029" cy="523220"/>
          </a:xfrm>
          <a:prstGeom prst="rect">
            <a:avLst/>
          </a:prstGeom>
          <a:noFill/>
        </p:spPr>
        <p:txBody>
          <a:bodyPr wrap="square" rtlCol="0">
            <a:spAutoFit/>
          </a:bodyPr>
          <a:lstStyle/>
          <a:p>
            <a:r>
              <a:rPr lang="nl-BE" sz="2800" dirty="0">
                <a:solidFill>
                  <a:srgbClr val="FF0000"/>
                </a:solidFill>
              </a:rPr>
              <a:t>dikte</a:t>
            </a:r>
          </a:p>
        </p:txBody>
      </p:sp>
      <mc:AlternateContent xmlns:mc="http://schemas.openxmlformats.org/markup-compatibility/2006" xmlns:a14="http://schemas.microsoft.com/office/drawing/2010/main">
        <mc:Choice Requires="a14">
          <p:sp>
            <p:nvSpPr>
              <p:cNvPr id="11" name="Tekstvak 10">
                <a:extLst>
                  <a:ext uri="{FF2B5EF4-FFF2-40B4-BE49-F238E27FC236}">
                    <a16:creationId xmlns:a16="http://schemas.microsoft.com/office/drawing/2014/main" id="{9839FF9C-9318-4761-A09B-FF428F630264}"/>
                  </a:ext>
                </a:extLst>
              </p:cNvPr>
              <p:cNvSpPr txBox="1"/>
              <p:nvPr/>
            </p:nvSpPr>
            <p:spPr>
              <a:xfrm>
                <a:off x="584694" y="3742112"/>
                <a:ext cx="6156960" cy="90172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nl-NL" sz="2800" i="1" dirty="0">
                              <a:solidFill>
                                <a:srgbClr val="FF0000"/>
                              </a:solidFill>
                              <a:latin typeface="Cambria Math" panose="02040503050406030204" pitchFamily="18" charset="0"/>
                            </a:rPr>
                          </m:ctrlPr>
                        </m:fPr>
                        <m:num>
                          <m:r>
                            <a:rPr lang="nl-BE" sz="2800" dirty="0">
                              <a:solidFill>
                                <a:srgbClr val="FF0000"/>
                              </a:solidFill>
                              <a:latin typeface="Cambria Math" panose="02040503050406030204" pitchFamily="18" charset="0"/>
                            </a:rPr>
                            <m:t>𝟏</m:t>
                          </m:r>
                        </m:num>
                        <m:den>
                          <m:r>
                            <a:rPr lang="nl-BE" sz="2800" dirty="0">
                              <a:solidFill>
                                <a:srgbClr val="FF0000"/>
                              </a:solidFill>
                              <a:latin typeface="Cambria Math" panose="02040503050406030204" pitchFamily="18" charset="0"/>
                            </a:rPr>
                            <m:t>𝒅</m:t>
                          </m:r>
                        </m:den>
                      </m:f>
                    </m:oMath>
                  </m:oMathPara>
                </a14:m>
                <a:endParaRPr lang="nl-BE" sz="2800" dirty="0">
                  <a:solidFill>
                    <a:srgbClr val="FF0000"/>
                  </a:solidFill>
                </a:endParaRPr>
              </a:p>
            </p:txBody>
          </p:sp>
        </mc:Choice>
        <mc:Fallback xmlns="">
          <p:sp>
            <p:nvSpPr>
              <p:cNvPr id="11" name="Tekstvak 10">
                <a:extLst>
                  <a:ext uri="{FF2B5EF4-FFF2-40B4-BE49-F238E27FC236}">
                    <a16:creationId xmlns:a16="http://schemas.microsoft.com/office/drawing/2014/main" id="{9839FF9C-9318-4761-A09B-FF428F630264}"/>
                  </a:ext>
                </a:extLst>
              </p:cNvPr>
              <p:cNvSpPr txBox="1">
                <a:spLocks noRot="1" noChangeAspect="1" noMove="1" noResize="1" noEditPoints="1" noAdjustHandles="1" noChangeArrowheads="1" noChangeShapeType="1" noTextEdit="1"/>
              </p:cNvSpPr>
              <p:nvPr/>
            </p:nvSpPr>
            <p:spPr>
              <a:xfrm>
                <a:off x="584694" y="3742112"/>
                <a:ext cx="6156960" cy="901722"/>
              </a:xfrm>
              <a:prstGeom prst="rect">
                <a:avLst/>
              </a:prstGeom>
              <a:blipFill>
                <a:blip r:embed="rId4"/>
                <a:stretch>
                  <a:fillRect/>
                </a:stretch>
              </a:blipFill>
            </p:spPr>
            <p:txBody>
              <a:bodyPr/>
              <a:lstStyle/>
              <a:p>
                <a:r>
                  <a:rPr lang="nl-BE">
                    <a:noFill/>
                  </a:rPr>
                  <a:t> </a:t>
                </a:r>
              </a:p>
            </p:txBody>
          </p:sp>
        </mc:Fallback>
      </mc:AlternateContent>
    </p:spTree>
    <p:extLst>
      <p:ext uri="{BB962C8B-B14F-4D97-AF65-F5344CB8AC3E}">
        <p14:creationId xmlns:p14="http://schemas.microsoft.com/office/powerpoint/2010/main" val="156999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kstvak 4">
                <a:extLst>
                  <a:ext uri="{FF2B5EF4-FFF2-40B4-BE49-F238E27FC236}">
                    <a16:creationId xmlns:a16="http://schemas.microsoft.com/office/drawing/2014/main" id="{33E20F8D-AAAC-457B-9F95-85550DC0967D}"/>
                  </a:ext>
                </a:extLst>
              </p:cNvPr>
              <p:cNvSpPr txBox="1"/>
              <p:nvPr/>
            </p:nvSpPr>
            <p:spPr>
              <a:xfrm>
                <a:off x="1301927" y="5221842"/>
                <a:ext cx="6104708" cy="716350"/>
              </a:xfrm>
              <a:prstGeom prst="rect">
                <a:avLst/>
              </a:prstGeom>
              <a:noFill/>
            </p:spPr>
            <p:txBody>
              <a:bodyPr wrap="square">
                <a:spAutoFit/>
              </a:bodyPr>
              <a:lstStyle/>
              <a:p>
                <a14:m>
                  <m:oMath xmlns:m="http://schemas.openxmlformats.org/officeDocument/2006/math">
                    <m:f>
                      <m:fPr>
                        <m:ctrlPr>
                          <a:rPr lang="nl-BE" sz="2800" i="1" smtClean="0">
                            <a:solidFill>
                              <a:schemeClr val="tx1"/>
                            </a:solidFill>
                            <a:effectLst/>
                            <a:latin typeface="Cambria Math" panose="02040503050406030204" pitchFamily="18" charset="0"/>
                          </a:rPr>
                        </m:ctrlPr>
                      </m:fPr>
                      <m:num>
                        <m:r>
                          <m:rPr>
                            <m:sty m:val="p"/>
                          </m:rPr>
                          <a:rPr lang="nl-BE"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r>
                          <a:rPr lang="nl-BE"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𝑄</m:t>
                        </m:r>
                      </m:num>
                      <m:den>
                        <m:r>
                          <m:rPr>
                            <m:sty m:val="p"/>
                          </m:rPr>
                          <a:rPr lang="nl-BE" sz="2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r>
                          <a:rPr lang="nl-BE"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den>
                    </m:f>
                    <m:r>
                      <a:rPr lang="de-DE"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 </m:t>
                    </m:r>
                    <m:f>
                      <m:fPr>
                        <m:ctrlPr>
                          <a:rPr lang="nl-BE" sz="2800" i="1">
                            <a:solidFill>
                              <a:schemeClr val="tx1"/>
                            </a:solidFill>
                            <a:effectLst/>
                            <a:latin typeface="Cambria Math" panose="02040503050406030204" pitchFamily="18" charset="0"/>
                          </a:rPr>
                        </m:ctrlPr>
                      </m:fPr>
                      <m:num>
                        <m:r>
                          <a:rPr lang="de-DE"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nl-BE" sz="2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𝑑</m:t>
                        </m:r>
                      </m:den>
                    </m:f>
                  </m:oMath>
                </a14:m>
                <a:r>
                  <a:rPr lang="nl-BE"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nl-BE" sz="2800" dirty="0">
                  <a:solidFill>
                    <a:schemeClr val="tx1"/>
                  </a:solidFill>
                </a:endParaRPr>
              </a:p>
            </p:txBody>
          </p:sp>
        </mc:Choice>
        <mc:Fallback xmlns="">
          <p:sp>
            <p:nvSpPr>
              <p:cNvPr id="5" name="Tekstvak 4">
                <a:extLst>
                  <a:ext uri="{FF2B5EF4-FFF2-40B4-BE49-F238E27FC236}">
                    <a16:creationId xmlns:a16="http://schemas.microsoft.com/office/drawing/2014/main" id="{33E20F8D-AAAC-457B-9F95-85550DC0967D}"/>
                  </a:ext>
                </a:extLst>
              </p:cNvPr>
              <p:cNvSpPr txBox="1">
                <a:spLocks noRot="1" noChangeAspect="1" noMove="1" noResize="1" noEditPoints="1" noAdjustHandles="1" noChangeArrowheads="1" noChangeShapeType="1" noTextEdit="1"/>
              </p:cNvSpPr>
              <p:nvPr/>
            </p:nvSpPr>
            <p:spPr>
              <a:xfrm>
                <a:off x="1301927" y="5221842"/>
                <a:ext cx="6104708" cy="716350"/>
              </a:xfrm>
              <a:prstGeom prst="rect">
                <a:avLst/>
              </a:prstGeom>
              <a:blipFill>
                <a:blip r:embed="rId2"/>
                <a:stretch>
                  <a:fillRect/>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7" name="Tekstvak 6">
                <a:extLst>
                  <a:ext uri="{FF2B5EF4-FFF2-40B4-BE49-F238E27FC236}">
                    <a16:creationId xmlns:a16="http://schemas.microsoft.com/office/drawing/2014/main" id="{6BED33FA-B391-40E8-B7DD-31A8A9BC1665}"/>
                  </a:ext>
                </a:extLst>
              </p:cNvPr>
              <p:cNvSpPr txBox="1"/>
              <p:nvPr/>
            </p:nvSpPr>
            <p:spPr>
              <a:xfrm>
                <a:off x="1301927" y="4313140"/>
                <a:ext cx="1676402" cy="809965"/>
              </a:xfrm>
              <a:prstGeom prst="rect">
                <a:avLst/>
              </a:prstGeom>
              <a:noFill/>
            </p:spPr>
            <p:txBody>
              <a:bodyPr wrap="square">
                <a:spAutoFit/>
              </a:bodyPr>
              <a:lstStyle/>
              <a:p>
                <a:pPr marR="713105">
                  <a:lnSpc>
                    <a:spcPct val="115000"/>
                  </a:lnSpc>
                </a:pPr>
                <a14:m>
                  <m:oMath xmlns:m="http://schemas.openxmlformats.org/officeDocument/2006/math">
                    <m:f>
                      <m:fPr>
                        <m:ctrlPr>
                          <a:rPr lang="nl-BE" sz="2800" i="1" smtClean="0">
                            <a:effectLst/>
                            <a:latin typeface="Cambria Math" panose="02040503050406030204" pitchFamily="18" charset="0"/>
                            <a:ea typeface="Calibri" panose="020F0502020204030204" pitchFamily="34" charset="0"/>
                            <a:cs typeface="Calibri" panose="020F0502020204030204" pitchFamily="34" charset="0"/>
                          </a:rPr>
                        </m:ctrlPr>
                      </m:fPr>
                      <m:num>
                        <m:r>
                          <m:rPr>
                            <m:sty m:val="p"/>
                          </m:rPr>
                          <a:rPr lang="nl-NL" sz="2800">
                            <a:effectLst/>
                            <a:latin typeface="Cambria Math" panose="02040503050406030204" pitchFamily="18" charset="0"/>
                            <a:ea typeface="Calibri" panose="020F0502020204030204" pitchFamily="34" charset="0"/>
                            <a:cs typeface="Calibri" panose="020F0502020204030204" pitchFamily="34" charset="0"/>
                          </a:rPr>
                          <m:t>Δ</m:t>
                        </m:r>
                        <m:r>
                          <a:rPr lang="nl-NL" sz="2800" i="1">
                            <a:effectLst/>
                            <a:latin typeface="Cambria Math" panose="02040503050406030204" pitchFamily="18" charset="0"/>
                            <a:ea typeface="Calibri" panose="020F0502020204030204" pitchFamily="34" charset="0"/>
                            <a:cs typeface="Calibri" panose="020F0502020204030204" pitchFamily="34" charset="0"/>
                          </a:rPr>
                          <m:t>𝑄</m:t>
                        </m:r>
                      </m:num>
                      <m:den>
                        <m:r>
                          <m:rPr>
                            <m:sty m:val="p"/>
                          </m:rPr>
                          <a:rPr lang="nl-NL" sz="2800">
                            <a:effectLst/>
                            <a:latin typeface="Cambria Math" panose="02040503050406030204" pitchFamily="18" charset="0"/>
                            <a:ea typeface="Calibri" panose="020F0502020204030204" pitchFamily="34" charset="0"/>
                            <a:cs typeface="Calibri" panose="020F0502020204030204" pitchFamily="34" charset="0"/>
                          </a:rPr>
                          <m:t>Δ</m:t>
                        </m:r>
                        <m:r>
                          <a:rPr lang="nl-NL" sz="2800" i="1">
                            <a:effectLst/>
                            <a:latin typeface="Cambria Math" panose="02040503050406030204" pitchFamily="18" charset="0"/>
                            <a:ea typeface="Calibri" panose="020F0502020204030204" pitchFamily="34" charset="0"/>
                            <a:cs typeface="Calibri" panose="020F0502020204030204" pitchFamily="34" charset="0"/>
                          </a:rPr>
                          <m:t>𝑡</m:t>
                        </m:r>
                      </m:den>
                    </m:f>
                    <m:r>
                      <a:rPr lang="de-DE" sz="2800" i="1">
                        <a:effectLst/>
                        <a:latin typeface="Cambria Math" panose="02040503050406030204" pitchFamily="18" charset="0"/>
                        <a:ea typeface="Calibri" panose="020F0502020204030204" pitchFamily="34" charset="0"/>
                        <a:cs typeface="Calibri" panose="020F0502020204030204" pitchFamily="34" charset="0"/>
                      </a:rPr>
                      <m:t> ~ </m:t>
                    </m:r>
                    <m:r>
                      <m:rPr>
                        <m:sty m:val="p"/>
                      </m:rPr>
                      <a:rPr lang="nl-NL" sz="2800">
                        <a:effectLst/>
                        <a:latin typeface="Cambria Math" panose="02040503050406030204" pitchFamily="18" charset="0"/>
                        <a:ea typeface="Calibri" panose="020F0502020204030204" pitchFamily="34" charset="0"/>
                        <a:cs typeface="Calibri" panose="020F0502020204030204" pitchFamily="34" charset="0"/>
                      </a:rPr>
                      <m:t>Δ</m:t>
                    </m:r>
                    <m:r>
                      <a:rPr lang="nl-NL" sz="2800" i="1">
                        <a:effectLst/>
                        <a:latin typeface="Cambria Math" panose="02040503050406030204" pitchFamily="18" charset="0"/>
                        <a:ea typeface="Calibri" panose="020F0502020204030204" pitchFamily="34" charset="0"/>
                        <a:cs typeface="Calibri" panose="020F0502020204030204" pitchFamily="34" charset="0"/>
                      </a:rPr>
                      <m:t>𝑇</m:t>
                    </m:r>
                  </m:oMath>
                </a14:m>
                <a:r>
                  <a:rPr lang="nl-NL" sz="2800" dirty="0">
                    <a:effectLst/>
                    <a:latin typeface="Calibri" panose="020F0502020204030204" pitchFamily="34" charset="0"/>
                    <a:ea typeface="Calibri" panose="020F0502020204030204" pitchFamily="34" charset="0"/>
                    <a:cs typeface="Calibri" panose="020F0502020204030204" pitchFamily="34" charset="0"/>
                  </a:rPr>
                  <a:t> </a:t>
                </a:r>
                <a:endParaRPr lang="nl-BE" sz="2800" dirty="0">
                  <a:effectLst/>
                  <a:latin typeface="Calibri" panose="020F0502020204030204" pitchFamily="34" charset="0"/>
                  <a:ea typeface="Calibri" panose="020F0502020204030204" pitchFamily="34" charset="0"/>
                </a:endParaRPr>
              </a:p>
            </p:txBody>
          </p:sp>
        </mc:Choice>
        <mc:Fallback xmlns="">
          <p:sp>
            <p:nvSpPr>
              <p:cNvPr id="7" name="Tekstvak 6">
                <a:extLst>
                  <a:ext uri="{FF2B5EF4-FFF2-40B4-BE49-F238E27FC236}">
                    <a16:creationId xmlns:a16="http://schemas.microsoft.com/office/drawing/2014/main" id="{6BED33FA-B391-40E8-B7DD-31A8A9BC1665}"/>
                  </a:ext>
                </a:extLst>
              </p:cNvPr>
              <p:cNvSpPr txBox="1">
                <a:spLocks noRot="1" noChangeAspect="1" noMove="1" noResize="1" noEditPoints="1" noAdjustHandles="1" noChangeArrowheads="1" noChangeShapeType="1" noTextEdit="1"/>
              </p:cNvSpPr>
              <p:nvPr/>
            </p:nvSpPr>
            <p:spPr>
              <a:xfrm>
                <a:off x="1301927" y="4313140"/>
                <a:ext cx="1676402" cy="809965"/>
              </a:xfrm>
              <a:prstGeom prst="rect">
                <a:avLst/>
              </a:prstGeom>
              <a:blipFill>
                <a:blip r:embed="rId3"/>
                <a:stretch>
                  <a:fillRect/>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9" name="Tekstvak 8">
                <a:extLst>
                  <a:ext uri="{FF2B5EF4-FFF2-40B4-BE49-F238E27FC236}">
                    <a16:creationId xmlns:a16="http://schemas.microsoft.com/office/drawing/2014/main" id="{C55B1685-93C0-405A-BD77-C7C73CA8313F}"/>
                  </a:ext>
                </a:extLst>
              </p:cNvPr>
              <p:cNvSpPr txBox="1"/>
              <p:nvPr/>
            </p:nvSpPr>
            <p:spPr>
              <a:xfrm>
                <a:off x="1301927" y="3503175"/>
                <a:ext cx="6104708" cy="809965"/>
              </a:xfrm>
              <a:prstGeom prst="rect">
                <a:avLst/>
              </a:prstGeom>
              <a:noFill/>
            </p:spPr>
            <p:txBody>
              <a:bodyPr wrap="square">
                <a:spAutoFit/>
              </a:bodyPr>
              <a:lstStyle/>
              <a:p>
                <a:pPr marR="713105">
                  <a:lnSpc>
                    <a:spcPct val="115000"/>
                  </a:lnSpc>
                </a:pPr>
                <a14:m>
                  <m:oMath xmlns:m="http://schemas.openxmlformats.org/officeDocument/2006/math">
                    <m:f>
                      <m:fPr>
                        <m:ctrlPr>
                          <a:rPr lang="nl-BE" sz="2800" i="1" smtClean="0">
                            <a:effectLst/>
                            <a:latin typeface="Cambria Math" panose="02040503050406030204" pitchFamily="18" charset="0"/>
                            <a:ea typeface="Calibri" panose="020F0502020204030204" pitchFamily="34" charset="0"/>
                            <a:cs typeface="Calibri" panose="020F0502020204030204" pitchFamily="34" charset="0"/>
                          </a:rPr>
                        </m:ctrlPr>
                      </m:fPr>
                      <m:num>
                        <m:r>
                          <m:rPr>
                            <m:sty m:val="p"/>
                          </m:rPr>
                          <a:rPr lang="nl-NL" sz="2800">
                            <a:effectLst/>
                            <a:latin typeface="Cambria Math" panose="02040503050406030204" pitchFamily="18" charset="0"/>
                            <a:ea typeface="Calibri" panose="020F0502020204030204" pitchFamily="34" charset="0"/>
                            <a:cs typeface="Calibri" panose="020F0502020204030204" pitchFamily="34" charset="0"/>
                          </a:rPr>
                          <m:t>Δ</m:t>
                        </m:r>
                        <m:r>
                          <a:rPr lang="nl-NL" sz="2800" i="1">
                            <a:effectLst/>
                            <a:latin typeface="Cambria Math" panose="02040503050406030204" pitchFamily="18" charset="0"/>
                            <a:ea typeface="Calibri" panose="020F0502020204030204" pitchFamily="34" charset="0"/>
                            <a:cs typeface="Calibri" panose="020F0502020204030204" pitchFamily="34" charset="0"/>
                          </a:rPr>
                          <m:t>𝑄</m:t>
                        </m:r>
                      </m:num>
                      <m:den>
                        <m:r>
                          <m:rPr>
                            <m:sty m:val="p"/>
                          </m:rPr>
                          <a:rPr lang="nl-NL" sz="2800">
                            <a:effectLst/>
                            <a:latin typeface="Cambria Math" panose="02040503050406030204" pitchFamily="18" charset="0"/>
                            <a:ea typeface="Calibri" panose="020F0502020204030204" pitchFamily="34" charset="0"/>
                            <a:cs typeface="Calibri" panose="020F0502020204030204" pitchFamily="34" charset="0"/>
                          </a:rPr>
                          <m:t>Δ</m:t>
                        </m:r>
                        <m:r>
                          <a:rPr lang="nl-NL" sz="2800" i="1">
                            <a:effectLst/>
                            <a:latin typeface="Cambria Math" panose="02040503050406030204" pitchFamily="18" charset="0"/>
                            <a:ea typeface="Calibri" panose="020F0502020204030204" pitchFamily="34" charset="0"/>
                            <a:cs typeface="Calibri" panose="020F0502020204030204" pitchFamily="34" charset="0"/>
                          </a:rPr>
                          <m:t>𝑡</m:t>
                        </m:r>
                      </m:den>
                    </m:f>
                    <m:r>
                      <a:rPr lang="de-DE" sz="2800" i="1">
                        <a:effectLst/>
                        <a:latin typeface="Cambria Math" panose="02040503050406030204" pitchFamily="18" charset="0"/>
                        <a:ea typeface="Calibri" panose="020F0502020204030204" pitchFamily="34" charset="0"/>
                        <a:cs typeface="Calibri" panose="020F0502020204030204" pitchFamily="34" charset="0"/>
                      </a:rPr>
                      <m:t> ~ </m:t>
                    </m:r>
                    <m:r>
                      <a:rPr lang="nl-NL" sz="2800" i="1">
                        <a:effectLst/>
                        <a:latin typeface="Cambria Math" panose="02040503050406030204" pitchFamily="18" charset="0"/>
                        <a:ea typeface="Calibri" panose="020F0502020204030204" pitchFamily="34" charset="0"/>
                        <a:cs typeface="Calibri" panose="020F0502020204030204" pitchFamily="34" charset="0"/>
                      </a:rPr>
                      <m:t>𝐴</m:t>
                    </m:r>
                  </m:oMath>
                </a14:m>
                <a:r>
                  <a:rPr lang="nl-NL" sz="2800" dirty="0">
                    <a:effectLst/>
                    <a:latin typeface="Calibri" panose="020F0502020204030204" pitchFamily="34" charset="0"/>
                    <a:ea typeface="Calibri" panose="020F0502020204030204" pitchFamily="34" charset="0"/>
                    <a:cs typeface="Calibri" panose="020F0502020204030204" pitchFamily="34" charset="0"/>
                  </a:rPr>
                  <a:t> </a:t>
                </a:r>
                <a:endParaRPr lang="nl-BE" sz="2800" dirty="0">
                  <a:effectLst/>
                  <a:latin typeface="Calibri" panose="020F0502020204030204" pitchFamily="34" charset="0"/>
                  <a:ea typeface="Calibri" panose="020F0502020204030204" pitchFamily="34" charset="0"/>
                </a:endParaRPr>
              </a:p>
            </p:txBody>
          </p:sp>
        </mc:Choice>
        <mc:Fallback xmlns="">
          <p:sp>
            <p:nvSpPr>
              <p:cNvPr id="9" name="Tekstvak 8">
                <a:extLst>
                  <a:ext uri="{FF2B5EF4-FFF2-40B4-BE49-F238E27FC236}">
                    <a16:creationId xmlns:a16="http://schemas.microsoft.com/office/drawing/2014/main" id="{C55B1685-93C0-405A-BD77-C7C73CA8313F}"/>
                  </a:ext>
                </a:extLst>
              </p:cNvPr>
              <p:cNvSpPr txBox="1">
                <a:spLocks noRot="1" noChangeAspect="1" noMove="1" noResize="1" noEditPoints="1" noAdjustHandles="1" noChangeArrowheads="1" noChangeShapeType="1" noTextEdit="1"/>
              </p:cNvSpPr>
              <p:nvPr/>
            </p:nvSpPr>
            <p:spPr>
              <a:xfrm>
                <a:off x="1301927" y="3503175"/>
                <a:ext cx="6104708" cy="809965"/>
              </a:xfrm>
              <a:prstGeom prst="rect">
                <a:avLst/>
              </a:prstGeom>
              <a:blipFill>
                <a:blip r:embed="rId4"/>
                <a:stretch>
                  <a:fillRect/>
                </a:stretch>
              </a:blipFill>
            </p:spPr>
            <p:txBody>
              <a:bodyPr/>
              <a:lstStyle/>
              <a:p>
                <a:r>
                  <a:rPr lang="nl-BE">
                    <a:noFill/>
                  </a:rPr>
                  <a:t> </a:t>
                </a:r>
              </a:p>
            </p:txBody>
          </p:sp>
        </mc:Fallback>
      </mc:AlternateContent>
      <p:sp>
        <p:nvSpPr>
          <p:cNvPr id="10" name="Pijl: rechts 9">
            <a:extLst>
              <a:ext uri="{FF2B5EF4-FFF2-40B4-BE49-F238E27FC236}">
                <a16:creationId xmlns:a16="http://schemas.microsoft.com/office/drawing/2014/main" id="{D5C1FA2F-AAF5-4484-B5A4-DC8CE41F8B3E}"/>
              </a:ext>
            </a:extLst>
          </p:cNvPr>
          <p:cNvSpPr/>
          <p:nvPr/>
        </p:nvSpPr>
        <p:spPr>
          <a:xfrm>
            <a:off x="3143791" y="4073499"/>
            <a:ext cx="3317966" cy="1500340"/>
          </a:xfrm>
          <a:prstGeom prst="rightArrow">
            <a:avLst/>
          </a:prstGeom>
          <a:solidFill>
            <a:schemeClr val="accent4">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ekstvak 10">
            <a:extLst>
              <a:ext uri="{FF2B5EF4-FFF2-40B4-BE49-F238E27FC236}">
                <a16:creationId xmlns:a16="http://schemas.microsoft.com/office/drawing/2014/main" id="{4DF22B2F-CA45-4958-B9E8-579200DC5718}"/>
              </a:ext>
            </a:extLst>
          </p:cNvPr>
          <p:cNvSpPr txBox="1"/>
          <p:nvPr/>
        </p:nvSpPr>
        <p:spPr>
          <a:xfrm>
            <a:off x="3143791" y="4545872"/>
            <a:ext cx="4132215" cy="461665"/>
          </a:xfrm>
          <a:prstGeom prst="rect">
            <a:avLst/>
          </a:prstGeom>
          <a:noFill/>
        </p:spPr>
        <p:txBody>
          <a:bodyPr wrap="square" rtlCol="0">
            <a:spAutoFit/>
          </a:bodyPr>
          <a:lstStyle/>
          <a:p>
            <a:r>
              <a:rPr lang="nl-BE" sz="2400" dirty="0"/>
              <a:t>constante </a:t>
            </a:r>
            <a:r>
              <a:rPr lang="el-GR" sz="2400" dirty="0"/>
              <a:t>λ</a:t>
            </a:r>
            <a:r>
              <a:rPr lang="nl-BE" sz="2400" dirty="0"/>
              <a:t> toevoegen</a:t>
            </a:r>
          </a:p>
        </p:txBody>
      </p:sp>
      <mc:AlternateContent xmlns:mc="http://schemas.openxmlformats.org/markup-compatibility/2006" xmlns:a14="http://schemas.microsoft.com/office/drawing/2010/main">
        <mc:Choice Requires="a14">
          <p:sp>
            <p:nvSpPr>
              <p:cNvPr id="12" name="Tekstvak 11">
                <a:extLst>
                  <a:ext uri="{FF2B5EF4-FFF2-40B4-BE49-F238E27FC236}">
                    <a16:creationId xmlns:a16="http://schemas.microsoft.com/office/drawing/2014/main" id="{BFCFC51F-BB96-4ED6-8D36-E4D49EC2F511}"/>
                  </a:ext>
                </a:extLst>
              </p:cNvPr>
              <p:cNvSpPr txBox="1"/>
              <p:nvPr/>
            </p:nvSpPr>
            <p:spPr>
              <a:xfrm>
                <a:off x="6709951" y="3933227"/>
                <a:ext cx="4132215" cy="1824346"/>
              </a:xfrm>
              <a:prstGeom prst="rect">
                <a:avLst/>
              </a:prstGeom>
              <a:noFill/>
              <a:ln w="28575">
                <a:solidFill>
                  <a:schemeClr val="tx1"/>
                </a:solidFill>
              </a:ln>
            </p:spPr>
            <p:txBody>
              <a:bodyPr wrap="square" rtlCol="0">
                <a:spAutoFit/>
              </a:bodyPr>
              <a:lstStyle/>
              <a:p>
                <a:pPr algn="ctr"/>
                <a:r>
                  <a:rPr lang="nl-BE" sz="2400" b="1" dirty="0"/>
                  <a:t>formule warmtestroom</a:t>
                </a:r>
              </a:p>
              <a:p>
                <a:pPr algn="ctr"/>
                <a:endParaRPr lang="nl-BE" sz="2400" b="1" dirty="0"/>
              </a:p>
              <a:p>
                <a:pPr algn="ctr"/>
                <a14:m>
                  <m:oMath xmlns:m="http://schemas.openxmlformats.org/officeDocument/2006/math">
                    <m:f>
                      <m:fPr>
                        <m:ctrlPr>
                          <a:rPr lang="nl-BE" sz="2800" i="1" smtClean="0">
                            <a:effectLst/>
                            <a:latin typeface="Cambria Math" panose="02040503050406030204" pitchFamily="18" charset="0"/>
                            <a:ea typeface="Calibri" panose="020F0502020204030204" pitchFamily="34" charset="0"/>
                            <a:cs typeface="Calibri" panose="020F0502020204030204" pitchFamily="34" charset="0"/>
                          </a:rPr>
                        </m:ctrlPr>
                      </m:fPr>
                      <m:num>
                        <m:r>
                          <m:rPr>
                            <m:sty m:val="p"/>
                          </m:rPr>
                          <a:rPr lang="nl-NL" sz="2800">
                            <a:effectLst/>
                            <a:latin typeface="Cambria Math" panose="02040503050406030204" pitchFamily="18" charset="0"/>
                            <a:ea typeface="Calibri" panose="020F0502020204030204" pitchFamily="34" charset="0"/>
                            <a:cs typeface="Calibri" panose="020F0502020204030204" pitchFamily="34" charset="0"/>
                          </a:rPr>
                          <m:t>Δ</m:t>
                        </m:r>
                        <m:r>
                          <a:rPr lang="nl-NL" sz="2800" i="1">
                            <a:effectLst/>
                            <a:latin typeface="Cambria Math" panose="02040503050406030204" pitchFamily="18" charset="0"/>
                            <a:ea typeface="Calibri" panose="020F0502020204030204" pitchFamily="34" charset="0"/>
                            <a:cs typeface="Calibri" panose="020F0502020204030204" pitchFamily="34" charset="0"/>
                          </a:rPr>
                          <m:t>𝑄</m:t>
                        </m:r>
                      </m:num>
                      <m:den>
                        <m:r>
                          <m:rPr>
                            <m:sty m:val="p"/>
                          </m:rPr>
                          <a:rPr lang="nl-NL" sz="2800">
                            <a:effectLst/>
                            <a:latin typeface="Cambria Math" panose="02040503050406030204" pitchFamily="18" charset="0"/>
                            <a:ea typeface="Calibri" panose="020F0502020204030204" pitchFamily="34" charset="0"/>
                            <a:cs typeface="Calibri" panose="020F0502020204030204" pitchFamily="34" charset="0"/>
                          </a:rPr>
                          <m:t>Δ</m:t>
                        </m:r>
                        <m:r>
                          <a:rPr lang="nl-NL" sz="2800" i="1">
                            <a:effectLst/>
                            <a:latin typeface="Cambria Math" panose="02040503050406030204" pitchFamily="18" charset="0"/>
                            <a:ea typeface="Calibri" panose="020F0502020204030204" pitchFamily="34" charset="0"/>
                            <a:cs typeface="Calibri" panose="020F0502020204030204" pitchFamily="34" charset="0"/>
                          </a:rPr>
                          <m:t>𝑡</m:t>
                        </m:r>
                      </m:den>
                    </m:f>
                    <m:r>
                      <a:rPr lang="nl-BE" sz="2800" b="0" i="1" smtClean="0">
                        <a:effectLst/>
                        <a:latin typeface="Cambria Math" panose="02040503050406030204" pitchFamily="18" charset="0"/>
                        <a:ea typeface="Calibri" panose="020F0502020204030204" pitchFamily="34" charset="0"/>
                        <a:cs typeface="Calibri" panose="020F0502020204030204" pitchFamily="34" charset="0"/>
                      </a:rPr>
                      <m:t>=</m:t>
                    </m:r>
                  </m:oMath>
                </a14:m>
                <a:r>
                  <a:rPr lang="nl-BE" sz="2800" dirty="0"/>
                  <a:t> _____________</a:t>
                </a:r>
              </a:p>
              <a:p>
                <a:pPr algn="ctr"/>
                <a:endParaRPr lang="nl-BE" sz="2400" dirty="0"/>
              </a:p>
            </p:txBody>
          </p:sp>
        </mc:Choice>
        <mc:Fallback xmlns="">
          <p:sp>
            <p:nvSpPr>
              <p:cNvPr id="12" name="Tekstvak 11">
                <a:extLst>
                  <a:ext uri="{FF2B5EF4-FFF2-40B4-BE49-F238E27FC236}">
                    <a16:creationId xmlns:a16="http://schemas.microsoft.com/office/drawing/2014/main" id="{BFCFC51F-BB96-4ED6-8D36-E4D49EC2F511}"/>
                  </a:ext>
                </a:extLst>
              </p:cNvPr>
              <p:cNvSpPr txBox="1">
                <a:spLocks noRot="1" noChangeAspect="1" noMove="1" noResize="1" noEditPoints="1" noAdjustHandles="1" noChangeArrowheads="1" noChangeShapeType="1" noTextEdit="1"/>
              </p:cNvSpPr>
              <p:nvPr/>
            </p:nvSpPr>
            <p:spPr>
              <a:xfrm>
                <a:off x="6709951" y="3933227"/>
                <a:ext cx="4132215" cy="1824346"/>
              </a:xfrm>
              <a:prstGeom prst="rect">
                <a:avLst/>
              </a:prstGeom>
              <a:blipFill>
                <a:blip r:embed="rId5"/>
                <a:stretch>
                  <a:fillRect t="-1974"/>
                </a:stretch>
              </a:blipFill>
              <a:ln w="28575">
                <a:solidFill>
                  <a:schemeClr val="tx1"/>
                </a:solidFill>
              </a:ln>
            </p:spPr>
            <p:txBody>
              <a:bodyPr/>
              <a:lstStyle/>
              <a:p>
                <a:r>
                  <a:rPr lang="nl-BE">
                    <a:noFill/>
                  </a:rPr>
                  <a:t> </a:t>
                </a:r>
              </a:p>
            </p:txBody>
          </p:sp>
        </mc:Fallback>
      </mc:AlternateContent>
      <p:sp>
        <p:nvSpPr>
          <p:cNvPr id="14" name="Tekstvak 13">
            <a:extLst>
              <a:ext uri="{FF2B5EF4-FFF2-40B4-BE49-F238E27FC236}">
                <a16:creationId xmlns:a16="http://schemas.microsoft.com/office/drawing/2014/main" id="{7D65F036-7957-4BBE-920E-AD120614E0B2}"/>
              </a:ext>
            </a:extLst>
          </p:cNvPr>
          <p:cNvSpPr txBox="1"/>
          <p:nvPr/>
        </p:nvSpPr>
        <p:spPr>
          <a:xfrm>
            <a:off x="283025" y="5903893"/>
            <a:ext cx="11621591" cy="954107"/>
          </a:xfrm>
          <a:prstGeom prst="rect">
            <a:avLst/>
          </a:prstGeom>
          <a:noFill/>
        </p:spPr>
        <p:txBody>
          <a:bodyPr wrap="square">
            <a:spAutoFit/>
          </a:bodyPr>
          <a:lstStyle/>
          <a:p>
            <a:r>
              <a:rPr lang="nl-NL" sz="2800" dirty="0">
                <a:effectLst/>
                <a:latin typeface="Calibri" panose="020F0502020204030204" pitchFamily="34" charset="0"/>
                <a:ea typeface="Calibri" panose="020F0502020204030204" pitchFamily="34" charset="0"/>
              </a:rPr>
              <a:t>De </a:t>
            </a:r>
            <a:r>
              <a:rPr lang="nl-NL" sz="2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warmtegeleidingscoëfficiënt </a:t>
            </a:r>
            <a:r>
              <a:rPr lang="nl-NL" sz="2800" b="1" dirty="0">
                <a:solidFill>
                  <a:srgbClr val="000000"/>
                </a:solidFill>
                <a:effectLst/>
                <a:latin typeface="Calibri" panose="020F0502020204030204" pitchFamily="34" charset="0"/>
                <a:ea typeface="Times New Roman" panose="02020603050405020304" pitchFamily="18" charset="0"/>
              </a:rPr>
              <a:t>λ</a:t>
            </a:r>
            <a:r>
              <a:rPr lang="nl-NL" sz="2800" b="1" dirty="0">
                <a:solidFill>
                  <a:srgbClr val="000000"/>
                </a:solidFill>
                <a:effectLst/>
                <a:latin typeface="Calibri" panose="020F0502020204030204" pitchFamily="34" charset="0"/>
                <a:ea typeface="Calibri" panose="020F0502020204030204" pitchFamily="34" charset="0"/>
              </a:rPr>
              <a:t> </a:t>
            </a:r>
            <a:r>
              <a:rPr lang="nl-NL" sz="2800" dirty="0">
                <a:effectLst/>
                <a:latin typeface="Calibri" panose="020F0502020204030204" pitchFamily="34" charset="0"/>
                <a:ea typeface="Calibri" panose="020F0502020204030204" pitchFamily="34" charset="0"/>
              </a:rPr>
              <a:t>is voor</a:t>
            </a:r>
            <a:r>
              <a:rPr lang="nl-NL" sz="2800" spc="5" dirty="0">
                <a:effectLst/>
                <a:latin typeface="Calibri" panose="020F0502020204030204" pitchFamily="34" charset="0"/>
                <a:ea typeface="Calibri" panose="020F0502020204030204" pitchFamily="34" charset="0"/>
              </a:rPr>
              <a:t> </a:t>
            </a:r>
            <a:r>
              <a:rPr lang="nl-NL" sz="2800" dirty="0">
                <a:effectLst/>
                <a:latin typeface="Calibri" panose="020F0502020204030204" pitchFamily="34" charset="0"/>
                <a:ea typeface="Calibri" panose="020F0502020204030204" pitchFamily="34" charset="0"/>
              </a:rPr>
              <a:t>ieder</a:t>
            </a:r>
            <a:r>
              <a:rPr lang="nl-NL" sz="2800" spc="-10" dirty="0">
                <a:effectLst/>
                <a:latin typeface="Calibri" panose="020F0502020204030204" pitchFamily="34" charset="0"/>
                <a:ea typeface="Calibri" panose="020F0502020204030204" pitchFamily="34" charset="0"/>
              </a:rPr>
              <a:t> </a:t>
            </a:r>
            <a:r>
              <a:rPr lang="nl-NL" sz="2800" dirty="0">
                <a:effectLst/>
                <a:latin typeface="Calibri" panose="020F0502020204030204" pitchFamily="34" charset="0"/>
                <a:ea typeface="Calibri" panose="020F0502020204030204" pitchFamily="34" charset="0"/>
              </a:rPr>
              <a:t>materiaal anders</a:t>
            </a:r>
            <a:r>
              <a:rPr lang="nl-NL" sz="2800" spc="5" dirty="0">
                <a:effectLst/>
                <a:latin typeface="Calibri" panose="020F0502020204030204" pitchFamily="34" charset="0"/>
                <a:ea typeface="Calibri" panose="020F0502020204030204" pitchFamily="34" charset="0"/>
              </a:rPr>
              <a:t> </a:t>
            </a:r>
            <a:r>
              <a:rPr lang="nl-NL" sz="2800" dirty="0">
                <a:effectLst/>
                <a:latin typeface="Calibri" panose="020F0502020204030204" pitchFamily="34" charset="0"/>
                <a:ea typeface="Calibri" panose="020F0502020204030204" pitchFamily="34" charset="0"/>
              </a:rPr>
              <a:t>en geeft</a:t>
            </a:r>
            <a:r>
              <a:rPr lang="nl-NL" sz="2800" spc="-5" dirty="0">
                <a:effectLst/>
                <a:latin typeface="Calibri" panose="020F0502020204030204" pitchFamily="34" charset="0"/>
                <a:ea typeface="Calibri" panose="020F0502020204030204" pitchFamily="34" charset="0"/>
              </a:rPr>
              <a:t> </a:t>
            </a:r>
            <a:r>
              <a:rPr lang="nl-NL" sz="2800" dirty="0">
                <a:effectLst/>
                <a:latin typeface="Calibri" panose="020F0502020204030204" pitchFamily="34" charset="0"/>
                <a:ea typeface="Calibri" panose="020F0502020204030204" pitchFamily="34" charset="0"/>
              </a:rPr>
              <a:t>aan</a:t>
            </a:r>
            <a:r>
              <a:rPr lang="nl-NL" sz="2800" spc="-5" dirty="0">
                <a:effectLst/>
                <a:latin typeface="Calibri" panose="020F0502020204030204" pitchFamily="34" charset="0"/>
                <a:ea typeface="Calibri" panose="020F0502020204030204" pitchFamily="34" charset="0"/>
              </a:rPr>
              <a:t> </a:t>
            </a:r>
            <a:r>
              <a:rPr lang="nl-NL" sz="2800" dirty="0">
                <a:effectLst/>
                <a:latin typeface="Calibri" panose="020F0502020204030204" pitchFamily="34" charset="0"/>
                <a:ea typeface="Calibri" panose="020F0502020204030204" pitchFamily="34" charset="0"/>
              </a:rPr>
              <a:t>hoe</a:t>
            </a:r>
            <a:r>
              <a:rPr lang="nl-NL" sz="2800" spc="5" dirty="0">
                <a:effectLst/>
                <a:latin typeface="Calibri" panose="020F0502020204030204" pitchFamily="34" charset="0"/>
                <a:ea typeface="Calibri" panose="020F0502020204030204" pitchFamily="34" charset="0"/>
              </a:rPr>
              <a:t> </a:t>
            </a:r>
            <a:r>
              <a:rPr lang="nl-NL" sz="2800" dirty="0">
                <a:effectLst/>
                <a:latin typeface="Calibri" panose="020F0502020204030204" pitchFamily="34" charset="0"/>
                <a:ea typeface="Calibri" panose="020F0502020204030204" pitchFamily="34" charset="0"/>
              </a:rPr>
              <a:t>makkelijk</a:t>
            </a:r>
            <a:r>
              <a:rPr lang="nl-NL" sz="2800" spc="-10" dirty="0">
                <a:effectLst/>
                <a:latin typeface="Calibri" panose="020F0502020204030204" pitchFamily="34" charset="0"/>
                <a:ea typeface="Calibri" panose="020F0502020204030204" pitchFamily="34" charset="0"/>
              </a:rPr>
              <a:t> </a:t>
            </a:r>
            <a:r>
              <a:rPr lang="nl-NL" sz="2800" dirty="0">
                <a:effectLst/>
                <a:latin typeface="Calibri" panose="020F0502020204030204" pitchFamily="34" charset="0"/>
                <a:ea typeface="Calibri" panose="020F0502020204030204" pitchFamily="34" charset="0"/>
              </a:rPr>
              <a:t>die</a:t>
            </a:r>
            <a:r>
              <a:rPr lang="nl-NL" sz="2800" spc="-5" dirty="0">
                <a:effectLst/>
                <a:latin typeface="Calibri" panose="020F0502020204030204" pitchFamily="34" charset="0"/>
                <a:ea typeface="Calibri" panose="020F0502020204030204" pitchFamily="34" charset="0"/>
              </a:rPr>
              <a:t> </a:t>
            </a:r>
            <a:r>
              <a:rPr lang="nl-NL" sz="2800" dirty="0">
                <a:effectLst/>
                <a:latin typeface="Calibri" panose="020F0502020204030204" pitchFamily="34" charset="0"/>
                <a:ea typeface="Calibri" panose="020F0502020204030204" pitchFamily="34" charset="0"/>
              </a:rPr>
              <a:t>warmte</a:t>
            </a:r>
            <a:r>
              <a:rPr lang="nl-NL" sz="2800" spc="-10" dirty="0">
                <a:effectLst/>
                <a:latin typeface="Calibri" panose="020F0502020204030204" pitchFamily="34" charset="0"/>
                <a:ea typeface="Calibri" panose="020F0502020204030204" pitchFamily="34" charset="0"/>
              </a:rPr>
              <a:t> </a:t>
            </a:r>
            <a:r>
              <a:rPr lang="nl-NL" sz="2800" dirty="0">
                <a:effectLst/>
                <a:latin typeface="Calibri" panose="020F0502020204030204" pitchFamily="34" charset="0"/>
                <a:ea typeface="Calibri" panose="020F0502020204030204" pitchFamily="34" charset="0"/>
              </a:rPr>
              <a:t>doorlaat.</a:t>
            </a:r>
            <a:endParaRPr lang="nl-BE" sz="2800" dirty="0"/>
          </a:p>
        </p:txBody>
      </p:sp>
      <p:sp>
        <p:nvSpPr>
          <p:cNvPr id="15" name="Titel 1">
            <a:extLst>
              <a:ext uri="{FF2B5EF4-FFF2-40B4-BE49-F238E27FC236}">
                <a16:creationId xmlns:a16="http://schemas.microsoft.com/office/drawing/2014/main" id="{8E813E17-8742-40EF-B6D9-1CF6E1A5DC98}"/>
              </a:ext>
            </a:extLst>
          </p:cNvPr>
          <p:cNvSpPr>
            <a:spLocks noGrp="1"/>
          </p:cNvSpPr>
          <p:nvPr>
            <p:ph type="title"/>
          </p:nvPr>
        </p:nvSpPr>
        <p:spPr>
          <a:xfrm>
            <a:off x="3672840" y="365125"/>
            <a:ext cx="8152270" cy="1281113"/>
          </a:xfrm>
        </p:spPr>
        <p:txBody>
          <a:bodyPr/>
          <a:lstStyle/>
          <a:p>
            <a:r>
              <a:rPr lang="nl-NL" dirty="0"/>
              <a:t>Besluit:</a:t>
            </a:r>
          </a:p>
        </p:txBody>
      </p:sp>
      <p:pic>
        <p:nvPicPr>
          <p:cNvPr id="16" name="Picture 5">
            <a:extLst>
              <a:ext uri="{FF2B5EF4-FFF2-40B4-BE49-F238E27FC236}">
                <a16:creationId xmlns:a16="http://schemas.microsoft.com/office/drawing/2014/main" id="{15890D6B-F07E-4559-BEF4-551005F01B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9785" y="217488"/>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7" name="Afbeelding 16">
            <a:extLst>
              <a:ext uri="{FF2B5EF4-FFF2-40B4-BE49-F238E27FC236}">
                <a16:creationId xmlns:a16="http://schemas.microsoft.com/office/drawing/2014/main" id="{C8C483DB-95EC-43F1-9928-1A2A06CD8E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55490" y="184518"/>
            <a:ext cx="3217814" cy="3616759"/>
          </a:xfrm>
          <a:prstGeom prst="rect">
            <a:avLst/>
          </a:prstGeom>
        </p:spPr>
      </p:pic>
      <mc:AlternateContent xmlns:mc="http://schemas.openxmlformats.org/markup-compatibility/2006" xmlns:a14="http://schemas.microsoft.com/office/drawing/2010/main">
        <mc:Choice Requires="a14">
          <p:sp>
            <p:nvSpPr>
              <p:cNvPr id="18" name="Tekstvak 17">
                <a:extLst>
                  <a:ext uri="{FF2B5EF4-FFF2-40B4-BE49-F238E27FC236}">
                    <a16:creationId xmlns:a16="http://schemas.microsoft.com/office/drawing/2014/main" id="{B1E3E3BF-D45A-4E67-82E6-A65D7A5C9259}"/>
                  </a:ext>
                </a:extLst>
              </p:cNvPr>
              <p:cNvSpPr txBox="1"/>
              <p:nvPr/>
            </p:nvSpPr>
            <p:spPr>
              <a:xfrm>
                <a:off x="6709951" y="3931758"/>
                <a:ext cx="4132215" cy="1829925"/>
              </a:xfrm>
              <a:prstGeom prst="rect">
                <a:avLst/>
              </a:prstGeom>
              <a:solidFill>
                <a:schemeClr val="bg1"/>
              </a:solidFill>
              <a:ln w="28575">
                <a:solidFill>
                  <a:schemeClr val="tx1"/>
                </a:solidFill>
              </a:ln>
            </p:spPr>
            <p:txBody>
              <a:bodyPr wrap="square" rtlCol="0">
                <a:spAutoFit/>
              </a:bodyPr>
              <a:lstStyle/>
              <a:p>
                <a:pPr algn="ctr"/>
                <a:r>
                  <a:rPr lang="nl-BE" sz="2400" b="1" dirty="0"/>
                  <a:t>formule warmtestroom</a:t>
                </a:r>
              </a:p>
              <a:p>
                <a:pPr algn="ctr"/>
                <a:endParaRPr lang="nl-BE" sz="2400" b="1" dirty="0"/>
              </a:p>
              <a:p>
                <a:pPr algn="ctr"/>
                <a14:m>
                  <m:oMath xmlns:m="http://schemas.openxmlformats.org/officeDocument/2006/math">
                    <m:f>
                      <m:fPr>
                        <m:ctrlPr>
                          <a:rPr lang="nl-BE" sz="2800" i="1" smtClean="0">
                            <a:effectLst/>
                            <a:latin typeface="Cambria Math" panose="02040503050406030204" pitchFamily="18" charset="0"/>
                            <a:ea typeface="Calibri" panose="020F0502020204030204" pitchFamily="34" charset="0"/>
                            <a:cs typeface="Calibri" panose="020F0502020204030204" pitchFamily="34" charset="0"/>
                          </a:rPr>
                        </m:ctrlPr>
                      </m:fPr>
                      <m:num>
                        <m:r>
                          <m:rPr>
                            <m:sty m:val="p"/>
                          </m:rPr>
                          <a:rPr lang="nl-NL" sz="2800">
                            <a:effectLst/>
                            <a:latin typeface="Cambria Math" panose="02040503050406030204" pitchFamily="18" charset="0"/>
                            <a:ea typeface="Calibri" panose="020F0502020204030204" pitchFamily="34" charset="0"/>
                            <a:cs typeface="Calibri" panose="020F0502020204030204" pitchFamily="34" charset="0"/>
                          </a:rPr>
                          <m:t>Δ</m:t>
                        </m:r>
                        <m:r>
                          <a:rPr lang="nl-NL" sz="2800" i="1">
                            <a:effectLst/>
                            <a:latin typeface="Cambria Math" panose="02040503050406030204" pitchFamily="18" charset="0"/>
                            <a:ea typeface="Calibri" panose="020F0502020204030204" pitchFamily="34" charset="0"/>
                            <a:cs typeface="Calibri" panose="020F0502020204030204" pitchFamily="34" charset="0"/>
                          </a:rPr>
                          <m:t>𝑄</m:t>
                        </m:r>
                      </m:num>
                      <m:den>
                        <m:r>
                          <m:rPr>
                            <m:sty m:val="p"/>
                          </m:rPr>
                          <a:rPr lang="nl-NL" sz="2800">
                            <a:effectLst/>
                            <a:latin typeface="Cambria Math" panose="02040503050406030204" pitchFamily="18" charset="0"/>
                            <a:ea typeface="Calibri" panose="020F0502020204030204" pitchFamily="34" charset="0"/>
                            <a:cs typeface="Calibri" panose="020F0502020204030204" pitchFamily="34" charset="0"/>
                          </a:rPr>
                          <m:t>Δ</m:t>
                        </m:r>
                        <m:r>
                          <a:rPr lang="nl-NL" sz="2800" i="1">
                            <a:effectLst/>
                            <a:latin typeface="Cambria Math" panose="02040503050406030204" pitchFamily="18" charset="0"/>
                            <a:ea typeface="Calibri" panose="020F0502020204030204" pitchFamily="34" charset="0"/>
                            <a:cs typeface="Calibri" panose="020F0502020204030204" pitchFamily="34" charset="0"/>
                          </a:rPr>
                          <m:t>𝑡</m:t>
                        </m:r>
                      </m:den>
                    </m:f>
                    <m:r>
                      <a:rPr lang="nl-BE" sz="2800" b="0" i="1" smtClean="0">
                        <a:effectLst/>
                        <a:latin typeface="Cambria Math" panose="02040503050406030204" pitchFamily="18" charset="0"/>
                        <a:ea typeface="Calibri" panose="020F0502020204030204" pitchFamily="34" charset="0"/>
                        <a:cs typeface="Calibri" panose="020F0502020204030204" pitchFamily="34" charset="0"/>
                      </a:rPr>
                      <m:t>=</m:t>
                    </m:r>
                  </m:oMath>
                </a14:m>
                <a:r>
                  <a:rPr lang="nl-BE" sz="2800" dirty="0"/>
                  <a:t> </a:t>
                </a:r>
                <a14:m>
                  <m:oMath xmlns:m="http://schemas.openxmlformats.org/officeDocument/2006/math">
                    <m:f>
                      <m:fPr>
                        <m:ctrlPr>
                          <a:rPr lang="nl-BE" sz="2800" b="1" i="1" smtClean="0">
                            <a:solidFill>
                              <a:srgbClr val="FF0000"/>
                            </a:solidFill>
                            <a:latin typeface="Cambria Math" panose="02040503050406030204" pitchFamily="18" charset="0"/>
                            <a:ea typeface="Times New Roman" panose="02020603050405020304" pitchFamily="18" charset="0"/>
                          </a:rPr>
                        </m:ctrlPr>
                      </m:fPr>
                      <m:num>
                        <m:r>
                          <a:rPr lang="nl-NL" sz="28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𝝀</m:t>
                        </m:r>
                        <m:r>
                          <a:rPr lang="nl-NL" sz="28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m:t>
                        </m:r>
                        <m:r>
                          <a:rPr lang="nl-NL" sz="28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𝑨</m:t>
                        </m:r>
                        <m:r>
                          <a:rPr lang="nl-NL" sz="28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m:t>
                        </m:r>
                        <m:r>
                          <a:rPr lang="nl-NL" sz="28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𝜟</m:t>
                        </m:r>
                        <m:r>
                          <a:rPr lang="nl-BE" sz="28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𝑻</m:t>
                        </m:r>
                      </m:num>
                      <m:den>
                        <m:r>
                          <a:rPr lang="nl-NL" sz="28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𝒅</m:t>
                        </m:r>
                      </m:den>
                    </m:f>
                  </m:oMath>
                </a14:m>
                <a:r>
                  <a:rPr lang="nl-NL" sz="2800" b="1" dirty="0">
                    <a:solidFill>
                      <a:srgbClr val="FF0000"/>
                    </a:solidFill>
                  </a:rPr>
                  <a:t>  </a:t>
                </a:r>
                <a:r>
                  <a:rPr lang="nl-NL" sz="2800" b="1" dirty="0">
                    <a:solidFill>
                      <a:schemeClr val="bg1"/>
                    </a:solidFill>
                  </a:rPr>
                  <a:t>_______</a:t>
                </a:r>
              </a:p>
              <a:p>
                <a:pPr algn="ctr"/>
                <a:endParaRPr lang="nl-BE" sz="2400" dirty="0"/>
              </a:p>
            </p:txBody>
          </p:sp>
        </mc:Choice>
        <mc:Fallback xmlns="">
          <p:sp>
            <p:nvSpPr>
              <p:cNvPr id="18" name="Tekstvak 17">
                <a:extLst>
                  <a:ext uri="{FF2B5EF4-FFF2-40B4-BE49-F238E27FC236}">
                    <a16:creationId xmlns:a16="http://schemas.microsoft.com/office/drawing/2014/main" id="{B1E3E3BF-D45A-4E67-82E6-A65D7A5C9259}"/>
                  </a:ext>
                </a:extLst>
              </p:cNvPr>
              <p:cNvSpPr txBox="1">
                <a:spLocks noRot="1" noChangeAspect="1" noMove="1" noResize="1" noEditPoints="1" noAdjustHandles="1" noChangeArrowheads="1" noChangeShapeType="1" noTextEdit="1"/>
              </p:cNvSpPr>
              <p:nvPr/>
            </p:nvSpPr>
            <p:spPr>
              <a:xfrm>
                <a:off x="6709951" y="3931758"/>
                <a:ext cx="4132215" cy="1829925"/>
              </a:xfrm>
              <a:prstGeom prst="rect">
                <a:avLst/>
              </a:prstGeom>
              <a:blipFill>
                <a:blip r:embed="rId8"/>
                <a:stretch>
                  <a:fillRect t="-1967"/>
                </a:stretch>
              </a:blipFill>
              <a:ln w="28575">
                <a:solidFill>
                  <a:schemeClr val="tx1"/>
                </a:solidFill>
              </a:ln>
            </p:spPr>
            <p:txBody>
              <a:bodyPr/>
              <a:lstStyle/>
              <a:p>
                <a:r>
                  <a:rPr lang="nl-BE">
                    <a:noFill/>
                  </a:rPr>
                  <a:t> </a:t>
                </a:r>
              </a:p>
            </p:txBody>
          </p:sp>
        </mc:Fallback>
      </mc:AlternateContent>
    </p:spTree>
    <p:extLst>
      <p:ext uri="{BB962C8B-B14F-4D97-AF65-F5344CB8AC3E}">
        <p14:creationId xmlns:p14="http://schemas.microsoft.com/office/powerpoint/2010/main" val="228726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045E7B8-6B09-45E8-AC82-1CA8DCFEAAF4}"/>
              </a:ext>
            </a:extLst>
          </p:cNvPr>
          <p:cNvPicPr>
            <a:picLocks noChangeAspect="1"/>
          </p:cNvPicPr>
          <p:nvPr/>
        </p:nvPicPr>
        <p:blipFill>
          <a:blip r:embed="rId2"/>
          <a:stretch>
            <a:fillRect/>
          </a:stretch>
        </p:blipFill>
        <p:spPr>
          <a:xfrm>
            <a:off x="636952" y="1528813"/>
            <a:ext cx="10839717" cy="5098341"/>
          </a:xfrm>
          <a:prstGeom prst="rect">
            <a:avLst/>
          </a:prstGeom>
        </p:spPr>
      </p:pic>
      <p:sp>
        <p:nvSpPr>
          <p:cNvPr id="2" name="Titel 1">
            <a:extLst>
              <a:ext uri="{FF2B5EF4-FFF2-40B4-BE49-F238E27FC236}">
                <a16:creationId xmlns:a16="http://schemas.microsoft.com/office/drawing/2014/main" id="{A8C306E9-AA41-4920-8C63-684184360326}"/>
              </a:ext>
            </a:extLst>
          </p:cNvPr>
          <p:cNvSpPr>
            <a:spLocks noGrp="1"/>
          </p:cNvSpPr>
          <p:nvPr>
            <p:ph type="title"/>
          </p:nvPr>
        </p:nvSpPr>
        <p:spPr>
          <a:xfrm>
            <a:off x="3672840" y="365125"/>
            <a:ext cx="8152270" cy="1281113"/>
          </a:xfrm>
        </p:spPr>
        <p:txBody>
          <a:bodyPr/>
          <a:lstStyle/>
          <a:p>
            <a:r>
              <a:rPr lang="nl-NL" dirty="0"/>
              <a:t>Besluit:</a:t>
            </a:r>
          </a:p>
        </p:txBody>
      </p:sp>
      <p:pic>
        <p:nvPicPr>
          <p:cNvPr id="4" name="Picture 5">
            <a:extLst>
              <a:ext uri="{FF2B5EF4-FFF2-40B4-BE49-F238E27FC236}">
                <a16:creationId xmlns:a16="http://schemas.microsoft.com/office/drawing/2014/main" id="{E7972B7A-871E-4DDA-ACD4-FA81451D2E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9785" y="217488"/>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F9E27A60-4B60-4FDD-B6F8-CA195030A385}"/>
              </a:ext>
            </a:extLst>
          </p:cNvPr>
          <p:cNvSpPr txBox="1"/>
          <p:nvPr/>
        </p:nvSpPr>
        <p:spPr>
          <a:xfrm>
            <a:off x="6148251" y="143818"/>
            <a:ext cx="5676859" cy="1384995"/>
          </a:xfrm>
          <a:prstGeom prst="rect">
            <a:avLst/>
          </a:prstGeom>
          <a:noFill/>
        </p:spPr>
        <p:txBody>
          <a:bodyPr wrap="square">
            <a:spAutoFit/>
          </a:bodyPr>
          <a:lstStyle/>
          <a:p>
            <a:r>
              <a:rPr lang="nl-NL" sz="2800" b="0" i="1" dirty="0">
                <a:solidFill>
                  <a:srgbClr val="002757"/>
                </a:solidFill>
                <a:effectLst/>
              </a:rPr>
              <a:t>Combineer de grootheden met de juiste eenheden door deze met elkaar te verbinden.</a:t>
            </a:r>
            <a:r>
              <a:rPr lang="nl-NL" sz="2800" b="0" i="0" dirty="0">
                <a:solidFill>
                  <a:srgbClr val="002757"/>
                </a:solidFill>
                <a:effectLst/>
              </a:rPr>
              <a:t> </a:t>
            </a:r>
            <a:endParaRPr lang="nl-BE" sz="2800" dirty="0">
              <a:solidFill>
                <a:srgbClr val="002757"/>
              </a:solidFill>
            </a:endParaRPr>
          </a:p>
        </p:txBody>
      </p:sp>
      <p:cxnSp>
        <p:nvCxnSpPr>
          <p:cNvPr id="7" name="Rechte verbindingslijn 6">
            <a:extLst>
              <a:ext uri="{FF2B5EF4-FFF2-40B4-BE49-F238E27FC236}">
                <a16:creationId xmlns:a16="http://schemas.microsoft.com/office/drawing/2014/main" id="{BD7DB2BB-8BC8-4A69-8672-1D25CE691887}"/>
              </a:ext>
            </a:extLst>
          </p:cNvPr>
          <p:cNvCxnSpPr>
            <a:cxnSpLocks/>
          </p:cNvCxnSpPr>
          <p:nvPr/>
        </p:nvCxnSpPr>
        <p:spPr>
          <a:xfrm>
            <a:off x="5085806" y="2166738"/>
            <a:ext cx="1959428" cy="427434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7B5EC3CB-2F25-49FE-AB7D-FC3A61D12CE0}"/>
              </a:ext>
            </a:extLst>
          </p:cNvPr>
          <p:cNvCxnSpPr>
            <a:cxnSpLocks/>
          </p:cNvCxnSpPr>
          <p:nvPr/>
        </p:nvCxnSpPr>
        <p:spPr>
          <a:xfrm flipV="1">
            <a:off x="5085806" y="2166738"/>
            <a:ext cx="1959428" cy="79697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E1606A4A-6BA8-4C06-A284-26C69933F857}"/>
              </a:ext>
            </a:extLst>
          </p:cNvPr>
          <p:cNvCxnSpPr>
            <a:cxnSpLocks/>
          </p:cNvCxnSpPr>
          <p:nvPr/>
        </p:nvCxnSpPr>
        <p:spPr>
          <a:xfrm>
            <a:off x="5085806" y="3611932"/>
            <a:ext cx="1959428" cy="150163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A61F8E10-EA17-44EE-BA8D-3AA4476CF584}"/>
              </a:ext>
            </a:extLst>
          </p:cNvPr>
          <p:cNvCxnSpPr>
            <a:cxnSpLocks/>
          </p:cNvCxnSpPr>
          <p:nvPr/>
        </p:nvCxnSpPr>
        <p:spPr>
          <a:xfrm flipV="1">
            <a:off x="5085806" y="2963713"/>
            <a:ext cx="1959428" cy="140774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8CE1B2D4-6BC0-487D-B438-0A7394C3A18A}"/>
              </a:ext>
            </a:extLst>
          </p:cNvPr>
          <p:cNvCxnSpPr>
            <a:cxnSpLocks/>
          </p:cNvCxnSpPr>
          <p:nvPr/>
        </p:nvCxnSpPr>
        <p:spPr>
          <a:xfrm>
            <a:off x="5085806" y="5167447"/>
            <a:ext cx="1959428" cy="70417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28844949-8957-4294-B3AE-5BF75FB7F1D7}"/>
              </a:ext>
            </a:extLst>
          </p:cNvPr>
          <p:cNvCxnSpPr>
            <a:cxnSpLocks/>
          </p:cNvCxnSpPr>
          <p:nvPr/>
        </p:nvCxnSpPr>
        <p:spPr>
          <a:xfrm flipV="1">
            <a:off x="5068388" y="3667584"/>
            <a:ext cx="1976846" cy="212047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5D6AE702-1E5C-42B9-B9F1-D385B4CFFAB4}"/>
              </a:ext>
            </a:extLst>
          </p:cNvPr>
          <p:cNvCxnSpPr>
            <a:cxnSpLocks/>
          </p:cNvCxnSpPr>
          <p:nvPr/>
        </p:nvCxnSpPr>
        <p:spPr>
          <a:xfrm flipV="1">
            <a:off x="5107577" y="4304417"/>
            <a:ext cx="1976846" cy="212047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92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el 1">
                <a:extLst>
                  <a:ext uri="{FF2B5EF4-FFF2-40B4-BE49-F238E27FC236}">
                    <a16:creationId xmlns:a16="http://schemas.microsoft.com/office/drawing/2014/main" id="{A8C306E9-AA41-4920-8C63-684184360326}"/>
                  </a:ext>
                </a:extLst>
              </p:cNvPr>
              <p:cNvSpPr>
                <a:spLocks noGrp="1"/>
              </p:cNvSpPr>
              <p:nvPr>
                <p:ph type="title"/>
              </p:nvPr>
            </p:nvSpPr>
            <p:spPr>
              <a:xfrm>
                <a:off x="3672840" y="365125"/>
                <a:ext cx="8152270" cy="1281113"/>
              </a:xfrm>
            </p:spPr>
            <p:txBody>
              <a:bodyPr/>
              <a:lstStyle/>
              <a:p>
                <a:pPr/>
                <a14:m>
                  <m:oMathPara xmlns:m="http://schemas.openxmlformats.org/officeDocument/2006/math">
                    <m:oMathParaPr>
                      <m:jc m:val="left"/>
                    </m:oMathParaPr>
                    <m:oMath xmlns:m="http://schemas.openxmlformats.org/officeDocument/2006/math">
                      <m:f>
                        <m:fPr>
                          <m:ctrlPr>
                            <a:rPr lang="nl-BE" sz="2800" b="1" i="1">
                              <a:solidFill>
                                <a:srgbClr val="E00049"/>
                              </a:solidFill>
                              <a:latin typeface="Cambria Math" panose="02040503050406030204" pitchFamily="18" charset="0"/>
                              <a:ea typeface="Times New Roman" panose="02020603050405020304" pitchFamily="18" charset="0"/>
                            </a:rPr>
                          </m:ctrlPr>
                        </m:fPr>
                        <m:num>
                          <m:r>
                            <a:rPr lang="nl-NL" sz="2800" b="1" i="1">
                              <a:solidFill>
                                <a:srgbClr val="E00049"/>
                              </a:solidFill>
                              <a:latin typeface="Cambria Math" panose="02040503050406030204" pitchFamily="18" charset="0"/>
                              <a:ea typeface="Times New Roman" panose="02020603050405020304" pitchFamily="18" charset="0"/>
                              <a:cs typeface="Times New Roman" panose="02020603050405020304" pitchFamily="18" charset="0"/>
                            </a:rPr>
                            <m:t>𝜟</m:t>
                          </m:r>
                          <m:r>
                            <a:rPr lang="nl-NL" sz="2800" b="1" i="1">
                              <a:solidFill>
                                <a:srgbClr val="E00049"/>
                              </a:solidFill>
                              <a:latin typeface="Cambria Math" panose="02040503050406030204" pitchFamily="18" charset="0"/>
                              <a:ea typeface="Times New Roman" panose="02020603050405020304" pitchFamily="18" charset="0"/>
                              <a:cs typeface="Times New Roman" panose="02020603050405020304" pitchFamily="18" charset="0"/>
                            </a:rPr>
                            <m:t>𝑸</m:t>
                          </m:r>
                        </m:num>
                        <m:den>
                          <m:r>
                            <a:rPr lang="nl-NL" sz="2800" b="1" i="1">
                              <a:solidFill>
                                <a:srgbClr val="E00049"/>
                              </a:solidFill>
                              <a:latin typeface="Cambria Math" panose="02040503050406030204" pitchFamily="18" charset="0"/>
                              <a:ea typeface="Times New Roman" panose="02020603050405020304" pitchFamily="18" charset="0"/>
                              <a:cs typeface="Times New Roman" panose="02020603050405020304" pitchFamily="18" charset="0"/>
                            </a:rPr>
                            <m:t>𝜟</m:t>
                          </m:r>
                          <m:r>
                            <a:rPr lang="nl-NL" sz="2800" b="1" i="1">
                              <a:solidFill>
                                <a:srgbClr val="E00049"/>
                              </a:solidFill>
                              <a:latin typeface="Cambria Math" panose="02040503050406030204" pitchFamily="18" charset="0"/>
                              <a:ea typeface="Times New Roman" panose="02020603050405020304" pitchFamily="18" charset="0"/>
                              <a:cs typeface="Times New Roman" panose="02020603050405020304" pitchFamily="18" charset="0"/>
                            </a:rPr>
                            <m:t>𝒕</m:t>
                          </m:r>
                        </m:den>
                      </m:f>
                      <m:r>
                        <a:rPr lang="nl-NL" sz="2800" b="1" i="1">
                          <a:solidFill>
                            <a:srgbClr val="E00049"/>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nl-BE" sz="2800" b="1" i="1">
                              <a:solidFill>
                                <a:srgbClr val="E00049"/>
                              </a:solidFill>
                              <a:latin typeface="Cambria Math" panose="02040503050406030204" pitchFamily="18" charset="0"/>
                              <a:ea typeface="Times New Roman" panose="02020603050405020304" pitchFamily="18" charset="0"/>
                            </a:rPr>
                          </m:ctrlPr>
                        </m:fPr>
                        <m:num>
                          <m:r>
                            <a:rPr lang="nl-NL" sz="2800" b="1" i="1">
                              <a:solidFill>
                                <a:srgbClr val="E00049"/>
                              </a:solidFill>
                              <a:latin typeface="Cambria Math" panose="02040503050406030204" pitchFamily="18" charset="0"/>
                              <a:ea typeface="Times New Roman" panose="02020603050405020304" pitchFamily="18" charset="0"/>
                              <a:cs typeface="Times New Roman" panose="02020603050405020304" pitchFamily="18" charset="0"/>
                            </a:rPr>
                            <m:t>𝝀</m:t>
                          </m:r>
                          <m:r>
                            <a:rPr lang="nl-NL" sz="2800" b="1" i="1">
                              <a:solidFill>
                                <a:srgbClr val="E00049"/>
                              </a:solidFill>
                              <a:latin typeface="Cambria Math" panose="02040503050406030204" pitchFamily="18" charset="0"/>
                              <a:ea typeface="Times New Roman" panose="02020603050405020304" pitchFamily="18" charset="0"/>
                              <a:cs typeface="Times New Roman" panose="02020603050405020304" pitchFamily="18" charset="0"/>
                            </a:rPr>
                            <m:t>.</m:t>
                          </m:r>
                          <m:r>
                            <a:rPr lang="nl-NL" sz="2800" b="1" i="1">
                              <a:solidFill>
                                <a:srgbClr val="E00049"/>
                              </a:solidFill>
                              <a:latin typeface="Cambria Math" panose="02040503050406030204" pitchFamily="18" charset="0"/>
                              <a:ea typeface="Times New Roman" panose="02020603050405020304" pitchFamily="18" charset="0"/>
                              <a:cs typeface="Times New Roman" panose="02020603050405020304" pitchFamily="18" charset="0"/>
                            </a:rPr>
                            <m:t>𝑨</m:t>
                          </m:r>
                          <m:r>
                            <a:rPr lang="nl-NL" sz="2800" b="1" i="1">
                              <a:solidFill>
                                <a:srgbClr val="E00049"/>
                              </a:solidFill>
                              <a:latin typeface="Cambria Math" panose="02040503050406030204" pitchFamily="18" charset="0"/>
                              <a:ea typeface="Times New Roman" panose="02020603050405020304" pitchFamily="18" charset="0"/>
                              <a:cs typeface="Times New Roman" panose="02020603050405020304" pitchFamily="18" charset="0"/>
                            </a:rPr>
                            <m:t>.</m:t>
                          </m:r>
                          <m:r>
                            <a:rPr lang="nl-NL" sz="2800" b="1" i="1">
                              <a:solidFill>
                                <a:srgbClr val="E00049"/>
                              </a:solidFill>
                              <a:latin typeface="Cambria Math" panose="02040503050406030204" pitchFamily="18" charset="0"/>
                              <a:ea typeface="Times New Roman" panose="02020603050405020304" pitchFamily="18" charset="0"/>
                              <a:cs typeface="Times New Roman" panose="02020603050405020304" pitchFamily="18" charset="0"/>
                            </a:rPr>
                            <m:t>𝜟</m:t>
                          </m:r>
                          <m:r>
                            <a:rPr lang="nl-BE" sz="2800" b="1" i="1">
                              <a:solidFill>
                                <a:srgbClr val="E00049"/>
                              </a:solidFill>
                              <a:latin typeface="Cambria Math" panose="02040503050406030204" pitchFamily="18" charset="0"/>
                              <a:ea typeface="Times New Roman" panose="02020603050405020304" pitchFamily="18" charset="0"/>
                              <a:cs typeface="Times New Roman" panose="02020603050405020304" pitchFamily="18" charset="0"/>
                            </a:rPr>
                            <m:t>𝑻</m:t>
                          </m:r>
                        </m:num>
                        <m:den>
                          <m:r>
                            <a:rPr lang="nl-NL" sz="2800" b="1" i="1">
                              <a:solidFill>
                                <a:srgbClr val="E00049"/>
                              </a:solidFill>
                              <a:latin typeface="Cambria Math" panose="02040503050406030204" pitchFamily="18" charset="0"/>
                              <a:ea typeface="Times New Roman" panose="02020603050405020304" pitchFamily="18" charset="0"/>
                              <a:cs typeface="Times New Roman" panose="02020603050405020304" pitchFamily="18" charset="0"/>
                            </a:rPr>
                            <m:t>𝒅</m:t>
                          </m:r>
                        </m:den>
                      </m:f>
                    </m:oMath>
                  </m:oMathPara>
                </a14:m>
                <a:endParaRPr lang="nl-NL" sz="2800" dirty="0"/>
              </a:p>
            </p:txBody>
          </p:sp>
        </mc:Choice>
        <mc:Fallback xmlns="">
          <p:sp>
            <p:nvSpPr>
              <p:cNvPr id="2" name="Titel 1">
                <a:extLst>
                  <a:ext uri="{FF2B5EF4-FFF2-40B4-BE49-F238E27FC236}">
                    <a16:creationId xmlns:a16="http://schemas.microsoft.com/office/drawing/2014/main" id="{A8C306E9-AA41-4920-8C63-684184360326}"/>
                  </a:ext>
                </a:extLst>
              </p:cNvPr>
              <p:cNvSpPr>
                <a:spLocks noGrp="1" noRot="1" noChangeAspect="1" noMove="1" noResize="1" noEditPoints="1" noAdjustHandles="1" noChangeArrowheads="1" noChangeShapeType="1" noTextEdit="1"/>
              </p:cNvSpPr>
              <p:nvPr>
                <p:ph type="title"/>
              </p:nvPr>
            </p:nvSpPr>
            <p:spPr>
              <a:xfrm>
                <a:off x="3672840" y="365125"/>
                <a:ext cx="8152270" cy="1281113"/>
              </a:xfrm>
              <a:blipFill>
                <a:blip r:embed="rId2"/>
                <a:stretch>
                  <a:fillRect/>
                </a:stretch>
              </a:blipFill>
            </p:spPr>
            <p:txBody>
              <a:bodyPr/>
              <a:lstStyle/>
              <a:p>
                <a:r>
                  <a:rPr lang="nl-BE">
                    <a:noFill/>
                  </a:rPr>
                  <a:t> </a:t>
                </a:r>
              </a:p>
            </p:txBody>
          </p:sp>
        </mc:Fallback>
      </mc:AlternateContent>
      <p:pic>
        <p:nvPicPr>
          <p:cNvPr id="4" name="Picture 5">
            <a:extLst>
              <a:ext uri="{FF2B5EF4-FFF2-40B4-BE49-F238E27FC236}">
                <a16:creationId xmlns:a16="http://schemas.microsoft.com/office/drawing/2014/main" id="{E7972B7A-871E-4DDA-ACD4-FA81451D2E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9785" y="217488"/>
            <a:ext cx="1428750" cy="14287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Tekstvak 7">
                <a:extLst>
                  <a:ext uri="{FF2B5EF4-FFF2-40B4-BE49-F238E27FC236}">
                    <a16:creationId xmlns:a16="http://schemas.microsoft.com/office/drawing/2014/main" id="{D22B4932-8E0E-421E-831C-EA1F06E79CC6}"/>
                  </a:ext>
                </a:extLst>
              </p:cNvPr>
              <p:cNvSpPr txBox="1"/>
              <p:nvPr/>
            </p:nvSpPr>
            <p:spPr>
              <a:xfrm>
                <a:off x="256903" y="1550686"/>
                <a:ext cx="6927668" cy="5386154"/>
              </a:xfrm>
              <a:prstGeom prst="rect">
                <a:avLst/>
              </a:prstGeom>
              <a:noFill/>
            </p:spPr>
            <p:txBody>
              <a:bodyPr wrap="square">
                <a:spAutoFit/>
              </a:bodyPr>
              <a:lstStyle/>
              <a:p>
                <a:pPr fontAlgn="base"/>
                <a14:m>
                  <m:oMath xmlns:m="http://schemas.openxmlformats.org/officeDocument/2006/math">
                    <m:f>
                      <m:fPr>
                        <m:ctrlPr>
                          <a:rPr lang="nl-BE" sz="3600" b="1" i="1" smtClean="0">
                            <a:solidFill>
                              <a:srgbClr val="002757"/>
                            </a:solidFill>
                            <a:latin typeface="Cambria Math" panose="02040503050406030204" pitchFamily="18" charset="0"/>
                            <a:ea typeface="Times New Roman" panose="02020603050405020304" pitchFamily="18" charset="0"/>
                          </a:rPr>
                        </m:ctrlPr>
                      </m:fPr>
                      <m:num>
                        <m:r>
                          <a:rPr lang="nl-NL" sz="3600" b="1" i="1">
                            <a:solidFill>
                              <a:srgbClr val="002757"/>
                            </a:solidFill>
                            <a:latin typeface="Cambria Math" panose="02040503050406030204" pitchFamily="18" charset="0"/>
                            <a:ea typeface="Times New Roman" panose="02020603050405020304" pitchFamily="18" charset="0"/>
                            <a:cs typeface="Times New Roman" panose="02020603050405020304" pitchFamily="18" charset="0"/>
                          </a:rPr>
                          <m:t>𝜟</m:t>
                        </m:r>
                        <m:r>
                          <a:rPr lang="nl-NL" sz="3600" b="1" i="1">
                            <a:solidFill>
                              <a:srgbClr val="002757"/>
                            </a:solidFill>
                            <a:latin typeface="Cambria Math" panose="02040503050406030204" pitchFamily="18" charset="0"/>
                            <a:ea typeface="Times New Roman" panose="02020603050405020304" pitchFamily="18" charset="0"/>
                            <a:cs typeface="Times New Roman" panose="02020603050405020304" pitchFamily="18" charset="0"/>
                          </a:rPr>
                          <m:t>𝑸</m:t>
                        </m:r>
                      </m:num>
                      <m:den>
                        <m:r>
                          <a:rPr lang="nl-NL" sz="3600" b="1" i="1">
                            <a:solidFill>
                              <a:srgbClr val="002757"/>
                            </a:solidFill>
                            <a:latin typeface="Cambria Math" panose="02040503050406030204" pitchFamily="18" charset="0"/>
                            <a:ea typeface="Times New Roman" panose="02020603050405020304" pitchFamily="18" charset="0"/>
                            <a:cs typeface="Times New Roman" panose="02020603050405020304" pitchFamily="18" charset="0"/>
                          </a:rPr>
                          <m:t>𝜟</m:t>
                        </m:r>
                        <m:r>
                          <a:rPr lang="nl-NL" sz="3600" b="1" i="1">
                            <a:solidFill>
                              <a:srgbClr val="002757"/>
                            </a:solidFill>
                            <a:latin typeface="Cambria Math" panose="02040503050406030204" pitchFamily="18" charset="0"/>
                            <a:ea typeface="Times New Roman" panose="02020603050405020304" pitchFamily="18" charset="0"/>
                            <a:cs typeface="Times New Roman" panose="02020603050405020304" pitchFamily="18" charset="0"/>
                          </a:rPr>
                          <m:t>𝒕</m:t>
                        </m:r>
                      </m:den>
                    </m:f>
                  </m:oMath>
                </a14:m>
                <a:r>
                  <a:rPr lang="nl-NL" sz="3600" b="1" i="0" dirty="0">
                    <a:solidFill>
                      <a:srgbClr val="002757"/>
                    </a:solidFill>
                    <a:effectLst/>
                  </a:rPr>
                  <a:t> </a:t>
                </a:r>
              </a:p>
              <a:p>
                <a:pPr fontAlgn="base"/>
                <a:endParaRPr lang="nl-NL" sz="3600" b="1" i="0" dirty="0">
                  <a:solidFill>
                    <a:srgbClr val="002757"/>
                  </a:solidFill>
                  <a:effectLst/>
                </a:endParaRPr>
              </a:p>
              <a:p>
                <a:pPr rtl="0" fontAlgn="base"/>
                <a:r>
                  <a:rPr lang="nl-NL" sz="3600" i="0" dirty="0">
                    <a:solidFill>
                      <a:schemeClr val="accent2"/>
                    </a:solidFill>
                    <a:effectLst/>
                  </a:rPr>
                  <a:t>A</a:t>
                </a:r>
              </a:p>
              <a:p>
                <a:pPr rtl="0" fontAlgn="base"/>
                <a:endParaRPr lang="nl-NL" sz="3600" i="0" dirty="0">
                  <a:solidFill>
                    <a:srgbClr val="002757"/>
                  </a:solidFill>
                  <a:effectLst/>
                </a:endParaRPr>
              </a:p>
              <a:p>
                <a:pPr rtl="0" fontAlgn="base"/>
                <a:r>
                  <a:rPr lang="nl-NL" sz="3600" dirty="0">
                    <a:solidFill>
                      <a:srgbClr val="002757"/>
                    </a:solidFill>
                  </a:rPr>
                  <a:t>Δ</a:t>
                </a:r>
                <a:r>
                  <a:rPr lang="nl-BE" sz="3600" dirty="0">
                    <a:solidFill>
                      <a:srgbClr val="002757"/>
                    </a:solidFill>
                  </a:rPr>
                  <a:t>T</a:t>
                </a:r>
              </a:p>
              <a:p>
                <a:pPr rtl="0" fontAlgn="base"/>
                <a:endParaRPr lang="nl-BE" sz="3600" dirty="0">
                  <a:solidFill>
                    <a:srgbClr val="002757"/>
                  </a:solidFill>
                </a:endParaRPr>
              </a:p>
              <a:p>
                <a:pPr rtl="0" fontAlgn="base"/>
                <a:r>
                  <a:rPr lang="nl-BE" sz="3600" dirty="0">
                    <a:solidFill>
                      <a:schemeClr val="accent6"/>
                    </a:solidFill>
                  </a:rPr>
                  <a:t>d</a:t>
                </a:r>
              </a:p>
              <a:p>
                <a:pPr rtl="0" fontAlgn="base"/>
                <a:endParaRPr lang="nl-BE" sz="3600" i="0" dirty="0">
                  <a:solidFill>
                    <a:srgbClr val="002757"/>
                  </a:solidFill>
                  <a:effectLst/>
                </a:endParaRPr>
              </a:p>
              <a:p>
                <a:pPr rtl="0" fontAlgn="base"/>
                <a:r>
                  <a:rPr lang="el-GR" sz="3600" dirty="0">
                    <a:solidFill>
                      <a:srgbClr val="002757"/>
                    </a:solidFill>
                  </a:rPr>
                  <a:t>λ</a:t>
                </a:r>
                <a:r>
                  <a:rPr lang="nl-NL" sz="3600" i="0" dirty="0">
                    <a:solidFill>
                      <a:srgbClr val="002757"/>
                    </a:solidFill>
                    <a:effectLst/>
                  </a:rPr>
                  <a:t> </a:t>
                </a:r>
                <a:r>
                  <a:rPr lang="nl-NL" sz="4000" i="0" dirty="0">
                    <a:solidFill>
                      <a:srgbClr val="002757"/>
                    </a:solidFill>
                    <a:effectLst/>
                  </a:rPr>
                  <a:t> </a:t>
                </a:r>
              </a:p>
            </p:txBody>
          </p:sp>
        </mc:Choice>
        <mc:Fallback xmlns="">
          <p:sp>
            <p:nvSpPr>
              <p:cNvPr id="8" name="Tekstvak 7">
                <a:extLst>
                  <a:ext uri="{FF2B5EF4-FFF2-40B4-BE49-F238E27FC236}">
                    <a16:creationId xmlns:a16="http://schemas.microsoft.com/office/drawing/2014/main" id="{D22B4932-8E0E-421E-831C-EA1F06E79CC6}"/>
                  </a:ext>
                </a:extLst>
              </p:cNvPr>
              <p:cNvSpPr txBox="1">
                <a:spLocks noRot="1" noChangeAspect="1" noMove="1" noResize="1" noEditPoints="1" noAdjustHandles="1" noChangeArrowheads="1" noChangeShapeType="1" noTextEdit="1"/>
              </p:cNvSpPr>
              <p:nvPr/>
            </p:nvSpPr>
            <p:spPr>
              <a:xfrm>
                <a:off x="256903" y="1550686"/>
                <a:ext cx="6927668" cy="5386154"/>
              </a:xfrm>
              <a:prstGeom prst="rect">
                <a:avLst/>
              </a:prstGeom>
              <a:blipFill>
                <a:blip r:embed="rId4"/>
                <a:stretch>
                  <a:fillRect l="-2639" b="-3054"/>
                </a:stretch>
              </a:blipFill>
            </p:spPr>
            <p:txBody>
              <a:bodyPr/>
              <a:lstStyle/>
              <a:p>
                <a:r>
                  <a:rPr lang="nl-BE">
                    <a:noFill/>
                  </a:rPr>
                  <a:t> </a:t>
                </a:r>
              </a:p>
            </p:txBody>
          </p:sp>
        </mc:Fallback>
      </mc:AlternateContent>
      <p:sp>
        <p:nvSpPr>
          <p:cNvPr id="3" name="Tekstvak 2">
            <a:extLst>
              <a:ext uri="{FF2B5EF4-FFF2-40B4-BE49-F238E27FC236}">
                <a16:creationId xmlns:a16="http://schemas.microsoft.com/office/drawing/2014/main" id="{662BB7E4-9F45-4BDE-A5D1-534B64575393}"/>
              </a:ext>
            </a:extLst>
          </p:cNvPr>
          <p:cNvSpPr txBox="1"/>
          <p:nvPr/>
        </p:nvSpPr>
        <p:spPr>
          <a:xfrm>
            <a:off x="931817" y="2946500"/>
            <a:ext cx="6252754" cy="523220"/>
          </a:xfrm>
          <a:prstGeom prst="rect">
            <a:avLst/>
          </a:prstGeom>
          <a:noFill/>
        </p:spPr>
        <p:txBody>
          <a:bodyPr wrap="square" rtlCol="0">
            <a:spAutoFit/>
          </a:bodyPr>
          <a:lstStyle/>
          <a:p>
            <a:r>
              <a:rPr lang="nl-BE" sz="2800" dirty="0">
                <a:solidFill>
                  <a:schemeClr val="accent2"/>
                </a:solidFill>
              </a:rPr>
              <a:t>oppervlakte</a:t>
            </a:r>
          </a:p>
        </p:txBody>
      </p:sp>
      <p:sp>
        <p:nvSpPr>
          <p:cNvPr id="7" name="Tekstvak 6">
            <a:extLst>
              <a:ext uri="{FF2B5EF4-FFF2-40B4-BE49-F238E27FC236}">
                <a16:creationId xmlns:a16="http://schemas.microsoft.com/office/drawing/2014/main" id="{6685BE85-A660-491A-BD24-8C9C0A110F4C}"/>
              </a:ext>
            </a:extLst>
          </p:cNvPr>
          <p:cNvSpPr txBox="1"/>
          <p:nvPr/>
        </p:nvSpPr>
        <p:spPr>
          <a:xfrm>
            <a:off x="931817" y="4025346"/>
            <a:ext cx="6252754" cy="523220"/>
          </a:xfrm>
          <a:prstGeom prst="rect">
            <a:avLst/>
          </a:prstGeom>
          <a:noFill/>
        </p:spPr>
        <p:txBody>
          <a:bodyPr wrap="square" rtlCol="0">
            <a:spAutoFit/>
          </a:bodyPr>
          <a:lstStyle/>
          <a:p>
            <a:r>
              <a:rPr lang="nl-BE" sz="2800" dirty="0">
                <a:solidFill>
                  <a:srgbClr val="002757"/>
                </a:solidFill>
              </a:rPr>
              <a:t>temperatuurverschil</a:t>
            </a:r>
          </a:p>
        </p:txBody>
      </p:sp>
      <p:sp>
        <p:nvSpPr>
          <p:cNvPr id="9" name="Tekstvak 8">
            <a:extLst>
              <a:ext uri="{FF2B5EF4-FFF2-40B4-BE49-F238E27FC236}">
                <a16:creationId xmlns:a16="http://schemas.microsoft.com/office/drawing/2014/main" id="{7E705C40-F9F4-47BE-AC6D-CFA0AE33921B}"/>
              </a:ext>
            </a:extLst>
          </p:cNvPr>
          <p:cNvSpPr txBox="1"/>
          <p:nvPr/>
        </p:nvSpPr>
        <p:spPr>
          <a:xfrm>
            <a:off x="931817" y="5163206"/>
            <a:ext cx="6252754" cy="523220"/>
          </a:xfrm>
          <a:prstGeom prst="rect">
            <a:avLst/>
          </a:prstGeom>
          <a:noFill/>
        </p:spPr>
        <p:txBody>
          <a:bodyPr wrap="square" rtlCol="0">
            <a:spAutoFit/>
          </a:bodyPr>
          <a:lstStyle/>
          <a:p>
            <a:r>
              <a:rPr lang="nl-BE" sz="2800" dirty="0">
                <a:solidFill>
                  <a:schemeClr val="accent6"/>
                </a:solidFill>
              </a:rPr>
              <a:t>dikte</a:t>
            </a:r>
          </a:p>
        </p:txBody>
      </p:sp>
      <p:sp>
        <p:nvSpPr>
          <p:cNvPr id="10" name="Tekstvak 9">
            <a:extLst>
              <a:ext uri="{FF2B5EF4-FFF2-40B4-BE49-F238E27FC236}">
                <a16:creationId xmlns:a16="http://schemas.microsoft.com/office/drawing/2014/main" id="{945B81CF-D895-44C0-8607-9869AF2C8E1F}"/>
              </a:ext>
            </a:extLst>
          </p:cNvPr>
          <p:cNvSpPr txBox="1"/>
          <p:nvPr/>
        </p:nvSpPr>
        <p:spPr>
          <a:xfrm>
            <a:off x="931817" y="6274458"/>
            <a:ext cx="6252754" cy="523220"/>
          </a:xfrm>
          <a:prstGeom prst="rect">
            <a:avLst/>
          </a:prstGeom>
          <a:noFill/>
        </p:spPr>
        <p:txBody>
          <a:bodyPr wrap="square" rtlCol="0">
            <a:spAutoFit/>
          </a:bodyPr>
          <a:lstStyle/>
          <a:p>
            <a:r>
              <a:rPr lang="nl-BE" sz="2800" dirty="0">
                <a:solidFill>
                  <a:srgbClr val="002757"/>
                </a:solidFill>
              </a:rPr>
              <a:t>warmtegeleidingscoëfficiënt</a:t>
            </a:r>
          </a:p>
        </p:txBody>
      </p:sp>
      <p:pic>
        <p:nvPicPr>
          <p:cNvPr id="11" name="Afbeelding 10">
            <a:extLst>
              <a:ext uri="{FF2B5EF4-FFF2-40B4-BE49-F238E27FC236}">
                <a16:creationId xmlns:a16="http://schemas.microsoft.com/office/drawing/2014/main" id="{196FD787-61CE-4999-ABF7-4E75974CB874}"/>
              </a:ext>
            </a:extLst>
          </p:cNvPr>
          <p:cNvPicPr>
            <a:picLocks noChangeAspect="1"/>
          </p:cNvPicPr>
          <p:nvPr/>
        </p:nvPicPr>
        <p:blipFill>
          <a:blip r:embed="rId5"/>
          <a:stretch>
            <a:fillRect/>
          </a:stretch>
        </p:blipFill>
        <p:spPr>
          <a:xfrm>
            <a:off x="6877585" y="552572"/>
            <a:ext cx="4861569" cy="5752856"/>
          </a:xfrm>
          <a:prstGeom prst="rect">
            <a:avLst/>
          </a:prstGeom>
        </p:spPr>
      </p:pic>
      <p:sp>
        <p:nvSpPr>
          <p:cNvPr id="12" name="Tekstvak 11">
            <a:extLst>
              <a:ext uri="{FF2B5EF4-FFF2-40B4-BE49-F238E27FC236}">
                <a16:creationId xmlns:a16="http://schemas.microsoft.com/office/drawing/2014/main" id="{F0783828-8FC3-43B9-B2F5-CC0534EDB110}"/>
              </a:ext>
            </a:extLst>
          </p:cNvPr>
          <p:cNvSpPr txBox="1"/>
          <p:nvPr/>
        </p:nvSpPr>
        <p:spPr>
          <a:xfrm>
            <a:off x="931817" y="1756681"/>
            <a:ext cx="6252754" cy="523220"/>
          </a:xfrm>
          <a:prstGeom prst="rect">
            <a:avLst/>
          </a:prstGeom>
          <a:noFill/>
        </p:spPr>
        <p:txBody>
          <a:bodyPr wrap="square" rtlCol="0">
            <a:spAutoFit/>
          </a:bodyPr>
          <a:lstStyle/>
          <a:p>
            <a:r>
              <a:rPr lang="nl-BE" sz="2800">
                <a:solidFill>
                  <a:srgbClr val="002757"/>
                </a:solidFill>
              </a:rPr>
              <a:t>warmtestroom</a:t>
            </a:r>
            <a:endParaRPr lang="nl-BE" sz="2800" dirty="0">
              <a:solidFill>
                <a:srgbClr val="002757"/>
              </a:solidFill>
            </a:endParaRPr>
          </a:p>
        </p:txBody>
      </p:sp>
    </p:spTree>
    <p:extLst>
      <p:ext uri="{BB962C8B-B14F-4D97-AF65-F5344CB8AC3E}">
        <p14:creationId xmlns:p14="http://schemas.microsoft.com/office/powerpoint/2010/main" val="334580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F9E27A60-4B60-4FDD-B6F8-CA195030A385}"/>
              </a:ext>
            </a:extLst>
          </p:cNvPr>
          <p:cNvSpPr txBox="1"/>
          <p:nvPr/>
        </p:nvSpPr>
        <p:spPr>
          <a:xfrm>
            <a:off x="1828799" y="474745"/>
            <a:ext cx="9413967" cy="2369880"/>
          </a:xfrm>
          <a:prstGeom prst="rect">
            <a:avLst/>
          </a:prstGeom>
          <a:noFill/>
        </p:spPr>
        <p:txBody>
          <a:bodyPr wrap="square">
            <a:spAutoFit/>
          </a:bodyPr>
          <a:lstStyle/>
          <a:p>
            <a:r>
              <a:rPr lang="nl-NL" sz="2400" i="1" dirty="0">
                <a:solidFill>
                  <a:srgbClr val="002757"/>
                </a:solidFill>
              </a:rPr>
              <a:t>Omcirkel het juiste antwoord en vul in.</a:t>
            </a:r>
          </a:p>
          <a:p>
            <a:endParaRPr lang="nl-NL" sz="2800" i="1" dirty="0">
              <a:solidFill>
                <a:srgbClr val="002757"/>
              </a:solidFill>
            </a:endParaRPr>
          </a:p>
          <a:p>
            <a:r>
              <a:rPr lang="nl-NL" sz="2400" dirty="0">
                <a:solidFill>
                  <a:srgbClr val="002757"/>
                </a:solidFill>
              </a:rPr>
              <a:t>Hoe kleiner λ, dus hoe kleiner de ___________________________, hoe </a:t>
            </a:r>
            <a:r>
              <a:rPr lang="nl-NL" sz="2400" i="1" dirty="0">
                <a:solidFill>
                  <a:srgbClr val="002757"/>
                </a:solidFill>
              </a:rPr>
              <a:t>meer/minder </a:t>
            </a:r>
            <a:r>
              <a:rPr lang="nl-NL" sz="2400" dirty="0">
                <a:solidFill>
                  <a:srgbClr val="002757"/>
                </a:solidFill>
              </a:rPr>
              <a:t>warmtestroom, hoe </a:t>
            </a:r>
            <a:r>
              <a:rPr lang="nl-NL" sz="2400" i="1" dirty="0">
                <a:solidFill>
                  <a:srgbClr val="002757"/>
                </a:solidFill>
              </a:rPr>
              <a:t>makkelijker/moeilijker </a:t>
            </a:r>
            <a:r>
              <a:rPr lang="nl-NL" sz="2400" dirty="0">
                <a:solidFill>
                  <a:srgbClr val="002757"/>
                </a:solidFill>
              </a:rPr>
              <a:t>de warmte wordt doorgegeven, hoe </a:t>
            </a:r>
            <a:r>
              <a:rPr lang="nl-NL" sz="2400" i="1" dirty="0">
                <a:solidFill>
                  <a:srgbClr val="002757"/>
                </a:solidFill>
              </a:rPr>
              <a:t>beter/slechter </a:t>
            </a:r>
            <a:r>
              <a:rPr lang="nl-NL" sz="2400" dirty="0">
                <a:solidFill>
                  <a:srgbClr val="002757"/>
                </a:solidFill>
              </a:rPr>
              <a:t>de geleiding. Een materiaal dat aan deze eisen voldoet, is een goede isolator.</a:t>
            </a:r>
          </a:p>
        </p:txBody>
      </p:sp>
      <p:sp>
        <p:nvSpPr>
          <p:cNvPr id="16" name="Tekstvak 15">
            <a:extLst>
              <a:ext uri="{FF2B5EF4-FFF2-40B4-BE49-F238E27FC236}">
                <a16:creationId xmlns:a16="http://schemas.microsoft.com/office/drawing/2014/main" id="{B6856744-8E14-4F66-A67F-EFB0417F1948}"/>
              </a:ext>
            </a:extLst>
          </p:cNvPr>
          <p:cNvSpPr txBox="1"/>
          <p:nvPr/>
        </p:nvSpPr>
        <p:spPr>
          <a:xfrm>
            <a:off x="117566" y="2987533"/>
            <a:ext cx="8172994" cy="3416320"/>
          </a:xfrm>
          <a:prstGeom prst="rect">
            <a:avLst/>
          </a:prstGeom>
          <a:noFill/>
        </p:spPr>
        <p:txBody>
          <a:bodyPr wrap="square">
            <a:spAutoFit/>
          </a:bodyPr>
          <a:lstStyle/>
          <a:p>
            <a:pPr algn="just"/>
            <a:r>
              <a:rPr lang="nl-BE" sz="2400" dirty="0">
                <a:solidFill>
                  <a:srgbClr val="002757"/>
                </a:solidFill>
              </a:rPr>
              <a:t>Kijk naar de tabel hiernaast. Welke stof is de beste isolator voor onze </a:t>
            </a:r>
            <a:r>
              <a:rPr lang="nl-BE" sz="2400" dirty="0" err="1">
                <a:solidFill>
                  <a:srgbClr val="002757"/>
                </a:solidFill>
              </a:rPr>
              <a:t>biomeiler</a:t>
            </a:r>
            <a:r>
              <a:rPr lang="nl-BE" sz="2400" dirty="0">
                <a:solidFill>
                  <a:srgbClr val="002757"/>
                </a:solidFill>
              </a:rPr>
              <a:t>?</a:t>
            </a:r>
          </a:p>
          <a:p>
            <a:pPr algn="just"/>
            <a:r>
              <a:rPr lang="nl-BE" sz="2400" dirty="0">
                <a:solidFill>
                  <a:srgbClr val="002757"/>
                </a:solidFill>
              </a:rPr>
              <a:t>________________________________________</a:t>
            </a:r>
          </a:p>
          <a:p>
            <a:pPr algn="just"/>
            <a:endParaRPr lang="nl-NL" sz="2400" dirty="0">
              <a:solidFill>
                <a:srgbClr val="002757"/>
              </a:solidFill>
            </a:endParaRPr>
          </a:p>
          <a:p>
            <a:pPr algn="just"/>
            <a:r>
              <a:rPr lang="nl-NL" sz="2400" dirty="0">
                <a:solidFill>
                  <a:srgbClr val="002757"/>
                </a:solidFill>
              </a:rPr>
              <a:t>Dit materiaal heeft de </a:t>
            </a:r>
            <a:r>
              <a:rPr lang="nl-NL" sz="2400" i="1" dirty="0">
                <a:solidFill>
                  <a:srgbClr val="002757"/>
                </a:solidFill>
              </a:rPr>
              <a:t>kleinste/grootste </a:t>
            </a:r>
            <a:r>
              <a:rPr lang="nl-NL" sz="2400" dirty="0">
                <a:solidFill>
                  <a:srgbClr val="002757"/>
                </a:solidFill>
              </a:rPr>
              <a:t>warmtestroom.</a:t>
            </a:r>
          </a:p>
          <a:p>
            <a:pPr algn="just"/>
            <a:endParaRPr lang="nl-NL" sz="2400" dirty="0">
              <a:solidFill>
                <a:srgbClr val="002757"/>
              </a:solidFill>
            </a:endParaRPr>
          </a:p>
          <a:p>
            <a:pPr algn="just"/>
            <a:r>
              <a:rPr lang="nl-NL" sz="2400" dirty="0">
                <a:solidFill>
                  <a:srgbClr val="002757"/>
                </a:solidFill>
              </a:rPr>
              <a:t>Voor onze </a:t>
            </a:r>
            <a:r>
              <a:rPr lang="nl-NL" sz="2400" dirty="0" err="1">
                <a:solidFill>
                  <a:srgbClr val="002757"/>
                </a:solidFill>
              </a:rPr>
              <a:t>biomeiler</a:t>
            </a:r>
            <a:r>
              <a:rPr lang="nl-NL" sz="2400" dirty="0">
                <a:solidFill>
                  <a:srgbClr val="002757"/>
                </a:solidFill>
              </a:rPr>
              <a:t> willen we een goede isolator. Het is dus de bedoeling dat de </a:t>
            </a:r>
            <a:r>
              <a:rPr lang="nl-NL" sz="2400" dirty="0" err="1">
                <a:solidFill>
                  <a:srgbClr val="002757"/>
                </a:solidFill>
              </a:rPr>
              <a:t>biomeiler</a:t>
            </a:r>
            <a:r>
              <a:rPr lang="nl-NL" sz="2400" dirty="0">
                <a:solidFill>
                  <a:srgbClr val="002757"/>
                </a:solidFill>
              </a:rPr>
              <a:t> zo weinig mogelijk warmte doorgeef aan de omgeving.</a:t>
            </a:r>
          </a:p>
        </p:txBody>
      </p:sp>
      <p:sp>
        <p:nvSpPr>
          <p:cNvPr id="18" name="Tekstvak 17">
            <a:extLst>
              <a:ext uri="{FF2B5EF4-FFF2-40B4-BE49-F238E27FC236}">
                <a16:creationId xmlns:a16="http://schemas.microsoft.com/office/drawing/2014/main" id="{936175CB-BCA0-4BA6-A347-1FCFAE715251}"/>
              </a:ext>
            </a:extLst>
          </p:cNvPr>
          <p:cNvSpPr txBox="1"/>
          <p:nvPr/>
        </p:nvSpPr>
        <p:spPr>
          <a:xfrm>
            <a:off x="6338107" y="1207919"/>
            <a:ext cx="5342710" cy="523220"/>
          </a:xfrm>
          <a:prstGeom prst="rect">
            <a:avLst/>
          </a:prstGeom>
          <a:noFill/>
        </p:spPr>
        <p:txBody>
          <a:bodyPr wrap="square" rtlCol="0">
            <a:spAutoFit/>
          </a:bodyPr>
          <a:lstStyle/>
          <a:p>
            <a:r>
              <a:rPr lang="nl-BE" sz="2800" dirty="0">
                <a:solidFill>
                  <a:srgbClr val="FF0000"/>
                </a:solidFill>
              </a:rPr>
              <a:t>warmtegeleidingscoëfficiënt </a:t>
            </a:r>
          </a:p>
        </p:txBody>
      </p:sp>
      <p:sp>
        <p:nvSpPr>
          <p:cNvPr id="20" name="Rechthoek 19">
            <a:extLst>
              <a:ext uri="{FF2B5EF4-FFF2-40B4-BE49-F238E27FC236}">
                <a16:creationId xmlns:a16="http://schemas.microsoft.com/office/drawing/2014/main" id="{300AFEC9-7BC5-4556-BF16-BE43680AD6FB}"/>
              </a:ext>
            </a:extLst>
          </p:cNvPr>
          <p:cNvSpPr/>
          <p:nvPr/>
        </p:nvSpPr>
        <p:spPr>
          <a:xfrm>
            <a:off x="3304650" y="1667005"/>
            <a:ext cx="1058344" cy="46155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Rechthoek 20">
            <a:extLst>
              <a:ext uri="{FF2B5EF4-FFF2-40B4-BE49-F238E27FC236}">
                <a16:creationId xmlns:a16="http://schemas.microsoft.com/office/drawing/2014/main" id="{66AB2EDD-998A-4EBD-BB31-CFFED6751AEA}"/>
              </a:ext>
            </a:extLst>
          </p:cNvPr>
          <p:cNvSpPr/>
          <p:nvPr/>
        </p:nvSpPr>
        <p:spPr>
          <a:xfrm>
            <a:off x="8673483" y="1704922"/>
            <a:ext cx="1393625" cy="42363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 name="Rechthoek 21">
            <a:extLst>
              <a:ext uri="{FF2B5EF4-FFF2-40B4-BE49-F238E27FC236}">
                <a16:creationId xmlns:a16="http://schemas.microsoft.com/office/drawing/2014/main" id="{82D97268-208C-4BA2-88CF-86519EF0991F}"/>
              </a:ext>
            </a:extLst>
          </p:cNvPr>
          <p:cNvSpPr/>
          <p:nvPr/>
        </p:nvSpPr>
        <p:spPr>
          <a:xfrm>
            <a:off x="7177088" y="2002759"/>
            <a:ext cx="1200558" cy="46155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 name="Tekstvak 22">
            <a:extLst>
              <a:ext uri="{FF2B5EF4-FFF2-40B4-BE49-F238E27FC236}">
                <a16:creationId xmlns:a16="http://schemas.microsoft.com/office/drawing/2014/main" id="{4E95445A-E784-4ADD-A8D2-4FA8537ABBFE}"/>
              </a:ext>
            </a:extLst>
          </p:cNvPr>
          <p:cNvSpPr txBox="1"/>
          <p:nvPr/>
        </p:nvSpPr>
        <p:spPr>
          <a:xfrm>
            <a:off x="438050" y="3657595"/>
            <a:ext cx="5342710" cy="523220"/>
          </a:xfrm>
          <a:prstGeom prst="rect">
            <a:avLst/>
          </a:prstGeom>
          <a:noFill/>
        </p:spPr>
        <p:txBody>
          <a:bodyPr wrap="square" rtlCol="0">
            <a:spAutoFit/>
          </a:bodyPr>
          <a:lstStyle/>
          <a:p>
            <a:r>
              <a:rPr lang="nl-BE" sz="2800" dirty="0">
                <a:solidFill>
                  <a:srgbClr val="FF0000"/>
                </a:solidFill>
              </a:rPr>
              <a:t>glaswol</a:t>
            </a:r>
          </a:p>
        </p:txBody>
      </p:sp>
      <p:sp>
        <p:nvSpPr>
          <p:cNvPr id="10" name="Rechthoek 9">
            <a:extLst>
              <a:ext uri="{FF2B5EF4-FFF2-40B4-BE49-F238E27FC236}">
                <a16:creationId xmlns:a16="http://schemas.microsoft.com/office/drawing/2014/main" id="{EE4574F4-7FE2-44DC-BDA5-26FA83C057A8}"/>
              </a:ext>
            </a:extLst>
          </p:cNvPr>
          <p:cNvSpPr/>
          <p:nvPr/>
        </p:nvSpPr>
        <p:spPr>
          <a:xfrm>
            <a:off x="3224096" y="4410570"/>
            <a:ext cx="1058344" cy="52322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4" name="Afbeelding 3">
            <a:extLst>
              <a:ext uri="{FF2B5EF4-FFF2-40B4-BE49-F238E27FC236}">
                <a16:creationId xmlns:a16="http://schemas.microsoft.com/office/drawing/2014/main" id="{8DEF83C4-EB4B-44C4-AA0F-76BBCD106203}"/>
              </a:ext>
            </a:extLst>
          </p:cNvPr>
          <p:cNvPicPr>
            <a:picLocks noChangeAspect="1"/>
          </p:cNvPicPr>
          <p:nvPr/>
        </p:nvPicPr>
        <p:blipFill>
          <a:blip r:embed="rId2"/>
          <a:stretch>
            <a:fillRect/>
          </a:stretch>
        </p:blipFill>
        <p:spPr>
          <a:xfrm>
            <a:off x="8552254" y="2844624"/>
            <a:ext cx="3569147" cy="4013375"/>
          </a:xfrm>
          <a:prstGeom prst="rect">
            <a:avLst/>
          </a:prstGeom>
        </p:spPr>
      </p:pic>
    </p:spTree>
    <p:extLst>
      <p:ext uri="{BB962C8B-B14F-4D97-AF65-F5344CB8AC3E}">
        <p14:creationId xmlns:p14="http://schemas.microsoft.com/office/powerpoint/2010/main" val="351359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1" grpId="0" animBg="1"/>
      <p:bldP spid="22" grpId="0" animBg="1"/>
      <p:bldP spid="23"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335EA-6C13-4923-B522-77E2BD32B127}"/>
              </a:ext>
            </a:extLst>
          </p:cNvPr>
          <p:cNvSpPr>
            <a:spLocks noGrp="1"/>
          </p:cNvSpPr>
          <p:nvPr>
            <p:ph type="title"/>
          </p:nvPr>
        </p:nvSpPr>
        <p:spPr>
          <a:xfrm>
            <a:off x="1981281" y="17417"/>
            <a:ext cx="10315222" cy="1496967"/>
          </a:xfrm>
        </p:spPr>
        <p:txBody>
          <a:bodyPr/>
          <a:lstStyle/>
          <a:p>
            <a:r>
              <a:rPr lang="nl-NL" sz="4400" dirty="0"/>
              <a:t>Oefening 1: </a:t>
            </a:r>
            <a:r>
              <a:rPr lang="nl-NL" sz="4400" i="1" dirty="0"/>
              <a:t>Vul in.</a:t>
            </a:r>
          </a:p>
        </p:txBody>
      </p:sp>
      <p:sp>
        <p:nvSpPr>
          <p:cNvPr id="13" name="Tekstvak 12">
            <a:extLst>
              <a:ext uri="{FF2B5EF4-FFF2-40B4-BE49-F238E27FC236}">
                <a16:creationId xmlns:a16="http://schemas.microsoft.com/office/drawing/2014/main" id="{77927E64-AF79-4C4A-A0B2-B9A2A2B79FCA}"/>
              </a:ext>
            </a:extLst>
          </p:cNvPr>
          <p:cNvSpPr txBox="1"/>
          <p:nvPr/>
        </p:nvSpPr>
        <p:spPr>
          <a:xfrm>
            <a:off x="666204" y="1747899"/>
            <a:ext cx="11064241" cy="2024272"/>
          </a:xfrm>
          <a:prstGeom prst="rect">
            <a:avLst/>
          </a:prstGeom>
          <a:noFill/>
        </p:spPr>
        <p:txBody>
          <a:bodyPr wrap="square">
            <a:spAutoFit/>
          </a:bodyPr>
          <a:lstStyle/>
          <a:p>
            <a:pPr algn="just">
              <a:lnSpc>
                <a:spcPct val="115000"/>
              </a:lnSpc>
              <a:spcAft>
                <a:spcPts val="800"/>
              </a:spcAft>
            </a:pPr>
            <a:r>
              <a:rPr lang="nl-BE" sz="2800" dirty="0">
                <a:solidFill>
                  <a:srgbClr val="002757"/>
                </a:solidFill>
                <a:effectLst/>
                <a:ea typeface="Calibri" panose="020F0502020204030204" pitchFamily="34" charset="0"/>
                <a:cs typeface="Times New Roman" panose="02020603050405020304" pitchFamily="18" charset="0"/>
              </a:rPr>
              <a:t>We hebben in basismodule 4 berekent dat we _______________ J warmte opwekken met onze </a:t>
            </a:r>
            <a:r>
              <a:rPr lang="nl-BE" sz="2800" dirty="0" err="1">
                <a:solidFill>
                  <a:srgbClr val="002757"/>
                </a:solidFill>
                <a:effectLst/>
                <a:ea typeface="Calibri" panose="020F0502020204030204" pitchFamily="34" charset="0"/>
                <a:cs typeface="Times New Roman" panose="02020603050405020304" pitchFamily="18" charset="0"/>
              </a:rPr>
              <a:t>biomeiler</a:t>
            </a:r>
            <a:r>
              <a:rPr lang="nl-BE" sz="2800" dirty="0">
                <a:solidFill>
                  <a:srgbClr val="002757"/>
                </a:solidFill>
                <a:effectLst/>
                <a:ea typeface="Calibri" panose="020F0502020204030204" pitchFamily="34" charset="0"/>
                <a:cs typeface="Times New Roman" panose="02020603050405020304" pitchFamily="18" charset="0"/>
              </a:rPr>
              <a:t>. Als we nu de warmtestroom per seconde gaan berekenen, dan weten we hoeveel warmte we overhouden in onze </a:t>
            </a:r>
            <a:r>
              <a:rPr lang="nl-BE" sz="2800" dirty="0" err="1">
                <a:solidFill>
                  <a:srgbClr val="002757"/>
                </a:solidFill>
                <a:effectLst/>
                <a:ea typeface="Calibri" panose="020F0502020204030204" pitchFamily="34" charset="0"/>
                <a:cs typeface="Times New Roman" panose="02020603050405020304" pitchFamily="18" charset="0"/>
              </a:rPr>
              <a:t>biomeiler</a:t>
            </a:r>
            <a:r>
              <a:rPr lang="nl-BE" sz="2800" dirty="0">
                <a:solidFill>
                  <a:srgbClr val="002757"/>
                </a:solidFill>
                <a:effectLst/>
                <a:ea typeface="Calibri" panose="020F0502020204030204" pitchFamily="34" charset="0"/>
                <a:cs typeface="Times New Roman" panose="02020603050405020304" pitchFamily="18" charset="0"/>
              </a:rPr>
              <a:t>. </a:t>
            </a:r>
          </a:p>
        </p:txBody>
      </p:sp>
      <p:sp>
        <p:nvSpPr>
          <p:cNvPr id="4" name="Tekstvak 3">
            <a:extLst>
              <a:ext uri="{FF2B5EF4-FFF2-40B4-BE49-F238E27FC236}">
                <a16:creationId xmlns:a16="http://schemas.microsoft.com/office/drawing/2014/main" id="{A8518CF7-FA8E-4E2E-A637-95D0D85EF64B}"/>
              </a:ext>
            </a:extLst>
          </p:cNvPr>
          <p:cNvSpPr txBox="1"/>
          <p:nvPr/>
        </p:nvSpPr>
        <p:spPr>
          <a:xfrm>
            <a:off x="9555925" y="1747899"/>
            <a:ext cx="2078726" cy="523220"/>
          </a:xfrm>
          <a:prstGeom prst="rect">
            <a:avLst/>
          </a:prstGeom>
          <a:noFill/>
        </p:spPr>
        <p:txBody>
          <a:bodyPr wrap="square" rtlCol="0">
            <a:spAutoFit/>
          </a:bodyPr>
          <a:lstStyle/>
          <a:p>
            <a:r>
              <a:rPr lang="nl-BE" sz="2800" dirty="0">
                <a:solidFill>
                  <a:srgbClr val="FF0000"/>
                </a:solidFill>
              </a:rPr>
              <a:t>79 138</a:t>
            </a:r>
          </a:p>
        </p:txBody>
      </p:sp>
    </p:spTree>
    <p:extLst>
      <p:ext uri="{BB962C8B-B14F-4D97-AF65-F5344CB8AC3E}">
        <p14:creationId xmlns:p14="http://schemas.microsoft.com/office/powerpoint/2010/main" val="156062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335EA-6C13-4923-B522-77E2BD32B127}"/>
              </a:ext>
            </a:extLst>
          </p:cNvPr>
          <p:cNvSpPr>
            <a:spLocks noGrp="1"/>
          </p:cNvSpPr>
          <p:nvPr>
            <p:ph type="title"/>
          </p:nvPr>
        </p:nvSpPr>
        <p:spPr>
          <a:xfrm>
            <a:off x="1981281" y="17417"/>
            <a:ext cx="10315222" cy="1496967"/>
          </a:xfrm>
        </p:spPr>
        <p:txBody>
          <a:bodyPr/>
          <a:lstStyle/>
          <a:p>
            <a:r>
              <a:rPr lang="nl-NL" sz="4400" dirty="0"/>
              <a:t>Oefening 1: </a:t>
            </a:r>
            <a:r>
              <a:rPr lang="nl-NL" sz="4400" i="1" dirty="0"/>
              <a:t>Vul in.</a:t>
            </a:r>
          </a:p>
        </p:txBody>
      </p:sp>
      <p:sp>
        <p:nvSpPr>
          <p:cNvPr id="13" name="Tekstvak 12">
            <a:extLst>
              <a:ext uri="{FF2B5EF4-FFF2-40B4-BE49-F238E27FC236}">
                <a16:creationId xmlns:a16="http://schemas.microsoft.com/office/drawing/2014/main" id="{77927E64-AF79-4C4A-A0B2-B9A2A2B79FCA}"/>
              </a:ext>
            </a:extLst>
          </p:cNvPr>
          <p:cNvSpPr txBox="1"/>
          <p:nvPr/>
        </p:nvSpPr>
        <p:spPr>
          <a:xfrm>
            <a:off x="265610" y="1678231"/>
            <a:ext cx="8390710" cy="3149580"/>
          </a:xfrm>
          <a:prstGeom prst="rect">
            <a:avLst/>
          </a:prstGeom>
          <a:noFill/>
        </p:spPr>
        <p:txBody>
          <a:bodyPr wrap="square">
            <a:spAutoFit/>
          </a:bodyPr>
          <a:lstStyle/>
          <a:p>
            <a:pPr algn="just">
              <a:spcAft>
                <a:spcPts val="800"/>
              </a:spcAft>
            </a:pPr>
            <a:r>
              <a:rPr lang="nl-BE" sz="2400" dirty="0">
                <a:solidFill>
                  <a:srgbClr val="002757"/>
                </a:solidFill>
                <a:effectLst/>
                <a:ea typeface="Calibri" panose="020F0502020204030204" pitchFamily="34" charset="0"/>
                <a:cs typeface="Times New Roman" panose="02020603050405020304" pitchFamily="18" charset="0"/>
              </a:rPr>
              <a:t>Bij onze kleine </a:t>
            </a:r>
            <a:r>
              <a:rPr lang="nl-BE" sz="2400" dirty="0" err="1">
                <a:solidFill>
                  <a:srgbClr val="002757"/>
                </a:solidFill>
                <a:effectLst/>
                <a:ea typeface="Calibri" panose="020F0502020204030204" pitchFamily="34" charset="0"/>
                <a:cs typeface="Times New Roman" panose="02020603050405020304" pitchFamily="18" charset="0"/>
              </a:rPr>
              <a:t>biomeiler</a:t>
            </a:r>
            <a:r>
              <a:rPr lang="nl-BE" sz="2400" dirty="0">
                <a:solidFill>
                  <a:srgbClr val="002757"/>
                </a:solidFill>
                <a:effectLst/>
                <a:ea typeface="Calibri" panose="020F0502020204030204" pitchFamily="34" charset="0"/>
                <a:cs typeface="Times New Roman" panose="02020603050405020304" pitchFamily="18" charset="0"/>
              </a:rPr>
              <a:t> bestaat de wand voornamelijk uit glaswol (warmtegeleidingscoëfficiënt zie tabel) met een dikte van 15cm. Bij onze metingen is de temperatuur buiten de </a:t>
            </a:r>
            <a:r>
              <a:rPr lang="nl-BE" sz="2400" dirty="0" err="1">
                <a:solidFill>
                  <a:srgbClr val="002757"/>
                </a:solidFill>
                <a:effectLst/>
                <a:ea typeface="Calibri" panose="020F0502020204030204" pitchFamily="34" charset="0"/>
                <a:cs typeface="Times New Roman" panose="02020603050405020304" pitchFamily="18" charset="0"/>
              </a:rPr>
              <a:t>biomeiler</a:t>
            </a:r>
            <a:r>
              <a:rPr lang="nl-BE" sz="2400" dirty="0">
                <a:solidFill>
                  <a:srgbClr val="002757"/>
                </a:solidFill>
                <a:effectLst/>
                <a:ea typeface="Calibri" panose="020F0502020204030204" pitchFamily="34" charset="0"/>
                <a:cs typeface="Times New Roman" panose="02020603050405020304" pitchFamily="18" charset="0"/>
              </a:rPr>
              <a:t> 13,5°C en in de </a:t>
            </a:r>
            <a:r>
              <a:rPr lang="nl-BE" sz="2400" dirty="0" err="1">
                <a:solidFill>
                  <a:srgbClr val="002757"/>
                </a:solidFill>
                <a:effectLst/>
                <a:ea typeface="Calibri" panose="020F0502020204030204" pitchFamily="34" charset="0"/>
                <a:cs typeface="Times New Roman" panose="02020603050405020304" pitchFamily="18" charset="0"/>
              </a:rPr>
              <a:t>biomeiler</a:t>
            </a:r>
            <a:r>
              <a:rPr lang="nl-BE" sz="2400" dirty="0">
                <a:solidFill>
                  <a:srgbClr val="002757"/>
                </a:solidFill>
                <a:effectLst/>
                <a:ea typeface="Calibri" panose="020F0502020204030204" pitchFamily="34" charset="0"/>
                <a:cs typeface="Times New Roman" panose="02020603050405020304" pitchFamily="18" charset="0"/>
              </a:rPr>
              <a:t> 19°C. De diameter van het grondvlak van onze </a:t>
            </a:r>
            <a:r>
              <a:rPr lang="nl-BE" sz="2400" dirty="0" err="1">
                <a:solidFill>
                  <a:srgbClr val="002757"/>
                </a:solidFill>
                <a:effectLst/>
                <a:ea typeface="Calibri" panose="020F0502020204030204" pitchFamily="34" charset="0"/>
                <a:cs typeface="Times New Roman" panose="02020603050405020304" pitchFamily="18" charset="0"/>
              </a:rPr>
              <a:t>biomeiler</a:t>
            </a:r>
            <a:r>
              <a:rPr lang="nl-BE" sz="2400" dirty="0">
                <a:solidFill>
                  <a:srgbClr val="002757"/>
                </a:solidFill>
                <a:effectLst/>
                <a:ea typeface="Calibri" panose="020F0502020204030204" pitchFamily="34" charset="0"/>
                <a:cs typeface="Times New Roman" panose="02020603050405020304" pitchFamily="18" charset="0"/>
              </a:rPr>
              <a:t> is 0,54m (de straal is dus ________ m) en de hoogte van onze </a:t>
            </a:r>
            <a:r>
              <a:rPr lang="nl-BE" sz="2400" dirty="0" err="1">
                <a:solidFill>
                  <a:srgbClr val="002757"/>
                </a:solidFill>
                <a:effectLst/>
                <a:ea typeface="Calibri" panose="020F0502020204030204" pitchFamily="34" charset="0"/>
                <a:cs typeface="Times New Roman" panose="02020603050405020304" pitchFamily="18" charset="0"/>
              </a:rPr>
              <a:t>biomeiler</a:t>
            </a:r>
            <a:r>
              <a:rPr lang="nl-BE" sz="2400" dirty="0">
                <a:solidFill>
                  <a:srgbClr val="002757"/>
                </a:solidFill>
                <a:effectLst/>
                <a:ea typeface="Calibri" panose="020F0502020204030204" pitchFamily="34" charset="0"/>
                <a:cs typeface="Times New Roman" panose="02020603050405020304" pitchFamily="18" charset="0"/>
              </a:rPr>
              <a:t> bedraagt 0,62m. </a:t>
            </a:r>
          </a:p>
          <a:p>
            <a:pPr algn="just">
              <a:spcAft>
                <a:spcPts val="800"/>
              </a:spcAft>
            </a:pPr>
            <a:endParaRPr lang="nl-BE" sz="2400" dirty="0">
              <a:solidFill>
                <a:srgbClr val="002757"/>
              </a:solidFill>
              <a:effectLst/>
              <a:ea typeface="Calibri" panose="020F0502020204030204" pitchFamily="34" charset="0"/>
              <a:cs typeface="Times New Roman" panose="02020603050405020304" pitchFamily="18" charset="0"/>
            </a:endParaRPr>
          </a:p>
        </p:txBody>
      </p:sp>
      <p:pic>
        <p:nvPicPr>
          <p:cNvPr id="4" name="Afbeelding 3">
            <a:extLst>
              <a:ext uri="{FF2B5EF4-FFF2-40B4-BE49-F238E27FC236}">
                <a16:creationId xmlns:a16="http://schemas.microsoft.com/office/drawing/2014/main" id="{F2D1D2FE-848E-4B67-AA9A-BCF2110C7B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2144" y="3429000"/>
            <a:ext cx="2964246" cy="3332116"/>
          </a:xfrm>
          <a:prstGeom prst="rect">
            <a:avLst/>
          </a:prstGeom>
        </p:spPr>
      </p:pic>
      <p:sp>
        <p:nvSpPr>
          <p:cNvPr id="6" name="Tekstvak 5">
            <a:extLst>
              <a:ext uri="{FF2B5EF4-FFF2-40B4-BE49-F238E27FC236}">
                <a16:creationId xmlns:a16="http://schemas.microsoft.com/office/drawing/2014/main" id="{D085054A-8986-4990-9CE9-76844521EC6A}"/>
              </a:ext>
            </a:extLst>
          </p:cNvPr>
          <p:cNvSpPr txBox="1"/>
          <p:nvPr/>
        </p:nvSpPr>
        <p:spPr>
          <a:xfrm>
            <a:off x="1021525" y="3429000"/>
            <a:ext cx="5342710" cy="523220"/>
          </a:xfrm>
          <a:prstGeom prst="rect">
            <a:avLst/>
          </a:prstGeom>
          <a:noFill/>
        </p:spPr>
        <p:txBody>
          <a:bodyPr wrap="square" rtlCol="0">
            <a:spAutoFit/>
          </a:bodyPr>
          <a:lstStyle/>
          <a:p>
            <a:r>
              <a:rPr lang="nl-BE" sz="2800" dirty="0">
                <a:solidFill>
                  <a:srgbClr val="FF0000"/>
                </a:solidFill>
              </a:rPr>
              <a:t>0,27</a:t>
            </a:r>
          </a:p>
        </p:txBody>
      </p:sp>
      <p:pic>
        <p:nvPicPr>
          <p:cNvPr id="5" name="Afbeelding 4">
            <a:extLst>
              <a:ext uri="{FF2B5EF4-FFF2-40B4-BE49-F238E27FC236}">
                <a16:creationId xmlns:a16="http://schemas.microsoft.com/office/drawing/2014/main" id="{8B224602-70B1-4283-BE9E-BC9CA81ADD5F}"/>
              </a:ext>
            </a:extLst>
          </p:cNvPr>
          <p:cNvPicPr>
            <a:picLocks noChangeAspect="1"/>
          </p:cNvPicPr>
          <p:nvPr/>
        </p:nvPicPr>
        <p:blipFill>
          <a:blip r:embed="rId3"/>
          <a:stretch>
            <a:fillRect/>
          </a:stretch>
        </p:blipFill>
        <p:spPr>
          <a:xfrm>
            <a:off x="9079711" y="96884"/>
            <a:ext cx="2846679" cy="3200987"/>
          </a:xfrm>
          <a:prstGeom prst="rect">
            <a:avLst/>
          </a:prstGeom>
        </p:spPr>
      </p:pic>
    </p:spTree>
    <p:extLst>
      <p:ext uri="{BB962C8B-B14F-4D97-AF65-F5344CB8AC3E}">
        <p14:creationId xmlns:p14="http://schemas.microsoft.com/office/powerpoint/2010/main" val="10788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335EA-6C13-4923-B522-77E2BD32B127}"/>
              </a:ext>
            </a:extLst>
          </p:cNvPr>
          <p:cNvSpPr>
            <a:spLocks noGrp="1"/>
          </p:cNvSpPr>
          <p:nvPr>
            <p:ph type="title"/>
          </p:nvPr>
        </p:nvSpPr>
        <p:spPr>
          <a:xfrm>
            <a:off x="1981281" y="17417"/>
            <a:ext cx="10315222" cy="1496967"/>
          </a:xfrm>
        </p:spPr>
        <p:txBody>
          <a:bodyPr/>
          <a:lstStyle/>
          <a:p>
            <a:r>
              <a:rPr lang="nl-NL" sz="4400" dirty="0"/>
              <a:t>Oefening 1:</a:t>
            </a:r>
            <a:endParaRPr lang="nl-NL" sz="4400" i="1" dirty="0"/>
          </a:p>
        </p:txBody>
      </p:sp>
      <p:sp>
        <p:nvSpPr>
          <p:cNvPr id="13" name="Tekstvak 12">
            <a:extLst>
              <a:ext uri="{FF2B5EF4-FFF2-40B4-BE49-F238E27FC236}">
                <a16:creationId xmlns:a16="http://schemas.microsoft.com/office/drawing/2014/main" id="{77927E64-AF79-4C4A-A0B2-B9A2A2B79FCA}"/>
              </a:ext>
            </a:extLst>
          </p:cNvPr>
          <p:cNvSpPr txBox="1"/>
          <p:nvPr/>
        </p:nvSpPr>
        <p:spPr>
          <a:xfrm>
            <a:off x="666204" y="1747899"/>
            <a:ext cx="11064241" cy="1528752"/>
          </a:xfrm>
          <a:prstGeom prst="rect">
            <a:avLst/>
          </a:prstGeom>
          <a:noFill/>
        </p:spPr>
        <p:txBody>
          <a:bodyPr wrap="square">
            <a:spAutoFit/>
          </a:bodyPr>
          <a:lstStyle/>
          <a:p>
            <a:pPr algn="just">
              <a:lnSpc>
                <a:spcPct val="115000"/>
              </a:lnSpc>
              <a:spcAft>
                <a:spcPts val="800"/>
              </a:spcAft>
            </a:pPr>
            <a:r>
              <a:rPr lang="nl-NL" sz="2800" dirty="0">
                <a:solidFill>
                  <a:srgbClr val="002757"/>
                </a:solidFill>
                <a:effectLst/>
                <a:ea typeface="Calibri" panose="020F0502020204030204" pitchFamily="34" charset="0"/>
                <a:cs typeface="Times New Roman" panose="02020603050405020304" pitchFamily="18" charset="0"/>
              </a:rPr>
              <a:t>A)	Eerst gaan we de </a:t>
            </a:r>
            <a:r>
              <a:rPr lang="nl-NL" sz="2800" b="1" dirty="0">
                <a:solidFill>
                  <a:srgbClr val="002757"/>
                </a:solidFill>
                <a:effectLst/>
                <a:ea typeface="Calibri" panose="020F0502020204030204" pitchFamily="34" charset="0"/>
                <a:cs typeface="Times New Roman" panose="02020603050405020304" pitchFamily="18" charset="0"/>
              </a:rPr>
              <a:t>oppervlakte</a:t>
            </a:r>
            <a:r>
              <a:rPr lang="nl-NL" sz="2800" dirty="0">
                <a:solidFill>
                  <a:srgbClr val="002757"/>
                </a:solidFill>
                <a:effectLst/>
                <a:ea typeface="Calibri" panose="020F0502020204030204" pitchFamily="34" charset="0"/>
                <a:cs typeface="Times New Roman" panose="02020603050405020304" pitchFamily="18" charset="0"/>
              </a:rPr>
              <a:t> van de wand van de </a:t>
            </a:r>
            <a:r>
              <a:rPr lang="nl-NL" sz="2800" dirty="0" err="1">
                <a:solidFill>
                  <a:srgbClr val="002757"/>
                </a:solidFill>
                <a:effectLst/>
                <a:ea typeface="Calibri" panose="020F0502020204030204" pitchFamily="34" charset="0"/>
                <a:cs typeface="Times New Roman" panose="02020603050405020304" pitchFamily="18" charset="0"/>
              </a:rPr>
              <a:t>biomeiler</a:t>
            </a:r>
            <a:r>
              <a:rPr lang="nl-NL" sz="2800" dirty="0">
                <a:solidFill>
                  <a:srgbClr val="002757"/>
                </a:solidFill>
                <a:effectLst/>
                <a:ea typeface="Calibri" panose="020F0502020204030204" pitchFamily="34" charset="0"/>
                <a:cs typeface="Times New Roman" panose="02020603050405020304" pitchFamily="18" charset="0"/>
              </a:rPr>
              <a:t> berekenen. Eerst en vooral gaan we hiervoor even kijken wat voor ruimtefiguur onze </a:t>
            </a:r>
            <a:r>
              <a:rPr lang="nl-NL" sz="2800" dirty="0" err="1">
                <a:solidFill>
                  <a:srgbClr val="002757"/>
                </a:solidFill>
                <a:effectLst/>
                <a:ea typeface="Calibri" panose="020F0502020204030204" pitchFamily="34" charset="0"/>
                <a:cs typeface="Times New Roman" panose="02020603050405020304" pitchFamily="18" charset="0"/>
              </a:rPr>
              <a:t>biomeiler</a:t>
            </a:r>
            <a:r>
              <a:rPr lang="nl-NL" sz="2800" dirty="0">
                <a:solidFill>
                  <a:srgbClr val="002757"/>
                </a:solidFill>
                <a:effectLst/>
                <a:ea typeface="Calibri" panose="020F0502020204030204" pitchFamily="34" charset="0"/>
                <a:cs typeface="Times New Roman" panose="02020603050405020304" pitchFamily="18" charset="0"/>
              </a:rPr>
              <a:t> is.</a:t>
            </a:r>
            <a:endParaRPr lang="nl-BE" sz="2800" dirty="0">
              <a:solidFill>
                <a:srgbClr val="002757"/>
              </a:solidFill>
              <a:effectLst/>
              <a:ea typeface="Calibri" panose="020F0502020204030204" pitchFamily="34" charset="0"/>
              <a:cs typeface="Times New Roman" panose="02020603050405020304" pitchFamily="18" charset="0"/>
            </a:endParaRPr>
          </a:p>
        </p:txBody>
      </p:sp>
      <p:sp>
        <p:nvSpPr>
          <p:cNvPr id="8" name="Tekstvak 7">
            <a:extLst>
              <a:ext uri="{FF2B5EF4-FFF2-40B4-BE49-F238E27FC236}">
                <a16:creationId xmlns:a16="http://schemas.microsoft.com/office/drawing/2014/main" id="{7EC0D5B8-EB2D-422B-BB61-590C9FF3BD95}"/>
              </a:ext>
            </a:extLst>
          </p:cNvPr>
          <p:cNvSpPr txBox="1"/>
          <p:nvPr/>
        </p:nvSpPr>
        <p:spPr>
          <a:xfrm>
            <a:off x="666203" y="3429000"/>
            <a:ext cx="9618619" cy="523220"/>
          </a:xfrm>
          <a:prstGeom prst="rect">
            <a:avLst/>
          </a:prstGeom>
          <a:noFill/>
        </p:spPr>
        <p:txBody>
          <a:bodyPr wrap="square">
            <a:spAutoFit/>
          </a:bodyPr>
          <a:lstStyle/>
          <a:p>
            <a:r>
              <a:rPr lang="nl-BE" sz="2800" dirty="0">
                <a:solidFill>
                  <a:srgbClr val="002757"/>
                </a:solidFill>
                <a:effectLst/>
                <a:ea typeface="Calibri" panose="020F0502020204030204" pitchFamily="34" charset="0"/>
                <a:cs typeface="Times New Roman" panose="02020603050405020304" pitchFamily="18" charset="0"/>
              </a:rPr>
              <a:t>Onze </a:t>
            </a:r>
            <a:r>
              <a:rPr lang="nl-BE" sz="2800" dirty="0" err="1">
                <a:solidFill>
                  <a:srgbClr val="002757"/>
                </a:solidFill>
                <a:effectLst/>
                <a:ea typeface="Calibri" panose="020F0502020204030204" pitchFamily="34" charset="0"/>
                <a:cs typeface="Times New Roman" panose="02020603050405020304" pitchFamily="18" charset="0"/>
              </a:rPr>
              <a:t>biomeiler</a:t>
            </a:r>
            <a:r>
              <a:rPr lang="nl-BE" sz="2800" dirty="0">
                <a:solidFill>
                  <a:srgbClr val="002757"/>
                </a:solidFill>
                <a:effectLst/>
                <a:ea typeface="Calibri" panose="020F0502020204030204" pitchFamily="34" charset="0"/>
                <a:cs typeface="Times New Roman" panose="02020603050405020304" pitchFamily="18" charset="0"/>
              </a:rPr>
              <a:t> is een … (</a:t>
            </a:r>
            <a:r>
              <a:rPr lang="nl-BE" sz="2800" i="1" dirty="0">
                <a:solidFill>
                  <a:srgbClr val="002757"/>
                </a:solidFill>
                <a:effectLst/>
                <a:ea typeface="Calibri" panose="020F0502020204030204" pitchFamily="34" charset="0"/>
                <a:cs typeface="Times New Roman" panose="02020603050405020304" pitchFamily="18" charset="0"/>
              </a:rPr>
              <a:t>omcirkel de juiste ruimtefiguur</a:t>
            </a:r>
            <a:r>
              <a:rPr lang="nl-BE" sz="2800" dirty="0">
                <a:solidFill>
                  <a:srgbClr val="002757"/>
                </a:solidFill>
                <a:effectLst/>
                <a:ea typeface="Calibri" panose="020F0502020204030204" pitchFamily="34" charset="0"/>
                <a:cs typeface="Times New Roman" panose="02020603050405020304" pitchFamily="18" charset="0"/>
              </a:rPr>
              <a:t>)</a:t>
            </a:r>
            <a:endParaRPr lang="nl-BE" sz="2800" dirty="0">
              <a:solidFill>
                <a:srgbClr val="002757"/>
              </a:solidFill>
            </a:endParaRPr>
          </a:p>
        </p:txBody>
      </p:sp>
      <p:pic>
        <p:nvPicPr>
          <p:cNvPr id="9" name="Afbeelding 8">
            <a:extLst>
              <a:ext uri="{FF2B5EF4-FFF2-40B4-BE49-F238E27FC236}">
                <a16:creationId xmlns:a16="http://schemas.microsoft.com/office/drawing/2014/main" id="{A4C158E4-D948-49EB-AF28-A4D0179A5C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680" y="4104569"/>
            <a:ext cx="10122729" cy="2319518"/>
          </a:xfrm>
          <a:prstGeom prst="rect">
            <a:avLst/>
          </a:prstGeom>
        </p:spPr>
      </p:pic>
      <p:sp>
        <p:nvSpPr>
          <p:cNvPr id="10" name="Rechthoek 9">
            <a:extLst>
              <a:ext uri="{FF2B5EF4-FFF2-40B4-BE49-F238E27FC236}">
                <a16:creationId xmlns:a16="http://schemas.microsoft.com/office/drawing/2014/main" id="{3AC5551F-E46D-4365-80F0-BBD9F301C7AC}"/>
              </a:ext>
            </a:extLst>
          </p:cNvPr>
          <p:cNvSpPr/>
          <p:nvPr/>
        </p:nvSpPr>
        <p:spPr>
          <a:xfrm>
            <a:off x="9487735" y="4104569"/>
            <a:ext cx="1650527" cy="231951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47519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B52FC798-1BFE-47BD-8AC6-227CFD69C621}"/>
              </a:ext>
            </a:extLst>
          </p:cNvPr>
          <p:cNvSpPr txBox="1"/>
          <p:nvPr/>
        </p:nvSpPr>
        <p:spPr>
          <a:xfrm>
            <a:off x="1715588" y="820375"/>
            <a:ext cx="10215153" cy="1938992"/>
          </a:xfrm>
          <a:prstGeom prst="rect">
            <a:avLst/>
          </a:prstGeom>
          <a:noFill/>
        </p:spPr>
        <p:txBody>
          <a:bodyPr wrap="square">
            <a:spAutoFit/>
          </a:bodyPr>
          <a:lstStyle/>
          <a:p>
            <a:pPr marL="342900" indent="-342900" algn="just" rtl="0" fontAlgn="base">
              <a:buClr>
                <a:srgbClr val="E00049"/>
              </a:buClr>
              <a:buFont typeface="Arial" panose="020B0604020202020204" pitchFamily="34" charset="0"/>
              <a:buChar char="•"/>
            </a:pPr>
            <a:r>
              <a:rPr lang="nl-NL" sz="2400" b="0" i="0" dirty="0">
                <a:solidFill>
                  <a:srgbClr val="000000"/>
                </a:solidFill>
                <a:effectLst/>
                <a:latin typeface="Calibri" panose="020F0502020204030204" pitchFamily="34" charset="0"/>
              </a:rPr>
              <a:t>Je kan aangeven welke soorten energietransport er plaatsvinden van de </a:t>
            </a:r>
            <a:r>
              <a:rPr lang="nl-NL" sz="2400" b="0" i="0" dirty="0" err="1">
                <a:solidFill>
                  <a:srgbClr val="000000"/>
                </a:solidFill>
                <a:effectLst/>
                <a:latin typeface="Calibri" panose="020F0502020204030204" pitchFamily="34" charset="0"/>
              </a:rPr>
              <a:t>biomeiler</a:t>
            </a:r>
            <a:r>
              <a:rPr lang="nl-NL" sz="2400" b="0" i="0" dirty="0">
                <a:solidFill>
                  <a:srgbClr val="000000"/>
                </a:solidFill>
                <a:effectLst/>
                <a:latin typeface="Calibri" panose="020F0502020204030204" pitchFamily="34" charset="0"/>
              </a:rPr>
              <a:t> naar de omgeving.  </a:t>
            </a:r>
          </a:p>
          <a:p>
            <a:pPr marL="342900" indent="-342900" algn="just" rtl="0" fontAlgn="base">
              <a:buClr>
                <a:srgbClr val="E00049"/>
              </a:buClr>
              <a:buFont typeface="Arial" panose="020B0604020202020204" pitchFamily="34" charset="0"/>
              <a:buChar char="•"/>
            </a:pPr>
            <a:r>
              <a:rPr lang="nl-NL" sz="2400" b="0" i="0" dirty="0">
                <a:solidFill>
                  <a:srgbClr val="000000"/>
                </a:solidFill>
                <a:effectLst/>
                <a:latin typeface="Calibri" panose="020F0502020204030204" pitchFamily="34" charset="0"/>
              </a:rPr>
              <a:t>Je kan de aangeleerde grootheden (warmtestroom, oppervlakte, dikte, temperatuurverschil en warmtegeleidingscoëfficiënt) koppelen aan hun bijhorende eenheid.</a:t>
            </a:r>
            <a:r>
              <a:rPr lang="nl-BE" sz="2400" b="0" i="0" dirty="0">
                <a:solidFill>
                  <a:srgbClr val="000000"/>
                </a:solidFill>
                <a:effectLst/>
                <a:latin typeface="Calibri" panose="020F0502020204030204" pitchFamily="34" charset="0"/>
              </a:rPr>
              <a:t> </a:t>
            </a:r>
            <a:r>
              <a:rPr lang="nl-NL" sz="2400" b="0" i="0" dirty="0">
                <a:solidFill>
                  <a:srgbClr val="000000"/>
                </a:solidFill>
                <a:effectLst/>
                <a:latin typeface="Calibri" panose="020F0502020204030204" pitchFamily="34" charset="0"/>
              </a:rPr>
              <a:t> </a:t>
            </a:r>
          </a:p>
        </p:txBody>
      </p:sp>
      <p:sp>
        <p:nvSpPr>
          <p:cNvPr id="8" name="Tekstvak 7">
            <a:extLst>
              <a:ext uri="{FF2B5EF4-FFF2-40B4-BE49-F238E27FC236}">
                <a16:creationId xmlns:a16="http://schemas.microsoft.com/office/drawing/2014/main" id="{BA3DD01A-624D-4B76-921C-D462B0B6891E}"/>
              </a:ext>
            </a:extLst>
          </p:cNvPr>
          <p:cNvSpPr txBox="1"/>
          <p:nvPr/>
        </p:nvSpPr>
        <p:spPr>
          <a:xfrm>
            <a:off x="170905" y="2759367"/>
            <a:ext cx="11850189" cy="3416320"/>
          </a:xfrm>
          <a:prstGeom prst="rect">
            <a:avLst/>
          </a:prstGeom>
          <a:noFill/>
        </p:spPr>
        <p:txBody>
          <a:bodyPr wrap="square">
            <a:spAutoFit/>
          </a:bodyPr>
          <a:lstStyle/>
          <a:p>
            <a:pPr marL="342900" indent="-342900" algn="just" rtl="0" fontAlgn="base">
              <a:buClr>
                <a:srgbClr val="E00049"/>
              </a:buClr>
              <a:buFont typeface="Arial" panose="020B0604020202020204" pitchFamily="34" charset="0"/>
              <a:buChar char="•"/>
            </a:pPr>
            <a:r>
              <a:rPr lang="nl-NL" sz="2400" b="0" i="0" dirty="0">
                <a:solidFill>
                  <a:srgbClr val="000000"/>
                </a:solidFill>
                <a:effectLst/>
                <a:latin typeface="Calibri" panose="020F0502020204030204" pitchFamily="34" charset="0"/>
              </a:rPr>
              <a:t>Je kan de 3 invloedfactoren van de warmtestroom geven en je kan in eigen woorden uitleggen waarom die een invloed hebben op de warmtestroom.</a:t>
            </a:r>
          </a:p>
          <a:p>
            <a:pPr marL="342900" indent="-342900" algn="just" rtl="0" fontAlgn="base">
              <a:buClr>
                <a:srgbClr val="E00049"/>
              </a:buClr>
              <a:buFont typeface="Arial" panose="020B0604020202020204" pitchFamily="34" charset="0"/>
              <a:buChar char="•"/>
            </a:pPr>
            <a:r>
              <a:rPr lang="nl-NL" sz="2400" b="0" i="0" dirty="0">
                <a:solidFill>
                  <a:srgbClr val="000000"/>
                </a:solidFill>
                <a:effectLst/>
                <a:latin typeface="Calibri" panose="020F0502020204030204" pitchFamily="34" charset="0"/>
              </a:rPr>
              <a:t>Je kan in eigen woorden uitleggen wat een goede isolator is gebruikmakend van de warmtegeleidingscoëfficiënt.  </a:t>
            </a:r>
          </a:p>
          <a:p>
            <a:pPr marL="342900" indent="-342900" algn="just" rtl="0" fontAlgn="base">
              <a:buClr>
                <a:srgbClr val="E00049"/>
              </a:buClr>
              <a:buFont typeface="Arial" panose="020B0604020202020204" pitchFamily="34" charset="0"/>
              <a:buChar char="•"/>
            </a:pPr>
            <a:r>
              <a:rPr lang="nl-NL" sz="2400" b="0" i="0" dirty="0">
                <a:solidFill>
                  <a:srgbClr val="000000"/>
                </a:solidFill>
                <a:effectLst/>
                <a:latin typeface="Calibri" panose="020F0502020204030204" pitchFamily="34" charset="0"/>
              </a:rPr>
              <a:t>Je kan een goede isolator kiezen voor de </a:t>
            </a:r>
            <a:r>
              <a:rPr lang="nl-NL" sz="2400" b="0" i="0" dirty="0" err="1">
                <a:solidFill>
                  <a:srgbClr val="000000"/>
                </a:solidFill>
                <a:effectLst/>
                <a:latin typeface="Calibri" panose="020F0502020204030204" pitchFamily="34" charset="0"/>
              </a:rPr>
              <a:t>biomeiler</a:t>
            </a:r>
            <a:r>
              <a:rPr lang="nl-NL" sz="2400" b="0" i="0" dirty="0">
                <a:solidFill>
                  <a:srgbClr val="000000"/>
                </a:solidFill>
                <a:effectLst/>
                <a:latin typeface="Calibri" panose="020F0502020204030204" pitchFamily="34" charset="0"/>
              </a:rPr>
              <a:t> aan de hand van de warmtegeleidingscoëfficiënten van enkele materialen.</a:t>
            </a:r>
          </a:p>
          <a:p>
            <a:pPr marL="342900" indent="-342900" algn="just" rtl="0" fontAlgn="base">
              <a:buClr>
                <a:srgbClr val="E00049"/>
              </a:buClr>
              <a:buFont typeface="Arial" panose="020B0604020202020204" pitchFamily="34" charset="0"/>
              <a:buChar char="•"/>
            </a:pPr>
            <a:r>
              <a:rPr lang="nl-NL" sz="2400" b="0" i="0" dirty="0">
                <a:solidFill>
                  <a:srgbClr val="000000"/>
                </a:solidFill>
                <a:effectLst/>
                <a:latin typeface="Calibri" panose="020F0502020204030204" pitchFamily="34" charset="0"/>
              </a:rPr>
              <a:t>Je kan de oppervlakte van de wand van de </a:t>
            </a:r>
            <a:r>
              <a:rPr lang="nl-NL" sz="2400" b="0" i="0" dirty="0" err="1">
                <a:solidFill>
                  <a:srgbClr val="000000"/>
                </a:solidFill>
                <a:effectLst/>
                <a:latin typeface="Calibri" panose="020F0502020204030204" pitchFamily="34" charset="0"/>
              </a:rPr>
              <a:t>biomeiler</a:t>
            </a:r>
            <a:r>
              <a:rPr lang="nl-NL" sz="2400" b="0" i="0" dirty="0">
                <a:solidFill>
                  <a:srgbClr val="000000"/>
                </a:solidFill>
                <a:effectLst/>
                <a:latin typeface="Calibri" panose="020F0502020204030204" pitchFamily="34" charset="0"/>
              </a:rPr>
              <a:t> berekenen en je kan die werkwijze toepassen in andere oefeningen.  </a:t>
            </a:r>
          </a:p>
          <a:p>
            <a:pPr marL="342900" indent="-342900" algn="just" rtl="0" fontAlgn="base">
              <a:buClr>
                <a:srgbClr val="E00049"/>
              </a:buClr>
              <a:buFont typeface="Arial" panose="020B0604020202020204" pitchFamily="34" charset="0"/>
              <a:buChar char="•"/>
            </a:pPr>
            <a:r>
              <a:rPr lang="nl-NL" sz="2400" b="0" i="0" dirty="0">
                <a:solidFill>
                  <a:srgbClr val="000000"/>
                </a:solidFill>
                <a:effectLst/>
                <a:latin typeface="Calibri" panose="020F0502020204030204" pitchFamily="34" charset="0"/>
              </a:rPr>
              <a:t>Je kan een ontwikkeling van de ruimtefiguren creëren.</a:t>
            </a:r>
          </a:p>
        </p:txBody>
      </p:sp>
      <p:sp>
        <p:nvSpPr>
          <p:cNvPr id="4" name="Tekstvak 3">
            <a:extLst>
              <a:ext uri="{FF2B5EF4-FFF2-40B4-BE49-F238E27FC236}">
                <a16:creationId xmlns:a16="http://schemas.microsoft.com/office/drawing/2014/main" id="{884BE617-2AC5-42EA-9EF1-A467E2283825}"/>
              </a:ext>
            </a:extLst>
          </p:cNvPr>
          <p:cNvSpPr txBox="1"/>
          <p:nvPr/>
        </p:nvSpPr>
        <p:spPr>
          <a:xfrm>
            <a:off x="1979022" y="87706"/>
            <a:ext cx="8845730" cy="830997"/>
          </a:xfrm>
          <a:prstGeom prst="rect">
            <a:avLst/>
          </a:prstGeom>
          <a:noFill/>
        </p:spPr>
        <p:txBody>
          <a:bodyPr wrap="square">
            <a:spAutoFit/>
          </a:bodyPr>
          <a:lstStyle/>
          <a:p>
            <a:r>
              <a:rPr lang="nl-NL" sz="4800" b="0" i="0" u="none" strike="noStrike" dirty="0">
                <a:solidFill>
                  <a:srgbClr val="002757"/>
                </a:solidFill>
                <a:effectLst/>
                <a:latin typeface="Tahoma" panose="020B0604030504040204" pitchFamily="34" charset="0"/>
              </a:rPr>
              <a:t>Doelen van deze module</a:t>
            </a:r>
            <a:r>
              <a:rPr lang="nl-NL" sz="4800" b="0" i="0" u="none" strike="noStrike" dirty="0">
                <a:solidFill>
                  <a:srgbClr val="002757"/>
                </a:solidFill>
                <a:effectLst/>
                <a:latin typeface="Calibri Light" panose="020F0302020204030204" pitchFamily="34" charset="0"/>
              </a:rPr>
              <a:t> </a:t>
            </a:r>
            <a:endParaRPr lang="nl-BE" sz="4800" dirty="0">
              <a:solidFill>
                <a:srgbClr val="002757"/>
              </a:solidFill>
            </a:endParaRPr>
          </a:p>
        </p:txBody>
      </p:sp>
    </p:spTree>
    <p:extLst>
      <p:ext uri="{BB962C8B-B14F-4D97-AF65-F5344CB8AC3E}">
        <p14:creationId xmlns:p14="http://schemas.microsoft.com/office/powerpoint/2010/main" val="350286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335EA-6C13-4923-B522-77E2BD32B127}"/>
              </a:ext>
            </a:extLst>
          </p:cNvPr>
          <p:cNvSpPr>
            <a:spLocks noGrp="1"/>
          </p:cNvSpPr>
          <p:nvPr>
            <p:ph type="title"/>
          </p:nvPr>
        </p:nvSpPr>
        <p:spPr>
          <a:xfrm>
            <a:off x="1981281" y="17417"/>
            <a:ext cx="10315222" cy="1496967"/>
          </a:xfrm>
        </p:spPr>
        <p:txBody>
          <a:bodyPr/>
          <a:lstStyle/>
          <a:p>
            <a:r>
              <a:rPr lang="nl-NL" sz="4400" dirty="0"/>
              <a:t>Oefening 1:</a:t>
            </a:r>
            <a:endParaRPr lang="nl-NL" sz="4400" i="1" dirty="0"/>
          </a:p>
        </p:txBody>
      </p:sp>
      <p:sp>
        <p:nvSpPr>
          <p:cNvPr id="13" name="Tekstvak 12">
            <a:extLst>
              <a:ext uri="{FF2B5EF4-FFF2-40B4-BE49-F238E27FC236}">
                <a16:creationId xmlns:a16="http://schemas.microsoft.com/office/drawing/2014/main" id="{77927E64-AF79-4C4A-A0B2-B9A2A2B79FCA}"/>
              </a:ext>
            </a:extLst>
          </p:cNvPr>
          <p:cNvSpPr txBox="1"/>
          <p:nvPr/>
        </p:nvSpPr>
        <p:spPr>
          <a:xfrm>
            <a:off x="666204" y="1747899"/>
            <a:ext cx="11064241" cy="1528752"/>
          </a:xfrm>
          <a:prstGeom prst="rect">
            <a:avLst/>
          </a:prstGeom>
          <a:noFill/>
        </p:spPr>
        <p:txBody>
          <a:bodyPr wrap="square">
            <a:spAutoFit/>
          </a:bodyPr>
          <a:lstStyle/>
          <a:p>
            <a:pPr algn="just">
              <a:lnSpc>
                <a:spcPct val="115000"/>
              </a:lnSpc>
              <a:spcAft>
                <a:spcPts val="800"/>
              </a:spcAft>
            </a:pPr>
            <a:r>
              <a:rPr lang="nl-NL" sz="2800" dirty="0">
                <a:solidFill>
                  <a:srgbClr val="002757"/>
                </a:solidFill>
                <a:effectLst/>
                <a:ea typeface="Calibri" panose="020F0502020204030204" pitchFamily="34" charset="0"/>
                <a:cs typeface="Times New Roman" panose="02020603050405020304" pitchFamily="18" charset="0"/>
              </a:rPr>
              <a:t>Als we de oppervlakte van deze soort ruimtefiguur willen gaan berekenen dan gaan we de ontwikkeling van die ruimtefiguur bekijken. </a:t>
            </a:r>
            <a:r>
              <a:rPr lang="nl-NL" sz="2800" i="1" dirty="0">
                <a:solidFill>
                  <a:srgbClr val="002757"/>
                </a:solidFill>
                <a:effectLst/>
                <a:ea typeface="Calibri" panose="020F0502020204030204" pitchFamily="34" charset="0"/>
                <a:cs typeface="Times New Roman" panose="02020603050405020304" pitchFamily="18" charset="0"/>
              </a:rPr>
              <a:t>Teken hieronder de ontwikkeling van de ruimtefiguur.</a:t>
            </a:r>
            <a:endParaRPr lang="nl-BE" sz="2800" i="1" dirty="0">
              <a:solidFill>
                <a:srgbClr val="002757"/>
              </a:solidFill>
              <a:effectLst/>
              <a:ea typeface="Calibri" panose="020F0502020204030204" pitchFamily="34" charset="0"/>
              <a:cs typeface="Times New Roman" panose="02020603050405020304" pitchFamily="18" charset="0"/>
            </a:endParaRPr>
          </a:p>
        </p:txBody>
      </p:sp>
      <p:pic>
        <p:nvPicPr>
          <p:cNvPr id="7" name="Afbeelding 6" descr="1) Ontwikkelingen herkennen - WiskundeWereld: Begeleid zelfstandig leren,  eerste graad secundair onderwijs">
            <a:extLst>
              <a:ext uri="{FF2B5EF4-FFF2-40B4-BE49-F238E27FC236}">
                <a16:creationId xmlns:a16="http://schemas.microsoft.com/office/drawing/2014/main" id="{296A9163-AEC6-45C3-BC3F-F4C31444AA38}"/>
              </a:ext>
            </a:extLst>
          </p:cNvPr>
          <p:cNvPicPr/>
          <p:nvPr/>
        </p:nvPicPr>
        <p:blipFill rotWithShape="1">
          <a:blip r:embed="rId2">
            <a:extLst>
              <a:ext uri="{28A0092B-C50C-407E-A947-70E740481C1C}">
                <a14:useLocalDpi xmlns:a14="http://schemas.microsoft.com/office/drawing/2010/main" val="0"/>
              </a:ext>
            </a:extLst>
          </a:blip>
          <a:srcRect t="6250" b="8089"/>
          <a:stretch/>
        </p:blipFill>
        <p:spPr bwMode="auto">
          <a:xfrm>
            <a:off x="-180341" y="3285309"/>
            <a:ext cx="4003403" cy="3555274"/>
          </a:xfrm>
          <a:prstGeom prst="rect">
            <a:avLst/>
          </a:prstGeom>
          <a:noFill/>
          <a:ln>
            <a:noFill/>
          </a:ln>
          <a:extLst>
            <a:ext uri="{53640926-AAD7-44D8-BBD7-CCE9431645EC}">
              <a14:shadowObscured xmlns:a14="http://schemas.microsoft.com/office/drawing/2010/main"/>
            </a:ext>
          </a:extLst>
        </p:spPr>
      </p:pic>
      <p:sp>
        <p:nvSpPr>
          <p:cNvPr id="11" name="Tekstvak 10">
            <a:extLst>
              <a:ext uri="{FF2B5EF4-FFF2-40B4-BE49-F238E27FC236}">
                <a16:creationId xmlns:a16="http://schemas.microsoft.com/office/drawing/2014/main" id="{F280C911-DB04-4C13-A2CD-D93D2A1C1E51}"/>
              </a:ext>
            </a:extLst>
          </p:cNvPr>
          <p:cNvSpPr txBox="1"/>
          <p:nvPr/>
        </p:nvSpPr>
        <p:spPr>
          <a:xfrm>
            <a:off x="3968932" y="3607996"/>
            <a:ext cx="6474822" cy="1536511"/>
          </a:xfrm>
          <a:prstGeom prst="rect">
            <a:avLst/>
          </a:prstGeom>
          <a:noFill/>
        </p:spPr>
        <p:txBody>
          <a:bodyPr wrap="square">
            <a:spAutoFit/>
          </a:bodyPr>
          <a:lstStyle/>
          <a:p>
            <a:pPr algn="just">
              <a:lnSpc>
                <a:spcPct val="107000"/>
              </a:lnSpc>
              <a:spcAft>
                <a:spcPts val="800"/>
              </a:spcAft>
            </a:pPr>
            <a:r>
              <a:rPr lang="nl-BE" sz="2800" dirty="0">
                <a:solidFill>
                  <a:srgbClr val="002757"/>
                </a:solidFill>
                <a:effectLst/>
                <a:ea typeface="Calibri" panose="020F0502020204030204" pitchFamily="34" charset="0"/>
                <a:cs typeface="Times New Roman" panose="02020603050405020304" pitchFamily="18" charset="0"/>
              </a:rPr>
              <a:t>In de tekening hierboven herkennen we enkele vlakke figuren, de welke? </a:t>
            </a:r>
          </a:p>
          <a:p>
            <a:pPr algn="just">
              <a:lnSpc>
                <a:spcPct val="107000"/>
              </a:lnSpc>
              <a:spcAft>
                <a:spcPts val="800"/>
              </a:spcAft>
            </a:pPr>
            <a:r>
              <a:rPr lang="nl-BE" sz="2800" i="1" dirty="0">
                <a:solidFill>
                  <a:srgbClr val="002757"/>
                </a:solidFill>
                <a:effectLst/>
                <a:ea typeface="Calibri" panose="020F0502020204030204" pitchFamily="34" charset="0"/>
                <a:cs typeface="Times New Roman" panose="02020603050405020304" pitchFamily="18" charset="0"/>
              </a:rPr>
              <a:t>Schrijf de aantallen erbij.</a:t>
            </a:r>
            <a:endParaRPr lang="nl-BE" sz="2800" dirty="0">
              <a:solidFill>
                <a:srgbClr val="002757"/>
              </a:solidFill>
              <a:effectLst/>
              <a:ea typeface="Calibri" panose="020F0502020204030204" pitchFamily="34" charset="0"/>
              <a:cs typeface="Times New Roman" panose="02020603050405020304" pitchFamily="18" charset="0"/>
            </a:endParaRPr>
          </a:p>
        </p:txBody>
      </p:sp>
      <p:sp>
        <p:nvSpPr>
          <p:cNvPr id="12" name="Tekstvak 11">
            <a:extLst>
              <a:ext uri="{FF2B5EF4-FFF2-40B4-BE49-F238E27FC236}">
                <a16:creationId xmlns:a16="http://schemas.microsoft.com/office/drawing/2014/main" id="{0BFACD69-8855-4011-9885-E6EB7E551517}"/>
              </a:ext>
            </a:extLst>
          </p:cNvPr>
          <p:cNvSpPr txBox="1"/>
          <p:nvPr/>
        </p:nvSpPr>
        <p:spPr>
          <a:xfrm>
            <a:off x="4051663" y="5144507"/>
            <a:ext cx="6474822" cy="511871"/>
          </a:xfrm>
          <a:prstGeom prst="rect">
            <a:avLst/>
          </a:prstGeom>
          <a:noFill/>
        </p:spPr>
        <p:txBody>
          <a:bodyPr wrap="square">
            <a:spAutoFit/>
          </a:bodyPr>
          <a:lstStyle/>
          <a:p>
            <a:pPr algn="just">
              <a:lnSpc>
                <a:spcPct val="107000"/>
              </a:lnSpc>
              <a:spcAft>
                <a:spcPts val="800"/>
              </a:spcAft>
            </a:pPr>
            <a:r>
              <a:rPr lang="nl-BE" sz="2800" dirty="0">
                <a:solidFill>
                  <a:srgbClr val="FF0000"/>
                </a:solidFill>
                <a:effectLst/>
                <a:ea typeface="Calibri" panose="020F0502020204030204" pitchFamily="34" charset="0"/>
                <a:cs typeface="Times New Roman" panose="02020603050405020304" pitchFamily="18" charset="0"/>
              </a:rPr>
              <a:t>2 cirkels en 1 rechthoek</a:t>
            </a:r>
          </a:p>
        </p:txBody>
      </p:sp>
    </p:spTree>
    <p:extLst>
      <p:ext uri="{BB962C8B-B14F-4D97-AF65-F5344CB8AC3E}">
        <p14:creationId xmlns:p14="http://schemas.microsoft.com/office/powerpoint/2010/main" val="324050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335EA-6C13-4923-B522-77E2BD32B127}"/>
              </a:ext>
            </a:extLst>
          </p:cNvPr>
          <p:cNvSpPr>
            <a:spLocks noGrp="1"/>
          </p:cNvSpPr>
          <p:nvPr>
            <p:ph type="title"/>
          </p:nvPr>
        </p:nvSpPr>
        <p:spPr>
          <a:xfrm>
            <a:off x="1981281" y="17417"/>
            <a:ext cx="10315222" cy="1496967"/>
          </a:xfrm>
        </p:spPr>
        <p:txBody>
          <a:bodyPr/>
          <a:lstStyle/>
          <a:p>
            <a:r>
              <a:rPr lang="nl-NL" sz="4400" dirty="0"/>
              <a:t>Oefening 1:</a:t>
            </a:r>
            <a:endParaRPr lang="nl-NL" sz="4400" i="1" dirty="0"/>
          </a:p>
        </p:txBody>
      </p:sp>
      <p:sp>
        <p:nvSpPr>
          <p:cNvPr id="13" name="Tekstvak 12">
            <a:extLst>
              <a:ext uri="{FF2B5EF4-FFF2-40B4-BE49-F238E27FC236}">
                <a16:creationId xmlns:a16="http://schemas.microsoft.com/office/drawing/2014/main" id="{77927E64-AF79-4C4A-A0B2-B9A2A2B79FCA}"/>
              </a:ext>
            </a:extLst>
          </p:cNvPr>
          <p:cNvSpPr txBox="1"/>
          <p:nvPr/>
        </p:nvSpPr>
        <p:spPr>
          <a:xfrm>
            <a:off x="648787" y="1625549"/>
            <a:ext cx="11064241" cy="1033232"/>
          </a:xfrm>
          <a:prstGeom prst="rect">
            <a:avLst/>
          </a:prstGeom>
          <a:noFill/>
        </p:spPr>
        <p:txBody>
          <a:bodyPr wrap="square">
            <a:spAutoFit/>
          </a:bodyPr>
          <a:lstStyle/>
          <a:p>
            <a:pPr algn="just">
              <a:lnSpc>
                <a:spcPct val="115000"/>
              </a:lnSpc>
              <a:spcAft>
                <a:spcPts val="800"/>
              </a:spcAft>
            </a:pPr>
            <a:r>
              <a:rPr lang="nl-NL" sz="2800" dirty="0">
                <a:solidFill>
                  <a:srgbClr val="002757"/>
                </a:solidFill>
                <a:effectLst/>
                <a:ea typeface="Calibri" panose="020F0502020204030204" pitchFamily="34" charset="0"/>
                <a:cs typeface="Times New Roman" panose="02020603050405020304" pitchFamily="18" charset="0"/>
              </a:rPr>
              <a:t>Van deze vlakke figuren kunnen we de oppervlakte berekenen. </a:t>
            </a:r>
            <a:r>
              <a:rPr lang="nl-NL" sz="2800" i="1" dirty="0">
                <a:solidFill>
                  <a:srgbClr val="002757"/>
                </a:solidFill>
                <a:effectLst/>
                <a:ea typeface="Calibri" panose="020F0502020204030204" pitchFamily="34" charset="0"/>
                <a:cs typeface="Times New Roman" panose="02020603050405020304" pitchFamily="18" charset="0"/>
              </a:rPr>
              <a:t>Bereken de oppervlakte van de afzonderlijke vlakke figuren.</a:t>
            </a:r>
            <a:endParaRPr lang="nl-BE" sz="2800" i="1" dirty="0">
              <a:solidFill>
                <a:srgbClr val="002757"/>
              </a:solidFill>
              <a:effectLst/>
              <a:ea typeface="Calibri" panose="020F0502020204030204" pitchFamily="34" charset="0"/>
              <a:cs typeface="Times New Roman" panose="02020603050405020304" pitchFamily="18" charset="0"/>
            </a:endParaRPr>
          </a:p>
        </p:txBody>
      </p:sp>
      <p:pic>
        <p:nvPicPr>
          <p:cNvPr id="7" name="Afbeelding 6" descr="1) Ontwikkelingen herkennen - WiskundeWereld: Begeleid zelfstandig leren,  eerste graad secundair onderwijs">
            <a:extLst>
              <a:ext uri="{FF2B5EF4-FFF2-40B4-BE49-F238E27FC236}">
                <a16:creationId xmlns:a16="http://schemas.microsoft.com/office/drawing/2014/main" id="{296A9163-AEC6-45C3-BC3F-F4C31444AA38}"/>
              </a:ext>
            </a:extLst>
          </p:cNvPr>
          <p:cNvPicPr/>
          <p:nvPr/>
        </p:nvPicPr>
        <p:blipFill rotWithShape="1">
          <a:blip r:embed="rId2">
            <a:extLst>
              <a:ext uri="{28A0092B-C50C-407E-A947-70E740481C1C}">
                <a14:useLocalDpi xmlns:a14="http://schemas.microsoft.com/office/drawing/2010/main" val="0"/>
              </a:ext>
            </a:extLst>
          </a:blip>
          <a:srcRect t="6250" b="8089"/>
          <a:stretch/>
        </p:blipFill>
        <p:spPr bwMode="auto">
          <a:xfrm>
            <a:off x="-253456" y="2858589"/>
            <a:ext cx="4003403" cy="3555274"/>
          </a:xfrm>
          <a:prstGeom prst="rect">
            <a:avLst/>
          </a:prstGeom>
          <a:noFill/>
          <a:ln>
            <a:noFill/>
          </a:ln>
          <a:extLst>
            <a:ext uri="{53640926-AAD7-44D8-BBD7-CCE9431645EC}">
              <a14:shadowObscured xmlns:a14="http://schemas.microsoft.com/office/drawing/2010/main"/>
            </a:ext>
          </a:extLst>
        </p:spPr>
      </p:pic>
      <p:sp>
        <p:nvSpPr>
          <p:cNvPr id="12" name="Tekstvak 11">
            <a:extLst>
              <a:ext uri="{FF2B5EF4-FFF2-40B4-BE49-F238E27FC236}">
                <a16:creationId xmlns:a16="http://schemas.microsoft.com/office/drawing/2014/main" id="{0BFACD69-8855-4011-9885-E6EB7E551517}"/>
              </a:ext>
            </a:extLst>
          </p:cNvPr>
          <p:cNvSpPr txBox="1"/>
          <p:nvPr/>
        </p:nvSpPr>
        <p:spPr>
          <a:xfrm>
            <a:off x="4147450" y="2816797"/>
            <a:ext cx="6474822" cy="511871"/>
          </a:xfrm>
          <a:prstGeom prst="rect">
            <a:avLst/>
          </a:prstGeom>
          <a:noFill/>
        </p:spPr>
        <p:txBody>
          <a:bodyPr wrap="square">
            <a:spAutoFit/>
          </a:bodyPr>
          <a:lstStyle/>
          <a:p>
            <a:pPr algn="just">
              <a:lnSpc>
                <a:spcPct val="107000"/>
              </a:lnSpc>
              <a:spcAft>
                <a:spcPts val="800"/>
              </a:spcAft>
            </a:pPr>
            <a:r>
              <a:rPr lang="nl-BE" sz="2800" u="sng" dirty="0">
                <a:solidFill>
                  <a:srgbClr val="FF0000"/>
                </a:solidFill>
                <a:effectLst/>
                <a:ea typeface="Calibri" panose="020F0502020204030204" pitchFamily="34" charset="0"/>
                <a:cs typeface="Times New Roman" panose="02020603050405020304" pitchFamily="18" charset="0"/>
              </a:rPr>
              <a:t>Oppervlakte rechthoek</a:t>
            </a:r>
          </a:p>
        </p:txBody>
      </p:sp>
      <p:cxnSp>
        <p:nvCxnSpPr>
          <p:cNvPr id="4" name="Rechte verbindingslijn met pijl 3">
            <a:extLst>
              <a:ext uri="{FF2B5EF4-FFF2-40B4-BE49-F238E27FC236}">
                <a16:creationId xmlns:a16="http://schemas.microsoft.com/office/drawing/2014/main" id="{725A6C46-2015-4F11-8EAB-2866FC83FB04}"/>
              </a:ext>
            </a:extLst>
          </p:cNvPr>
          <p:cNvCxnSpPr/>
          <p:nvPr/>
        </p:nvCxnSpPr>
        <p:spPr>
          <a:xfrm>
            <a:off x="3222171" y="3901440"/>
            <a:ext cx="0" cy="1463040"/>
          </a:xfrm>
          <a:prstGeom prst="straightConnector1">
            <a:avLst/>
          </a:prstGeom>
          <a:ln w="57150">
            <a:headEnd type="triangle"/>
            <a:tailEnd type="triangle"/>
          </a:ln>
        </p:spPr>
        <p:style>
          <a:lnRef idx="3">
            <a:schemeClr val="accent6"/>
          </a:lnRef>
          <a:fillRef idx="0">
            <a:schemeClr val="accent6"/>
          </a:fillRef>
          <a:effectRef idx="2">
            <a:schemeClr val="accent6"/>
          </a:effectRef>
          <a:fontRef idx="minor">
            <a:schemeClr val="tx1"/>
          </a:fontRef>
        </p:style>
      </p:cxnSp>
      <p:sp>
        <p:nvSpPr>
          <p:cNvPr id="5" name="Tekstvak 4">
            <a:extLst>
              <a:ext uri="{FF2B5EF4-FFF2-40B4-BE49-F238E27FC236}">
                <a16:creationId xmlns:a16="http://schemas.microsoft.com/office/drawing/2014/main" id="{022A6D3B-4D63-4375-99F6-76591C670751}"/>
              </a:ext>
            </a:extLst>
          </p:cNvPr>
          <p:cNvSpPr txBox="1"/>
          <p:nvPr/>
        </p:nvSpPr>
        <p:spPr>
          <a:xfrm>
            <a:off x="3222171" y="4283698"/>
            <a:ext cx="2534194" cy="523220"/>
          </a:xfrm>
          <a:prstGeom prst="rect">
            <a:avLst/>
          </a:prstGeom>
          <a:noFill/>
        </p:spPr>
        <p:txBody>
          <a:bodyPr wrap="square" rtlCol="0">
            <a:spAutoFit/>
          </a:bodyPr>
          <a:lstStyle/>
          <a:p>
            <a:r>
              <a:rPr lang="nl-BE" sz="2800" dirty="0">
                <a:solidFill>
                  <a:schemeClr val="accent6"/>
                </a:solidFill>
              </a:rPr>
              <a:t>hoogte</a:t>
            </a:r>
          </a:p>
        </p:txBody>
      </p:sp>
      <p:cxnSp>
        <p:nvCxnSpPr>
          <p:cNvPr id="10" name="Rechte verbindingslijn met pijl 9">
            <a:extLst>
              <a:ext uri="{FF2B5EF4-FFF2-40B4-BE49-F238E27FC236}">
                <a16:creationId xmlns:a16="http://schemas.microsoft.com/office/drawing/2014/main" id="{92638725-7134-4CEE-BE74-44498FC3C1C6}"/>
              </a:ext>
            </a:extLst>
          </p:cNvPr>
          <p:cNvCxnSpPr>
            <a:cxnSpLocks/>
          </p:cNvCxnSpPr>
          <p:nvPr/>
        </p:nvCxnSpPr>
        <p:spPr>
          <a:xfrm flipH="1">
            <a:off x="370113" y="5233851"/>
            <a:ext cx="2756263" cy="0"/>
          </a:xfrm>
          <a:prstGeom prst="straightConnector1">
            <a:avLst/>
          </a:prstGeom>
          <a:ln w="57150">
            <a:solidFill>
              <a:schemeClr val="accent2"/>
            </a:solidFill>
            <a:headEnd type="triangle"/>
            <a:tailEnd type="triangle"/>
          </a:ln>
        </p:spPr>
        <p:style>
          <a:lnRef idx="3">
            <a:schemeClr val="accent6"/>
          </a:lnRef>
          <a:fillRef idx="0">
            <a:schemeClr val="accent6"/>
          </a:fillRef>
          <a:effectRef idx="2">
            <a:schemeClr val="accent6"/>
          </a:effectRef>
          <a:fontRef idx="minor">
            <a:schemeClr val="tx1"/>
          </a:fontRef>
        </p:style>
      </p:cxnSp>
      <p:sp>
        <p:nvSpPr>
          <p:cNvPr id="14" name="Tekstvak 13">
            <a:extLst>
              <a:ext uri="{FF2B5EF4-FFF2-40B4-BE49-F238E27FC236}">
                <a16:creationId xmlns:a16="http://schemas.microsoft.com/office/drawing/2014/main" id="{754AE8A6-3F0E-4850-A8FF-63BDCEFB2C43}"/>
              </a:ext>
            </a:extLst>
          </p:cNvPr>
          <p:cNvSpPr txBox="1"/>
          <p:nvPr/>
        </p:nvSpPr>
        <p:spPr>
          <a:xfrm>
            <a:off x="714184" y="4710631"/>
            <a:ext cx="2534194" cy="523220"/>
          </a:xfrm>
          <a:prstGeom prst="rect">
            <a:avLst/>
          </a:prstGeom>
          <a:noFill/>
        </p:spPr>
        <p:txBody>
          <a:bodyPr wrap="square" rtlCol="0">
            <a:spAutoFit/>
          </a:bodyPr>
          <a:lstStyle/>
          <a:p>
            <a:r>
              <a:rPr lang="nl-BE" sz="2800" dirty="0">
                <a:solidFill>
                  <a:schemeClr val="accent2"/>
                </a:solidFill>
              </a:rPr>
              <a:t>omtrek cirkel</a:t>
            </a:r>
          </a:p>
        </p:txBody>
      </p:sp>
      <p:sp>
        <p:nvSpPr>
          <p:cNvPr id="15" name="Tekstvak 14">
            <a:extLst>
              <a:ext uri="{FF2B5EF4-FFF2-40B4-BE49-F238E27FC236}">
                <a16:creationId xmlns:a16="http://schemas.microsoft.com/office/drawing/2014/main" id="{DBA0B84A-FE5A-438A-9CEE-D206F4194969}"/>
              </a:ext>
            </a:extLst>
          </p:cNvPr>
          <p:cNvSpPr txBox="1"/>
          <p:nvPr/>
        </p:nvSpPr>
        <p:spPr>
          <a:xfrm>
            <a:off x="4147450" y="3364334"/>
            <a:ext cx="6474822" cy="511871"/>
          </a:xfrm>
          <a:prstGeom prst="rect">
            <a:avLst/>
          </a:prstGeom>
          <a:noFill/>
        </p:spPr>
        <p:txBody>
          <a:bodyPr wrap="square">
            <a:spAutoFit/>
          </a:bodyPr>
          <a:lstStyle/>
          <a:p>
            <a:pPr algn="just">
              <a:lnSpc>
                <a:spcPct val="107000"/>
              </a:lnSpc>
              <a:spcAft>
                <a:spcPts val="800"/>
              </a:spcAft>
            </a:pPr>
            <a:r>
              <a:rPr lang="nl-BE" sz="2800" dirty="0">
                <a:solidFill>
                  <a:srgbClr val="FF0000"/>
                </a:solidFill>
                <a:effectLst/>
                <a:ea typeface="Calibri" panose="020F0502020204030204" pitchFamily="34" charset="0"/>
                <a:cs typeface="Times New Roman" panose="02020603050405020304" pitchFamily="18" charset="0"/>
              </a:rPr>
              <a:t>A = h . omtrek cirkel</a:t>
            </a:r>
          </a:p>
        </p:txBody>
      </p:sp>
      <mc:AlternateContent xmlns:mc="http://schemas.openxmlformats.org/markup-compatibility/2006" xmlns:a14="http://schemas.microsoft.com/office/drawing/2010/main">
        <mc:Choice Requires="a14">
          <p:sp>
            <p:nvSpPr>
              <p:cNvPr id="16" name="Tekstvak 15">
                <a:extLst>
                  <a:ext uri="{FF2B5EF4-FFF2-40B4-BE49-F238E27FC236}">
                    <a16:creationId xmlns:a16="http://schemas.microsoft.com/office/drawing/2014/main" id="{31F51FAC-D701-4CF6-ABC0-187F6BEBB258}"/>
                  </a:ext>
                </a:extLst>
              </p:cNvPr>
              <p:cNvSpPr txBox="1"/>
              <p:nvPr/>
            </p:nvSpPr>
            <p:spPr>
              <a:xfrm>
                <a:off x="4504501" y="4000325"/>
                <a:ext cx="6474822" cy="511871"/>
              </a:xfrm>
              <a:prstGeom prst="rect">
                <a:avLst/>
              </a:prstGeom>
              <a:noFill/>
            </p:spPr>
            <p:txBody>
              <a:bodyPr wrap="square">
                <a:spAutoFit/>
              </a:bodyPr>
              <a:lstStyle/>
              <a:p>
                <a:pPr algn="just">
                  <a:lnSpc>
                    <a:spcPct val="107000"/>
                  </a:lnSpc>
                  <a:spcAft>
                    <a:spcPts val="800"/>
                  </a:spcAft>
                </a:pPr>
                <a:r>
                  <a:rPr lang="nl-BE" sz="2800" dirty="0">
                    <a:solidFill>
                      <a:srgbClr val="FF0000"/>
                    </a:solidFill>
                    <a:effectLst/>
                    <a:ea typeface="Calibri" panose="020F0502020204030204" pitchFamily="34" charset="0"/>
                    <a:cs typeface="Times New Roman" panose="02020603050405020304" pitchFamily="18" charset="0"/>
                  </a:rPr>
                  <a:t>= h . 2.</a:t>
                </a:r>
                <a14:m>
                  <m:oMath xmlns:m="http://schemas.openxmlformats.org/officeDocument/2006/math">
                    <m:r>
                      <a:rPr lang="nl-BE" sz="2800" i="1" smtClean="0">
                        <a:solidFill>
                          <a:srgbClr val="FF0000"/>
                        </a:solidFill>
                        <a:effectLst/>
                        <a:latin typeface="Cambria Math" panose="02040503050406030204" pitchFamily="18" charset="0"/>
                        <a:ea typeface="Cambria Math" panose="02040503050406030204" pitchFamily="18" charset="0"/>
                        <a:cs typeface="Times New Roman" panose="02020603050405020304" pitchFamily="18" charset="0"/>
                      </a:rPr>
                      <m:t>𝜋</m:t>
                    </m:r>
                  </m:oMath>
                </a14:m>
                <a:r>
                  <a:rPr lang="nl-BE" sz="2800" dirty="0">
                    <a:solidFill>
                      <a:srgbClr val="FF0000"/>
                    </a:solidFill>
                    <a:effectLst/>
                    <a:ea typeface="Calibri" panose="020F0502020204030204" pitchFamily="34" charset="0"/>
                    <a:cs typeface="Times New Roman" panose="02020603050405020304" pitchFamily="18" charset="0"/>
                  </a:rPr>
                  <a:t>.r</a:t>
                </a:r>
              </a:p>
            </p:txBody>
          </p:sp>
        </mc:Choice>
        <mc:Fallback xmlns="">
          <p:sp>
            <p:nvSpPr>
              <p:cNvPr id="16" name="Tekstvak 15">
                <a:extLst>
                  <a:ext uri="{FF2B5EF4-FFF2-40B4-BE49-F238E27FC236}">
                    <a16:creationId xmlns:a16="http://schemas.microsoft.com/office/drawing/2014/main" id="{31F51FAC-D701-4CF6-ABC0-187F6BEBB258}"/>
                  </a:ext>
                </a:extLst>
              </p:cNvPr>
              <p:cNvSpPr txBox="1">
                <a:spLocks noRot="1" noChangeAspect="1" noMove="1" noResize="1" noEditPoints="1" noAdjustHandles="1" noChangeArrowheads="1" noChangeShapeType="1" noTextEdit="1"/>
              </p:cNvSpPr>
              <p:nvPr/>
            </p:nvSpPr>
            <p:spPr>
              <a:xfrm>
                <a:off x="4504501" y="4000325"/>
                <a:ext cx="6474822" cy="511871"/>
              </a:xfrm>
              <a:prstGeom prst="rect">
                <a:avLst/>
              </a:prstGeom>
              <a:blipFill>
                <a:blip r:embed="rId3"/>
                <a:stretch>
                  <a:fillRect l="-1977" t="-14286" b="-32143"/>
                </a:stretch>
              </a:blipFill>
            </p:spPr>
            <p:txBody>
              <a:bodyPr/>
              <a:lstStyle/>
              <a:p>
                <a:r>
                  <a:rPr lang="nl-BE">
                    <a:noFill/>
                  </a:rPr>
                  <a:t> </a:t>
                </a:r>
              </a:p>
            </p:txBody>
          </p:sp>
        </mc:Fallback>
      </mc:AlternateContent>
      <p:sp>
        <p:nvSpPr>
          <p:cNvPr id="17" name="Tekstvak 16">
            <a:extLst>
              <a:ext uri="{FF2B5EF4-FFF2-40B4-BE49-F238E27FC236}">
                <a16:creationId xmlns:a16="http://schemas.microsoft.com/office/drawing/2014/main" id="{16500DED-CDAF-46D5-8E0B-3407B7FF9BDC}"/>
              </a:ext>
            </a:extLst>
          </p:cNvPr>
          <p:cNvSpPr txBox="1"/>
          <p:nvPr/>
        </p:nvSpPr>
        <p:spPr>
          <a:xfrm>
            <a:off x="5414553" y="477626"/>
            <a:ext cx="6474822" cy="1075487"/>
          </a:xfrm>
          <a:prstGeom prst="rect">
            <a:avLst/>
          </a:prstGeom>
          <a:noFill/>
        </p:spPr>
        <p:txBody>
          <a:bodyPr wrap="square">
            <a:spAutoFit/>
          </a:bodyPr>
          <a:lstStyle/>
          <a:p>
            <a:pPr algn="just">
              <a:lnSpc>
                <a:spcPct val="107000"/>
              </a:lnSpc>
              <a:spcAft>
                <a:spcPts val="800"/>
              </a:spcAft>
            </a:pPr>
            <a:r>
              <a:rPr lang="nl-BE" sz="2800" dirty="0">
                <a:solidFill>
                  <a:srgbClr val="FF0000"/>
                </a:solidFill>
                <a:effectLst/>
                <a:ea typeface="Calibri" panose="020F0502020204030204" pitchFamily="34" charset="0"/>
                <a:cs typeface="Times New Roman" panose="02020603050405020304" pitchFamily="18" charset="0"/>
              </a:rPr>
              <a:t>r = 0,27m</a:t>
            </a:r>
          </a:p>
          <a:p>
            <a:pPr algn="just">
              <a:lnSpc>
                <a:spcPct val="107000"/>
              </a:lnSpc>
              <a:spcAft>
                <a:spcPts val="800"/>
              </a:spcAft>
            </a:pPr>
            <a:r>
              <a:rPr lang="nl-BE" sz="2800" dirty="0">
                <a:solidFill>
                  <a:srgbClr val="FF0000"/>
                </a:solidFill>
                <a:ea typeface="Calibri" panose="020F0502020204030204" pitchFamily="34" charset="0"/>
                <a:cs typeface="Times New Roman" panose="02020603050405020304" pitchFamily="18" charset="0"/>
              </a:rPr>
              <a:t>h = 0,62m</a:t>
            </a:r>
            <a:endParaRPr lang="nl-BE" sz="2800" dirty="0">
              <a:solidFill>
                <a:srgbClr val="FF0000"/>
              </a:solidFill>
              <a:effectLs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Tekstvak 17">
                <a:extLst>
                  <a:ext uri="{FF2B5EF4-FFF2-40B4-BE49-F238E27FC236}">
                    <a16:creationId xmlns:a16="http://schemas.microsoft.com/office/drawing/2014/main" id="{6B6F4774-B706-4B2F-A6BB-C9DE5FBCF09C}"/>
                  </a:ext>
                </a:extLst>
              </p:cNvPr>
              <p:cNvSpPr txBox="1"/>
              <p:nvPr/>
            </p:nvSpPr>
            <p:spPr>
              <a:xfrm>
                <a:off x="4530588" y="4575299"/>
                <a:ext cx="6474822" cy="511871"/>
              </a:xfrm>
              <a:prstGeom prst="rect">
                <a:avLst/>
              </a:prstGeom>
              <a:noFill/>
            </p:spPr>
            <p:txBody>
              <a:bodyPr wrap="square">
                <a:spAutoFit/>
              </a:bodyPr>
              <a:lstStyle/>
              <a:p>
                <a:pPr algn="just">
                  <a:lnSpc>
                    <a:spcPct val="107000"/>
                  </a:lnSpc>
                  <a:spcAft>
                    <a:spcPts val="800"/>
                  </a:spcAft>
                </a:pPr>
                <a:r>
                  <a:rPr lang="nl-BE" sz="2800" dirty="0">
                    <a:solidFill>
                      <a:srgbClr val="FF0000"/>
                    </a:solidFill>
                    <a:effectLst/>
                    <a:ea typeface="Calibri" panose="020F0502020204030204" pitchFamily="34" charset="0"/>
                    <a:cs typeface="Times New Roman" panose="02020603050405020304" pitchFamily="18" charset="0"/>
                  </a:rPr>
                  <a:t>= 0,62m . 2.</a:t>
                </a:r>
                <a14:m>
                  <m:oMath xmlns:m="http://schemas.openxmlformats.org/officeDocument/2006/math">
                    <m:r>
                      <a:rPr lang="nl-BE" sz="2800" i="1" smtClean="0">
                        <a:solidFill>
                          <a:srgbClr val="FF0000"/>
                        </a:solidFill>
                        <a:effectLst/>
                        <a:latin typeface="Cambria Math" panose="02040503050406030204" pitchFamily="18" charset="0"/>
                        <a:ea typeface="Cambria Math" panose="02040503050406030204" pitchFamily="18" charset="0"/>
                        <a:cs typeface="Times New Roman" panose="02020603050405020304" pitchFamily="18" charset="0"/>
                      </a:rPr>
                      <m:t>𝜋</m:t>
                    </m:r>
                  </m:oMath>
                </a14:m>
                <a:r>
                  <a:rPr lang="nl-BE" sz="2800" dirty="0">
                    <a:solidFill>
                      <a:srgbClr val="FF0000"/>
                    </a:solidFill>
                    <a:effectLst/>
                    <a:ea typeface="Calibri" panose="020F0502020204030204" pitchFamily="34" charset="0"/>
                    <a:cs typeface="Times New Roman" panose="02020603050405020304" pitchFamily="18" charset="0"/>
                  </a:rPr>
                  <a:t>.0,27m</a:t>
                </a:r>
              </a:p>
            </p:txBody>
          </p:sp>
        </mc:Choice>
        <mc:Fallback xmlns="">
          <p:sp>
            <p:nvSpPr>
              <p:cNvPr id="18" name="Tekstvak 17">
                <a:extLst>
                  <a:ext uri="{FF2B5EF4-FFF2-40B4-BE49-F238E27FC236}">
                    <a16:creationId xmlns:a16="http://schemas.microsoft.com/office/drawing/2014/main" id="{6B6F4774-B706-4B2F-A6BB-C9DE5FBCF09C}"/>
                  </a:ext>
                </a:extLst>
              </p:cNvPr>
              <p:cNvSpPr txBox="1">
                <a:spLocks noRot="1" noChangeAspect="1" noMove="1" noResize="1" noEditPoints="1" noAdjustHandles="1" noChangeArrowheads="1" noChangeShapeType="1" noTextEdit="1"/>
              </p:cNvSpPr>
              <p:nvPr/>
            </p:nvSpPr>
            <p:spPr>
              <a:xfrm>
                <a:off x="4530588" y="4575299"/>
                <a:ext cx="6474822" cy="511871"/>
              </a:xfrm>
              <a:prstGeom prst="rect">
                <a:avLst/>
              </a:prstGeom>
              <a:blipFill>
                <a:blip r:embed="rId4"/>
                <a:stretch>
                  <a:fillRect l="-1883" t="-15476" b="-32143"/>
                </a:stretch>
              </a:blipFill>
            </p:spPr>
            <p:txBody>
              <a:bodyPr/>
              <a:lstStyle/>
              <a:p>
                <a:r>
                  <a:rPr lang="nl-BE">
                    <a:noFill/>
                  </a:rPr>
                  <a:t> </a:t>
                </a:r>
              </a:p>
            </p:txBody>
          </p:sp>
        </mc:Fallback>
      </mc:AlternateContent>
      <p:sp>
        <p:nvSpPr>
          <p:cNvPr id="19" name="Tekstvak 18">
            <a:extLst>
              <a:ext uri="{FF2B5EF4-FFF2-40B4-BE49-F238E27FC236}">
                <a16:creationId xmlns:a16="http://schemas.microsoft.com/office/drawing/2014/main" id="{E40B213D-C0CF-4A8C-90E0-455C1C9B93FD}"/>
              </a:ext>
            </a:extLst>
          </p:cNvPr>
          <p:cNvSpPr txBox="1"/>
          <p:nvPr/>
        </p:nvSpPr>
        <p:spPr>
          <a:xfrm>
            <a:off x="4530588" y="5087170"/>
            <a:ext cx="6474822" cy="511871"/>
          </a:xfrm>
          <a:prstGeom prst="rect">
            <a:avLst/>
          </a:prstGeom>
          <a:noFill/>
        </p:spPr>
        <p:txBody>
          <a:bodyPr wrap="square">
            <a:spAutoFit/>
          </a:bodyPr>
          <a:lstStyle/>
          <a:p>
            <a:pPr algn="just">
              <a:lnSpc>
                <a:spcPct val="107000"/>
              </a:lnSpc>
              <a:spcAft>
                <a:spcPts val="800"/>
              </a:spcAft>
            </a:pPr>
            <a:r>
              <a:rPr lang="nl-BE" sz="2800" dirty="0">
                <a:solidFill>
                  <a:srgbClr val="FF0000"/>
                </a:solidFill>
                <a:effectLst/>
                <a:ea typeface="Calibri" panose="020F0502020204030204" pitchFamily="34" charset="0"/>
                <a:cs typeface="Times New Roman" panose="02020603050405020304" pitchFamily="18" charset="0"/>
              </a:rPr>
              <a:t>= 1,05m²</a:t>
            </a:r>
          </a:p>
        </p:txBody>
      </p:sp>
      <p:sp>
        <p:nvSpPr>
          <p:cNvPr id="20" name="Tekstvak 19">
            <a:extLst>
              <a:ext uri="{FF2B5EF4-FFF2-40B4-BE49-F238E27FC236}">
                <a16:creationId xmlns:a16="http://schemas.microsoft.com/office/drawing/2014/main" id="{882EB450-5C80-4DEE-807D-A86F89E547AA}"/>
              </a:ext>
            </a:extLst>
          </p:cNvPr>
          <p:cNvSpPr txBox="1"/>
          <p:nvPr/>
        </p:nvSpPr>
        <p:spPr>
          <a:xfrm>
            <a:off x="7992284" y="2764531"/>
            <a:ext cx="4652562" cy="1075487"/>
          </a:xfrm>
          <a:prstGeom prst="rect">
            <a:avLst/>
          </a:prstGeom>
          <a:noFill/>
        </p:spPr>
        <p:txBody>
          <a:bodyPr wrap="square">
            <a:spAutoFit/>
          </a:bodyPr>
          <a:lstStyle/>
          <a:p>
            <a:pPr algn="just">
              <a:lnSpc>
                <a:spcPct val="107000"/>
              </a:lnSpc>
              <a:spcAft>
                <a:spcPts val="800"/>
              </a:spcAft>
            </a:pPr>
            <a:r>
              <a:rPr lang="nl-BE" sz="2800" u="sng" dirty="0">
                <a:solidFill>
                  <a:srgbClr val="FF0000"/>
                </a:solidFill>
                <a:effectLst/>
                <a:ea typeface="Calibri" panose="020F0502020204030204" pitchFamily="34" charset="0"/>
                <a:cs typeface="Times New Roman" panose="02020603050405020304" pitchFamily="18" charset="0"/>
              </a:rPr>
              <a:t>Oppervlakte grondvlak</a:t>
            </a:r>
          </a:p>
          <a:p>
            <a:pPr algn="just">
              <a:lnSpc>
                <a:spcPct val="107000"/>
              </a:lnSpc>
              <a:spcAft>
                <a:spcPts val="800"/>
              </a:spcAft>
            </a:pPr>
            <a:r>
              <a:rPr lang="nl-BE" sz="2800" dirty="0">
                <a:solidFill>
                  <a:srgbClr val="FF0000"/>
                </a:solidFill>
                <a:ea typeface="Calibri" panose="020F0502020204030204" pitchFamily="34" charset="0"/>
                <a:cs typeface="Times New Roman" panose="02020603050405020304" pitchFamily="18" charset="0"/>
              </a:rPr>
              <a:t>= oppervlakte bovenvlak</a:t>
            </a:r>
            <a:endParaRPr lang="nl-BE" sz="2800" dirty="0">
              <a:solidFill>
                <a:srgbClr val="FF0000"/>
              </a:solidFill>
              <a:effectLst/>
              <a:ea typeface="Calibri" panose="020F0502020204030204" pitchFamily="34" charset="0"/>
              <a:cs typeface="Times New Roman" panose="02020603050405020304" pitchFamily="18" charset="0"/>
            </a:endParaRPr>
          </a:p>
        </p:txBody>
      </p:sp>
      <p:sp>
        <p:nvSpPr>
          <p:cNvPr id="21" name="Tekstvak 20">
            <a:extLst>
              <a:ext uri="{FF2B5EF4-FFF2-40B4-BE49-F238E27FC236}">
                <a16:creationId xmlns:a16="http://schemas.microsoft.com/office/drawing/2014/main" id="{8E450CF4-516B-46D8-9B09-4F4783889ABD}"/>
              </a:ext>
            </a:extLst>
          </p:cNvPr>
          <p:cNvSpPr txBox="1"/>
          <p:nvPr/>
        </p:nvSpPr>
        <p:spPr>
          <a:xfrm>
            <a:off x="7996639" y="4004768"/>
            <a:ext cx="6474822" cy="511871"/>
          </a:xfrm>
          <a:prstGeom prst="rect">
            <a:avLst/>
          </a:prstGeom>
          <a:noFill/>
        </p:spPr>
        <p:txBody>
          <a:bodyPr wrap="square">
            <a:spAutoFit/>
          </a:bodyPr>
          <a:lstStyle/>
          <a:p>
            <a:pPr algn="just">
              <a:lnSpc>
                <a:spcPct val="107000"/>
              </a:lnSpc>
              <a:spcAft>
                <a:spcPts val="800"/>
              </a:spcAft>
            </a:pPr>
            <a:r>
              <a:rPr lang="nl-BE" sz="2800" dirty="0">
                <a:solidFill>
                  <a:srgbClr val="FF0000"/>
                </a:solidFill>
                <a:effectLst/>
                <a:ea typeface="Calibri" panose="020F0502020204030204" pitchFamily="34" charset="0"/>
                <a:cs typeface="Times New Roman" panose="02020603050405020304" pitchFamily="18" charset="0"/>
              </a:rPr>
              <a:t>A = oppervlakte cirkel</a:t>
            </a:r>
          </a:p>
        </p:txBody>
      </p:sp>
      <mc:AlternateContent xmlns:mc="http://schemas.openxmlformats.org/markup-compatibility/2006" xmlns:a14="http://schemas.microsoft.com/office/drawing/2010/main">
        <mc:Choice Requires="a14">
          <p:sp>
            <p:nvSpPr>
              <p:cNvPr id="22" name="Tekstvak 21">
                <a:extLst>
                  <a:ext uri="{FF2B5EF4-FFF2-40B4-BE49-F238E27FC236}">
                    <a16:creationId xmlns:a16="http://schemas.microsoft.com/office/drawing/2014/main" id="{6C293A07-873E-4F7A-8BD8-067255DBA7D3}"/>
                  </a:ext>
                </a:extLst>
              </p:cNvPr>
              <p:cNvSpPr txBox="1"/>
              <p:nvPr/>
            </p:nvSpPr>
            <p:spPr>
              <a:xfrm>
                <a:off x="8348343" y="4570856"/>
                <a:ext cx="6474822" cy="511871"/>
              </a:xfrm>
              <a:prstGeom prst="rect">
                <a:avLst/>
              </a:prstGeom>
              <a:noFill/>
            </p:spPr>
            <p:txBody>
              <a:bodyPr wrap="square">
                <a:spAutoFit/>
              </a:bodyPr>
              <a:lstStyle/>
              <a:p>
                <a:pPr algn="just">
                  <a:lnSpc>
                    <a:spcPct val="107000"/>
                  </a:lnSpc>
                  <a:spcAft>
                    <a:spcPts val="800"/>
                  </a:spcAft>
                </a:pPr>
                <a:r>
                  <a:rPr lang="nl-BE" sz="2800" dirty="0">
                    <a:solidFill>
                      <a:srgbClr val="FF0000"/>
                    </a:solidFill>
                    <a:effectLst/>
                    <a:ea typeface="Calibri" panose="020F0502020204030204" pitchFamily="34" charset="0"/>
                    <a:cs typeface="Times New Roman" panose="02020603050405020304" pitchFamily="18" charset="0"/>
                  </a:rPr>
                  <a:t>= </a:t>
                </a:r>
                <a14:m>
                  <m:oMath xmlns:m="http://schemas.openxmlformats.org/officeDocument/2006/math">
                    <m:r>
                      <a:rPr lang="nl-BE" sz="2800" i="1" smtClean="0">
                        <a:solidFill>
                          <a:srgbClr val="FF0000"/>
                        </a:solidFill>
                        <a:effectLst/>
                        <a:latin typeface="Cambria Math" panose="02040503050406030204" pitchFamily="18" charset="0"/>
                        <a:ea typeface="Cambria Math" panose="02040503050406030204" pitchFamily="18" charset="0"/>
                        <a:cs typeface="Times New Roman" panose="02020603050405020304" pitchFamily="18" charset="0"/>
                      </a:rPr>
                      <m:t>𝜋</m:t>
                    </m:r>
                  </m:oMath>
                </a14:m>
                <a:r>
                  <a:rPr lang="nl-BE" sz="2800" dirty="0">
                    <a:solidFill>
                      <a:srgbClr val="FF0000"/>
                    </a:solidFill>
                    <a:effectLst/>
                    <a:ea typeface="Calibri" panose="020F0502020204030204" pitchFamily="34" charset="0"/>
                    <a:cs typeface="Times New Roman" panose="02020603050405020304" pitchFamily="18" charset="0"/>
                  </a:rPr>
                  <a:t>.r²</a:t>
                </a:r>
              </a:p>
            </p:txBody>
          </p:sp>
        </mc:Choice>
        <mc:Fallback xmlns="">
          <p:sp>
            <p:nvSpPr>
              <p:cNvPr id="22" name="Tekstvak 21">
                <a:extLst>
                  <a:ext uri="{FF2B5EF4-FFF2-40B4-BE49-F238E27FC236}">
                    <a16:creationId xmlns:a16="http://schemas.microsoft.com/office/drawing/2014/main" id="{6C293A07-873E-4F7A-8BD8-067255DBA7D3}"/>
                  </a:ext>
                </a:extLst>
              </p:cNvPr>
              <p:cNvSpPr txBox="1">
                <a:spLocks noRot="1" noChangeAspect="1" noMove="1" noResize="1" noEditPoints="1" noAdjustHandles="1" noChangeArrowheads="1" noChangeShapeType="1" noTextEdit="1"/>
              </p:cNvSpPr>
              <p:nvPr/>
            </p:nvSpPr>
            <p:spPr>
              <a:xfrm>
                <a:off x="8348343" y="4570856"/>
                <a:ext cx="6474822" cy="511871"/>
              </a:xfrm>
              <a:prstGeom prst="rect">
                <a:avLst/>
              </a:prstGeom>
              <a:blipFill>
                <a:blip r:embed="rId5"/>
                <a:stretch>
                  <a:fillRect l="-1881" t="-15476" b="-32143"/>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23" name="Tekstvak 22">
                <a:extLst>
                  <a:ext uri="{FF2B5EF4-FFF2-40B4-BE49-F238E27FC236}">
                    <a16:creationId xmlns:a16="http://schemas.microsoft.com/office/drawing/2014/main" id="{34B83F4D-846E-498A-99AF-7F063B33FD51}"/>
                  </a:ext>
                </a:extLst>
              </p:cNvPr>
              <p:cNvSpPr txBox="1"/>
              <p:nvPr/>
            </p:nvSpPr>
            <p:spPr>
              <a:xfrm>
                <a:off x="8348343" y="5153138"/>
                <a:ext cx="6474822" cy="511871"/>
              </a:xfrm>
              <a:prstGeom prst="rect">
                <a:avLst/>
              </a:prstGeom>
              <a:noFill/>
            </p:spPr>
            <p:txBody>
              <a:bodyPr wrap="square">
                <a:spAutoFit/>
              </a:bodyPr>
              <a:lstStyle/>
              <a:p>
                <a:pPr algn="just">
                  <a:lnSpc>
                    <a:spcPct val="107000"/>
                  </a:lnSpc>
                  <a:spcAft>
                    <a:spcPts val="800"/>
                  </a:spcAft>
                </a:pPr>
                <a:r>
                  <a:rPr lang="nl-BE" sz="2800" dirty="0">
                    <a:solidFill>
                      <a:srgbClr val="FF0000"/>
                    </a:solidFill>
                    <a:effectLst/>
                    <a:ea typeface="Calibri" panose="020F0502020204030204" pitchFamily="34" charset="0"/>
                    <a:cs typeface="Times New Roman" panose="02020603050405020304" pitchFamily="18" charset="0"/>
                  </a:rPr>
                  <a:t>= </a:t>
                </a:r>
                <a14:m>
                  <m:oMath xmlns:m="http://schemas.openxmlformats.org/officeDocument/2006/math">
                    <m:r>
                      <a:rPr lang="nl-BE" sz="2800" i="1" smtClean="0">
                        <a:solidFill>
                          <a:srgbClr val="FF0000"/>
                        </a:solidFill>
                        <a:effectLst/>
                        <a:latin typeface="Cambria Math" panose="02040503050406030204" pitchFamily="18" charset="0"/>
                        <a:ea typeface="Cambria Math" panose="02040503050406030204" pitchFamily="18" charset="0"/>
                        <a:cs typeface="Times New Roman" panose="02020603050405020304" pitchFamily="18" charset="0"/>
                      </a:rPr>
                      <m:t>𝜋</m:t>
                    </m:r>
                  </m:oMath>
                </a14:m>
                <a:r>
                  <a:rPr lang="nl-BE" sz="2800" dirty="0">
                    <a:solidFill>
                      <a:srgbClr val="FF0000"/>
                    </a:solidFill>
                    <a:effectLst/>
                    <a:ea typeface="Calibri" panose="020F0502020204030204" pitchFamily="34" charset="0"/>
                    <a:cs typeface="Times New Roman" panose="02020603050405020304" pitchFamily="18" charset="0"/>
                  </a:rPr>
                  <a:t>.(0,27m)²</a:t>
                </a:r>
              </a:p>
            </p:txBody>
          </p:sp>
        </mc:Choice>
        <mc:Fallback xmlns="">
          <p:sp>
            <p:nvSpPr>
              <p:cNvPr id="23" name="Tekstvak 22">
                <a:extLst>
                  <a:ext uri="{FF2B5EF4-FFF2-40B4-BE49-F238E27FC236}">
                    <a16:creationId xmlns:a16="http://schemas.microsoft.com/office/drawing/2014/main" id="{34B83F4D-846E-498A-99AF-7F063B33FD51}"/>
                  </a:ext>
                </a:extLst>
              </p:cNvPr>
              <p:cNvSpPr txBox="1">
                <a:spLocks noRot="1" noChangeAspect="1" noMove="1" noResize="1" noEditPoints="1" noAdjustHandles="1" noChangeArrowheads="1" noChangeShapeType="1" noTextEdit="1"/>
              </p:cNvSpPr>
              <p:nvPr/>
            </p:nvSpPr>
            <p:spPr>
              <a:xfrm>
                <a:off x="8348343" y="5153138"/>
                <a:ext cx="6474822" cy="511871"/>
              </a:xfrm>
              <a:prstGeom prst="rect">
                <a:avLst/>
              </a:prstGeom>
              <a:blipFill>
                <a:blip r:embed="rId6"/>
                <a:stretch>
                  <a:fillRect l="-1881" t="-14286" b="-32143"/>
                </a:stretch>
              </a:blipFill>
            </p:spPr>
            <p:txBody>
              <a:bodyPr/>
              <a:lstStyle/>
              <a:p>
                <a:r>
                  <a:rPr lang="nl-BE">
                    <a:noFill/>
                  </a:rPr>
                  <a:t> </a:t>
                </a:r>
              </a:p>
            </p:txBody>
          </p:sp>
        </mc:Fallback>
      </mc:AlternateContent>
      <p:sp>
        <p:nvSpPr>
          <p:cNvPr id="24" name="Tekstvak 23">
            <a:extLst>
              <a:ext uri="{FF2B5EF4-FFF2-40B4-BE49-F238E27FC236}">
                <a16:creationId xmlns:a16="http://schemas.microsoft.com/office/drawing/2014/main" id="{AA8424F0-C11E-40DD-958C-60E16C1724CC}"/>
              </a:ext>
            </a:extLst>
          </p:cNvPr>
          <p:cNvSpPr txBox="1"/>
          <p:nvPr/>
        </p:nvSpPr>
        <p:spPr>
          <a:xfrm>
            <a:off x="8354827" y="5672217"/>
            <a:ext cx="6474822" cy="511871"/>
          </a:xfrm>
          <a:prstGeom prst="rect">
            <a:avLst/>
          </a:prstGeom>
          <a:noFill/>
        </p:spPr>
        <p:txBody>
          <a:bodyPr wrap="square">
            <a:spAutoFit/>
          </a:bodyPr>
          <a:lstStyle/>
          <a:p>
            <a:pPr algn="just">
              <a:lnSpc>
                <a:spcPct val="107000"/>
              </a:lnSpc>
              <a:spcAft>
                <a:spcPts val="800"/>
              </a:spcAft>
            </a:pPr>
            <a:r>
              <a:rPr lang="nl-BE" sz="2800" dirty="0">
                <a:solidFill>
                  <a:srgbClr val="FF0000"/>
                </a:solidFill>
                <a:effectLst/>
                <a:ea typeface="Calibri" panose="020F0502020204030204" pitchFamily="34" charset="0"/>
                <a:cs typeface="Times New Roman" panose="02020603050405020304" pitchFamily="18" charset="0"/>
              </a:rPr>
              <a:t>= 0,23m²</a:t>
            </a:r>
          </a:p>
        </p:txBody>
      </p:sp>
      <p:sp>
        <p:nvSpPr>
          <p:cNvPr id="25" name="Tekstvak 24">
            <a:extLst>
              <a:ext uri="{FF2B5EF4-FFF2-40B4-BE49-F238E27FC236}">
                <a16:creationId xmlns:a16="http://schemas.microsoft.com/office/drawing/2014/main" id="{2D28F56F-D46E-4ABB-B286-1755E41D8C94}"/>
              </a:ext>
            </a:extLst>
          </p:cNvPr>
          <p:cNvSpPr txBox="1"/>
          <p:nvPr/>
        </p:nvSpPr>
        <p:spPr>
          <a:xfrm>
            <a:off x="314586" y="6380374"/>
            <a:ext cx="10003979" cy="451919"/>
          </a:xfrm>
          <a:prstGeom prst="rect">
            <a:avLst/>
          </a:prstGeom>
          <a:noFill/>
        </p:spPr>
        <p:txBody>
          <a:bodyPr wrap="square">
            <a:spAutoFit/>
          </a:bodyPr>
          <a:lstStyle/>
          <a:p>
            <a:pPr algn="just">
              <a:lnSpc>
                <a:spcPct val="107000"/>
              </a:lnSpc>
              <a:spcAft>
                <a:spcPts val="800"/>
              </a:spcAft>
            </a:pPr>
            <a:r>
              <a:rPr lang="nl-BE" sz="2400" dirty="0">
                <a:solidFill>
                  <a:srgbClr val="002757"/>
                </a:solidFill>
                <a:effectLst/>
                <a:ea typeface="Calibri" panose="020F0502020204030204" pitchFamily="34" charset="0"/>
                <a:cs typeface="Times New Roman" panose="02020603050405020304" pitchFamily="18" charset="0"/>
              </a:rPr>
              <a:t>De oppervlakte van de volledige wand van de </a:t>
            </a:r>
            <a:r>
              <a:rPr lang="nl-BE" sz="2400" dirty="0" err="1">
                <a:solidFill>
                  <a:srgbClr val="002757"/>
                </a:solidFill>
                <a:effectLst/>
                <a:ea typeface="Calibri" panose="020F0502020204030204" pitchFamily="34" charset="0"/>
                <a:cs typeface="Times New Roman" panose="02020603050405020304" pitchFamily="18" charset="0"/>
              </a:rPr>
              <a:t>biomeiler</a:t>
            </a:r>
            <a:r>
              <a:rPr lang="nl-BE" sz="2400" dirty="0">
                <a:solidFill>
                  <a:srgbClr val="002757"/>
                </a:solidFill>
                <a:effectLst/>
                <a:ea typeface="Calibri" panose="020F0502020204030204" pitchFamily="34" charset="0"/>
                <a:cs typeface="Times New Roman" panose="02020603050405020304" pitchFamily="18" charset="0"/>
              </a:rPr>
              <a:t> bedraagt dus</a:t>
            </a:r>
          </a:p>
        </p:txBody>
      </p:sp>
      <p:sp>
        <p:nvSpPr>
          <p:cNvPr id="26" name="Tekstvak 25">
            <a:extLst>
              <a:ext uri="{FF2B5EF4-FFF2-40B4-BE49-F238E27FC236}">
                <a16:creationId xmlns:a16="http://schemas.microsoft.com/office/drawing/2014/main" id="{4C8E505E-5137-4B5F-81E5-7149CE73D4B2}"/>
              </a:ext>
            </a:extLst>
          </p:cNvPr>
          <p:cNvSpPr txBox="1"/>
          <p:nvPr/>
        </p:nvSpPr>
        <p:spPr>
          <a:xfrm>
            <a:off x="2061684" y="5982334"/>
            <a:ext cx="7618863" cy="511871"/>
          </a:xfrm>
          <a:prstGeom prst="rect">
            <a:avLst/>
          </a:prstGeom>
          <a:noFill/>
        </p:spPr>
        <p:txBody>
          <a:bodyPr wrap="square">
            <a:spAutoFit/>
          </a:bodyPr>
          <a:lstStyle/>
          <a:p>
            <a:pPr algn="just">
              <a:lnSpc>
                <a:spcPct val="107000"/>
              </a:lnSpc>
              <a:spcAft>
                <a:spcPts val="800"/>
              </a:spcAft>
            </a:pPr>
            <a:r>
              <a:rPr lang="nl-BE" sz="2800" dirty="0">
                <a:solidFill>
                  <a:srgbClr val="FF0000"/>
                </a:solidFill>
                <a:effectLst/>
                <a:ea typeface="Calibri" panose="020F0502020204030204" pitchFamily="34" charset="0"/>
                <a:cs typeface="Times New Roman" panose="02020603050405020304" pitchFamily="18" charset="0"/>
              </a:rPr>
              <a:t>A(totaal) = 1,05m² + 2. 0,23m² = 1,51m²</a:t>
            </a:r>
          </a:p>
        </p:txBody>
      </p:sp>
      <p:sp>
        <p:nvSpPr>
          <p:cNvPr id="27" name="Tekstvak 26">
            <a:extLst>
              <a:ext uri="{FF2B5EF4-FFF2-40B4-BE49-F238E27FC236}">
                <a16:creationId xmlns:a16="http://schemas.microsoft.com/office/drawing/2014/main" id="{C240FCF8-83C6-45C6-925C-803EB886062B}"/>
              </a:ext>
            </a:extLst>
          </p:cNvPr>
          <p:cNvSpPr txBox="1"/>
          <p:nvPr/>
        </p:nvSpPr>
        <p:spPr>
          <a:xfrm>
            <a:off x="9680547" y="6352461"/>
            <a:ext cx="1797752" cy="511871"/>
          </a:xfrm>
          <a:prstGeom prst="rect">
            <a:avLst/>
          </a:prstGeom>
          <a:noFill/>
        </p:spPr>
        <p:txBody>
          <a:bodyPr wrap="square">
            <a:spAutoFit/>
          </a:bodyPr>
          <a:lstStyle/>
          <a:p>
            <a:pPr algn="just">
              <a:lnSpc>
                <a:spcPct val="107000"/>
              </a:lnSpc>
              <a:spcAft>
                <a:spcPts val="800"/>
              </a:spcAft>
            </a:pPr>
            <a:r>
              <a:rPr lang="nl-BE" sz="2800" dirty="0">
                <a:solidFill>
                  <a:srgbClr val="FF0000"/>
                </a:solidFill>
                <a:effectLst/>
                <a:ea typeface="Calibri" panose="020F0502020204030204" pitchFamily="34" charset="0"/>
                <a:cs typeface="Times New Roman" panose="02020603050405020304" pitchFamily="18" charset="0"/>
              </a:rPr>
              <a:t>1,51m²</a:t>
            </a:r>
          </a:p>
        </p:txBody>
      </p:sp>
      <p:sp>
        <p:nvSpPr>
          <p:cNvPr id="28" name="Tekstvak 27">
            <a:extLst>
              <a:ext uri="{FF2B5EF4-FFF2-40B4-BE49-F238E27FC236}">
                <a16:creationId xmlns:a16="http://schemas.microsoft.com/office/drawing/2014/main" id="{22D2BEB8-FF96-4E20-8997-00211BD48E61}"/>
              </a:ext>
            </a:extLst>
          </p:cNvPr>
          <p:cNvSpPr txBox="1"/>
          <p:nvPr/>
        </p:nvSpPr>
        <p:spPr>
          <a:xfrm>
            <a:off x="9898370" y="734796"/>
            <a:ext cx="2161906" cy="537711"/>
          </a:xfrm>
          <a:prstGeom prst="rect">
            <a:avLst/>
          </a:prstGeom>
          <a:noFill/>
        </p:spPr>
        <p:txBody>
          <a:bodyPr wrap="square">
            <a:spAutoFit/>
          </a:bodyPr>
          <a:lstStyle/>
          <a:p>
            <a:pPr algn="just">
              <a:lnSpc>
                <a:spcPct val="115000"/>
              </a:lnSpc>
              <a:spcAft>
                <a:spcPts val="800"/>
              </a:spcAft>
            </a:pPr>
            <a:r>
              <a:rPr lang="nl-NL" sz="2800" i="1" dirty="0">
                <a:solidFill>
                  <a:srgbClr val="002757"/>
                </a:solidFill>
                <a:ea typeface="Calibri" panose="020F0502020204030204" pitchFamily="34" charset="0"/>
                <a:cs typeface="Times New Roman" panose="02020603050405020304" pitchFamily="18" charset="0"/>
              </a:rPr>
              <a:t>Eenheden!</a:t>
            </a:r>
            <a:endParaRPr lang="nl-BE" sz="2800" i="1" dirty="0">
              <a:solidFill>
                <a:srgbClr val="002757"/>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826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335EA-6C13-4923-B522-77E2BD32B127}"/>
              </a:ext>
            </a:extLst>
          </p:cNvPr>
          <p:cNvSpPr>
            <a:spLocks noGrp="1"/>
          </p:cNvSpPr>
          <p:nvPr>
            <p:ph type="title"/>
          </p:nvPr>
        </p:nvSpPr>
        <p:spPr>
          <a:xfrm>
            <a:off x="1981281" y="17417"/>
            <a:ext cx="10315222" cy="1496967"/>
          </a:xfrm>
        </p:spPr>
        <p:txBody>
          <a:bodyPr/>
          <a:lstStyle/>
          <a:p>
            <a:r>
              <a:rPr lang="nl-NL" sz="4400" dirty="0"/>
              <a:t>Oefening 1:</a:t>
            </a:r>
            <a:endParaRPr lang="nl-NL" sz="4400" i="1" dirty="0"/>
          </a:p>
        </p:txBody>
      </p:sp>
      <p:sp>
        <p:nvSpPr>
          <p:cNvPr id="13" name="Tekstvak 12">
            <a:extLst>
              <a:ext uri="{FF2B5EF4-FFF2-40B4-BE49-F238E27FC236}">
                <a16:creationId xmlns:a16="http://schemas.microsoft.com/office/drawing/2014/main" id="{77927E64-AF79-4C4A-A0B2-B9A2A2B79FCA}"/>
              </a:ext>
            </a:extLst>
          </p:cNvPr>
          <p:cNvSpPr txBox="1"/>
          <p:nvPr/>
        </p:nvSpPr>
        <p:spPr>
          <a:xfrm>
            <a:off x="666204" y="1747899"/>
            <a:ext cx="11064241" cy="1528752"/>
          </a:xfrm>
          <a:prstGeom prst="rect">
            <a:avLst/>
          </a:prstGeom>
          <a:noFill/>
        </p:spPr>
        <p:txBody>
          <a:bodyPr wrap="square">
            <a:spAutoFit/>
          </a:bodyPr>
          <a:lstStyle/>
          <a:p>
            <a:pPr algn="just">
              <a:lnSpc>
                <a:spcPct val="115000"/>
              </a:lnSpc>
              <a:spcAft>
                <a:spcPts val="800"/>
              </a:spcAft>
            </a:pPr>
            <a:r>
              <a:rPr lang="nl-NL" sz="2800" dirty="0">
                <a:solidFill>
                  <a:srgbClr val="002757"/>
                </a:solidFill>
                <a:effectLst/>
                <a:ea typeface="Calibri" panose="020F0502020204030204" pitchFamily="34" charset="0"/>
                <a:cs typeface="Times New Roman" panose="02020603050405020304" pitchFamily="18" charset="0"/>
              </a:rPr>
              <a:t>B)	Als isolator hebben we glaswol gekozen, maar wat is hiervan de </a:t>
            </a:r>
            <a:r>
              <a:rPr lang="nl-NL" sz="2800" b="1" dirty="0">
                <a:solidFill>
                  <a:srgbClr val="002757"/>
                </a:solidFill>
                <a:effectLst/>
                <a:ea typeface="Calibri" panose="020F0502020204030204" pitchFamily="34" charset="0"/>
                <a:cs typeface="Times New Roman" panose="02020603050405020304" pitchFamily="18" charset="0"/>
              </a:rPr>
              <a:t>warmtegeleidingscoëfficiënt</a:t>
            </a:r>
            <a:r>
              <a:rPr lang="nl-NL" sz="2800" dirty="0">
                <a:solidFill>
                  <a:srgbClr val="002757"/>
                </a:solidFill>
                <a:effectLst/>
                <a:ea typeface="Calibri" panose="020F0502020204030204" pitchFamily="34" charset="0"/>
                <a:cs typeface="Times New Roman" panose="02020603050405020304" pitchFamily="18" charset="0"/>
              </a:rPr>
              <a:t>? </a:t>
            </a:r>
            <a:r>
              <a:rPr lang="nl-NL" sz="2800" i="1" dirty="0">
                <a:solidFill>
                  <a:srgbClr val="002757"/>
                </a:solidFill>
                <a:effectLst/>
                <a:ea typeface="Calibri" panose="020F0502020204030204" pitchFamily="34" charset="0"/>
                <a:cs typeface="Times New Roman" panose="02020603050405020304" pitchFamily="18" charset="0"/>
              </a:rPr>
              <a:t>Kijk in de tabel en markeer de warmtegeleidingscoëfficiënt van glaswol. </a:t>
            </a:r>
            <a:endParaRPr lang="nl-BE" sz="2800" i="1" dirty="0">
              <a:solidFill>
                <a:srgbClr val="002757"/>
              </a:solidFill>
              <a:effectLst/>
              <a:ea typeface="Calibri" panose="020F0502020204030204" pitchFamily="34" charset="0"/>
              <a:cs typeface="Times New Roman" panose="02020603050405020304" pitchFamily="18" charset="0"/>
            </a:endParaRPr>
          </a:p>
        </p:txBody>
      </p:sp>
      <p:pic>
        <p:nvPicPr>
          <p:cNvPr id="4" name="Afbeelding 3">
            <a:extLst>
              <a:ext uri="{FF2B5EF4-FFF2-40B4-BE49-F238E27FC236}">
                <a16:creationId xmlns:a16="http://schemas.microsoft.com/office/drawing/2014/main" id="{182F060D-F908-4870-97A4-78595C24D06E}"/>
              </a:ext>
            </a:extLst>
          </p:cNvPr>
          <p:cNvPicPr>
            <a:picLocks noChangeAspect="1"/>
          </p:cNvPicPr>
          <p:nvPr/>
        </p:nvPicPr>
        <p:blipFill>
          <a:blip r:embed="rId2"/>
          <a:stretch>
            <a:fillRect/>
          </a:stretch>
        </p:blipFill>
        <p:spPr>
          <a:xfrm>
            <a:off x="7750608" y="2757333"/>
            <a:ext cx="3646776" cy="4100667"/>
          </a:xfrm>
          <a:prstGeom prst="rect">
            <a:avLst/>
          </a:prstGeom>
        </p:spPr>
      </p:pic>
      <p:sp>
        <p:nvSpPr>
          <p:cNvPr id="10" name="Rechthoek 9">
            <a:extLst>
              <a:ext uri="{FF2B5EF4-FFF2-40B4-BE49-F238E27FC236}">
                <a16:creationId xmlns:a16="http://schemas.microsoft.com/office/drawing/2014/main" id="{3AC5551F-E46D-4365-80F0-BBD9F301C7AC}"/>
              </a:ext>
            </a:extLst>
          </p:cNvPr>
          <p:cNvSpPr/>
          <p:nvPr/>
        </p:nvSpPr>
        <p:spPr>
          <a:xfrm>
            <a:off x="7807663" y="3533195"/>
            <a:ext cx="3532665" cy="32221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16475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335EA-6C13-4923-B522-77E2BD32B127}"/>
              </a:ext>
            </a:extLst>
          </p:cNvPr>
          <p:cNvSpPr>
            <a:spLocks noGrp="1"/>
          </p:cNvSpPr>
          <p:nvPr>
            <p:ph type="title"/>
          </p:nvPr>
        </p:nvSpPr>
        <p:spPr>
          <a:xfrm>
            <a:off x="1981281" y="17417"/>
            <a:ext cx="10315222" cy="1496967"/>
          </a:xfrm>
        </p:spPr>
        <p:txBody>
          <a:bodyPr/>
          <a:lstStyle/>
          <a:p>
            <a:r>
              <a:rPr lang="nl-NL" sz="4400" dirty="0"/>
              <a:t>Oefening 1:</a:t>
            </a:r>
            <a:endParaRPr lang="nl-NL" sz="4400" i="1" dirty="0"/>
          </a:p>
        </p:txBody>
      </p:sp>
      <p:sp>
        <p:nvSpPr>
          <p:cNvPr id="13" name="Tekstvak 12">
            <a:extLst>
              <a:ext uri="{FF2B5EF4-FFF2-40B4-BE49-F238E27FC236}">
                <a16:creationId xmlns:a16="http://schemas.microsoft.com/office/drawing/2014/main" id="{77927E64-AF79-4C4A-A0B2-B9A2A2B79FCA}"/>
              </a:ext>
            </a:extLst>
          </p:cNvPr>
          <p:cNvSpPr txBox="1"/>
          <p:nvPr/>
        </p:nvSpPr>
        <p:spPr>
          <a:xfrm>
            <a:off x="666204" y="1747899"/>
            <a:ext cx="11064241" cy="1528752"/>
          </a:xfrm>
          <a:prstGeom prst="rect">
            <a:avLst/>
          </a:prstGeom>
          <a:noFill/>
        </p:spPr>
        <p:txBody>
          <a:bodyPr wrap="square">
            <a:spAutoFit/>
          </a:bodyPr>
          <a:lstStyle/>
          <a:p>
            <a:pPr algn="just">
              <a:lnSpc>
                <a:spcPct val="115000"/>
              </a:lnSpc>
              <a:spcAft>
                <a:spcPts val="800"/>
              </a:spcAft>
            </a:pPr>
            <a:r>
              <a:rPr lang="nl-NL" sz="2800" dirty="0">
                <a:solidFill>
                  <a:srgbClr val="002757"/>
                </a:solidFill>
                <a:effectLst/>
                <a:ea typeface="Calibri" panose="020F0502020204030204" pitchFamily="34" charset="0"/>
                <a:cs typeface="Times New Roman" panose="02020603050405020304" pitchFamily="18" charset="0"/>
              </a:rPr>
              <a:t>C)	Nu we de oppervlakte van de wand van de </a:t>
            </a:r>
            <a:r>
              <a:rPr lang="nl-NL" sz="2800" dirty="0" err="1">
                <a:solidFill>
                  <a:srgbClr val="002757"/>
                </a:solidFill>
                <a:effectLst/>
                <a:ea typeface="Calibri" panose="020F0502020204030204" pitchFamily="34" charset="0"/>
                <a:cs typeface="Times New Roman" panose="02020603050405020304" pitchFamily="18" charset="0"/>
              </a:rPr>
              <a:t>biomeiler</a:t>
            </a:r>
            <a:r>
              <a:rPr lang="nl-NL" sz="2800" dirty="0">
                <a:solidFill>
                  <a:srgbClr val="002757"/>
                </a:solidFill>
                <a:effectLst/>
                <a:ea typeface="Calibri" panose="020F0502020204030204" pitchFamily="34" charset="0"/>
                <a:cs typeface="Times New Roman" panose="02020603050405020304" pitchFamily="18" charset="0"/>
              </a:rPr>
              <a:t> hebben berekend en we de isolator hebben gekozen, kunnen we de </a:t>
            </a:r>
            <a:r>
              <a:rPr lang="nl-NL" sz="2800" b="1" dirty="0">
                <a:solidFill>
                  <a:srgbClr val="002757"/>
                </a:solidFill>
                <a:effectLst/>
                <a:ea typeface="Calibri" panose="020F0502020204030204" pitchFamily="34" charset="0"/>
                <a:cs typeface="Times New Roman" panose="02020603050405020304" pitchFamily="18" charset="0"/>
              </a:rPr>
              <a:t>warmtestroom</a:t>
            </a:r>
            <a:r>
              <a:rPr lang="nl-NL" sz="2800" dirty="0">
                <a:solidFill>
                  <a:srgbClr val="002757"/>
                </a:solidFill>
                <a:effectLst/>
                <a:ea typeface="Calibri" panose="020F0502020204030204" pitchFamily="34" charset="0"/>
                <a:cs typeface="Times New Roman" panose="02020603050405020304" pitchFamily="18" charset="0"/>
              </a:rPr>
              <a:t> gaan berekenen.</a:t>
            </a:r>
            <a:endParaRPr lang="nl-BE" sz="2800" i="1" dirty="0">
              <a:solidFill>
                <a:srgbClr val="002757"/>
              </a:solidFill>
              <a:effectLs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Tekstvak 10">
                <a:extLst>
                  <a:ext uri="{FF2B5EF4-FFF2-40B4-BE49-F238E27FC236}">
                    <a16:creationId xmlns:a16="http://schemas.microsoft.com/office/drawing/2014/main" id="{67C4C5A6-B37A-49EF-A405-D78363A212D7}"/>
                  </a:ext>
                </a:extLst>
              </p:cNvPr>
              <p:cNvSpPr txBox="1"/>
              <p:nvPr/>
            </p:nvSpPr>
            <p:spPr>
              <a:xfrm>
                <a:off x="391886" y="3510166"/>
                <a:ext cx="2830286" cy="946541"/>
              </a:xfrm>
              <a:prstGeom prst="rect">
                <a:avLst/>
              </a:prstGeom>
              <a:noFill/>
            </p:spPr>
            <p:txBody>
              <a:bodyPr wrap="square">
                <a:spAutoFit/>
              </a:bodyPr>
              <a:lstStyle/>
              <a:p>
                <a:pPr indent="449580" fontAlgn="base">
                  <a:lnSpc>
                    <a:spcPct val="107000"/>
                  </a:lnSpc>
                  <a:spcAft>
                    <a:spcPts val="800"/>
                  </a:spcAft>
                </a:pPr>
                <a14:m>
                  <m:oMathPara xmlns:m="http://schemas.openxmlformats.org/officeDocument/2006/math">
                    <m:oMathParaPr>
                      <m:jc m:val="centerGroup"/>
                    </m:oMathParaPr>
                    <m:oMath xmlns:m="http://schemas.openxmlformats.org/officeDocument/2006/math">
                      <m:f>
                        <m:fPr>
                          <m:ctrlPr>
                            <a:rPr lang="nl-BE" sz="2400" b="1" i="1" smtClean="0">
                              <a:solidFill>
                                <a:srgbClr val="FF0000"/>
                              </a:solidFill>
                              <a:latin typeface="Cambria Math" panose="02040503050406030204" pitchFamily="18" charset="0"/>
                            </a:rPr>
                          </m:ctrlPr>
                        </m:fPr>
                        <m:num>
                          <m:r>
                            <a:rPr lang="nl-NL" sz="2400" b="1" i="1">
                              <a:solidFill>
                                <a:srgbClr val="FF0000"/>
                              </a:solidFill>
                              <a:latin typeface="Cambria Math" panose="02040503050406030204" pitchFamily="18" charset="0"/>
                            </a:rPr>
                            <m:t>𝜟</m:t>
                          </m:r>
                          <m:r>
                            <a:rPr lang="nl-NL" sz="2400" b="1" i="1">
                              <a:solidFill>
                                <a:srgbClr val="FF0000"/>
                              </a:solidFill>
                              <a:latin typeface="Cambria Math" panose="02040503050406030204" pitchFamily="18" charset="0"/>
                            </a:rPr>
                            <m:t>𝑸</m:t>
                          </m:r>
                        </m:num>
                        <m:den>
                          <m:r>
                            <a:rPr lang="nl-NL" sz="2400" b="1" i="1">
                              <a:solidFill>
                                <a:srgbClr val="FF0000"/>
                              </a:solidFill>
                              <a:latin typeface="Cambria Math" panose="02040503050406030204" pitchFamily="18" charset="0"/>
                            </a:rPr>
                            <m:t>𝜟</m:t>
                          </m:r>
                          <m:r>
                            <a:rPr lang="nl-NL" sz="2400" b="1" i="1">
                              <a:solidFill>
                                <a:srgbClr val="FF0000"/>
                              </a:solidFill>
                              <a:latin typeface="Cambria Math" panose="02040503050406030204" pitchFamily="18" charset="0"/>
                            </a:rPr>
                            <m:t>𝒕</m:t>
                          </m:r>
                        </m:den>
                      </m:f>
                      <m:r>
                        <a:rPr lang="nl-NL" sz="2400" b="1" i="1">
                          <a:solidFill>
                            <a:srgbClr val="FF0000"/>
                          </a:solidFill>
                          <a:latin typeface="Cambria Math" panose="02040503050406030204" pitchFamily="18" charset="0"/>
                        </a:rPr>
                        <m:t>=</m:t>
                      </m:r>
                      <m:f>
                        <m:fPr>
                          <m:ctrlPr>
                            <a:rPr lang="nl-BE" sz="2400" b="1" i="1">
                              <a:solidFill>
                                <a:srgbClr val="FF0000"/>
                              </a:solidFill>
                              <a:latin typeface="Cambria Math" panose="02040503050406030204" pitchFamily="18" charset="0"/>
                            </a:rPr>
                          </m:ctrlPr>
                        </m:fPr>
                        <m:num>
                          <m:r>
                            <a:rPr lang="nl-NL" sz="2400" b="1" i="1">
                              <a:solidFill>
                                <a:srgbClr val="FF0000"/>
                              </a:solidFill>
                              <a:latin typeface="Cambria Math" panose="02040503050406030204" pitchFamily="18" charset="0"/>
                            </a:rPr>
                            <m:t>𝝀</m:t>
                          </m:r>
                          <m:r>
                            <a:rPr lang="nl-NL" sz="2400" b="1" i="1">
                              <a:solidFill>
                                <a:srgbClr val="FF0000"/>
                              </a:solidFill>
                              <a:latin typeface="Cambria Math" panose="02040503050406030204" pitchFamily="18" charset="0"/>
                            </a:rPr>
                            <m:t>.</m:t>
                          </m:r>
                          <m:r>
                            <a:rPr lang="nl-NL" sz="2400" b="1" i="1">
                              <a:solidFill>
                                <a:srgbClr val="FF0000"/>
                              </a:solidFill>
                              <a:latin typeface="Cambria Math" panose="02040503050406030204" pitchFamily="18" charset="0"/>
                            </a:rPr>
                            <m:t>𝑨</m:t>
                          </m:r>
                          <m:r>
                            <a:rPr lang="nl-NL" sz="2400" b="1" i="1">
                              <a:solidFill>
                                <a:srgbClr val="FF0000"/>
                              </a:solidFill>
                              <a:latin typeface="Cambria Math" panose="02040503050406030204" pitchFamily="18" charset="0"/>
                            </a:rPr>
                            <m:t>.</m:t>
                          </m:r>
                          <m:r>
                            <a:rPr lang="nl-NL" sz="2400" b="1" i="1">
                              <a:solidFill>
                                <a:srgbClr val="FF0000"/>
                              </a:solidFill>
                              <a:latin typeface="Cambria Math" panose="02040503050406030204" pitchFamily="18" charset="0"/>
                            </a:rPr>
                            <m:t>𝜟</m:t>
                          </m:r>
                          <m:r>
                            <a:rPr lang="nl-BE" sz="2400" b="1" i="1" smtClean="0">
                              <a:solidFill>
                                <a:srgbClr val="FF0000"/>
                              </a:solidFill>
                              <a:latin typeface="Cambria Math" panose="02040503050406030204" pitchFamily="18" charset="0"/>
                            </a:rPr>
                            <m:t>𝑻</m:t>
                          </m:r>
                        </m:num>
                        <m:den>
                          <m:r>
                            <a:rPr lang="nl-NL" sz="2400" b="1" i="1">
                              <a:solidFill>
                                <a:srgbClr val="FF0000"/>
                              </a:solidFill>
                              <a:latin typeface="Cambria Math" panose="02040503050406030204" pitchFamily="18" charset="0"/>
                            </a:rPr>
                            <m:t>𝒅</m:t>
                          </m:r>
                        </m:den>
                      </m:f>
                    </m:oMath>
                  </m:oMathPara>
                </a14:m>
                <a:endParaRPr lang="nl-BE"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Tekstvak 10">
                <a:extLst>
                  <a:ext uri="{FF2B5EF4-FFF2-40B4-BE49-F238E27FC236}">
                    <a16:creationId xmlns:a16="http://schemas.microsoft.com/office/drawing/2014/main" id="{67C4C5A6-B37A-49EF-A405-D78363A212D7}"/>
                  </a:ext>
                </a:extLst>
              </p:cNvPr>
              <p:cNvSpPr txBox="1">
                <a:spLocks noRot="1" noChangeAspect="1" noMove="1" noResize="1" noEditPoints="1" noAdjustHandles="1" noChangeArrowheads="1" noChangeShapeType="1" noTextEdit="1"/>
              </p:cNvSpPr>
              <p:nvPr/>
            </p:nvSpPr>
            <p:spPr>
              <a:xfrm>
                <a:off x="391886" y="3510166"/>
                <a:ext cx="2830286" cy="946541"/>
              </a:xfrm>
              <a:prstGeom prst="rect">
                <a:avLst/>
              </a:prstGeom>
              <a:blipFill>
                <a:blip r:embed="rId2"/>
                <a:stretch>
                  <a:fillRect/>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8" name="Tekstvak 7">
                <a:extLst>
                  <a:ext uri="{FF2B5EF4-FFF2-40B4-BE49-F238E27FC236}">
                    <a16:creationId xmlns:a16="http://schemas.microsoft.com/office/drawing/2014/main" id="{51389C00-8B7A-4A18-BBC9-B74E1BF231B5}"/>
                  </a:ext>
                </a:extLst>
              </p:cNvPr>
              <p:cNvSpPr txBox="1"/>
              <p:nvPr/>
            </p:nvSpPr>
            <p:spPr>
              <a:xfrm>
                <a:off x="2582091" y="3347834"/>
                <a:ext cx="6156960" cy="1064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nl-BE" sz="2400" b="1" smtClean="0">
                          <a:solidFill>
                            <a:srgbClr val="FF0000"/>
                          </a:solidFill>
                          <a:latin typeface="Cambria Math" panose="02040503050406030204" pitchFamily="18" charset="0"/>
                        </a:rPr>
                        <m:t>=</m:t>
                      </m:r>
                      <m:f>
                        <m:fPr>
                          <m:ctrlPr>
                            <a:rPr lang="nl-BE" sz="2400" b="1" i="1">
                              <a:solidFill>
                                <a:srgbClr val="FF0000"/>
                              </a:solidFill>
                              <a:latin typeface="Cambria Math" panose="02040503050406030204" pitchFamily="18" charset="0"/>
                            </a:rPr>
                          </m:ctrlPr>
                        </m:fPr>
                        <m:num>
                          <m:r>
                            <a:rPr lang="nl-BE" sz="2400" b="1" i="0">
                              <a:solidFill>
                                <a:srgbClr val="FF0000"/>
                              </a:solidFill>
                              <a:latin typeface="Cambria Math" panose="02040503050406030204" pitchFamily="18" charset="0"/>
                            </a:rPr>
                            <m:t>𝟎</m:t>
                          </m:r>
                          <m:r>
                            <a:rPr lang="nl-BE" sz="2400" b="1" i="0">
                              <a:solidFill>
                                <a:srgbClr val="FF0000"/>
                              </a:solidFill>
                              <a:latin typeface="Cambria Math" panose="02040503050406030204" pitchFamily="18" charset="0"/>
                            </a:rPr>
                            <m:t>,</m:t>
                          </m:r>
                          <m:r>
                            <a:rPr lang="nl-BE" sz="2400" b="1" i="0">
                              <a:solidFill>
                                <a:srgbClr val="FF0000"/>
                              </a:solidFill>
                              <a:latin typeface="Cambria Math" panose="02040503050406030204" pitchFamily="18" charset="0"/>
                            </a:rPr>
                            <m:t>𝟎𝟒</m:t>
                          </m:r>
                          <m:f>
                            <m:fPr>
                              <m:ctrlPr>
                                <a:rPr lang="nl-BE" sz="2400" b="1" i="1">
                                  <a:solidFill>
                                    <a:srgbClr val="FF0000"/>
                                  </a:solidFill>
                                  <a:latin typeface="Cambria Math" panose="02040503050406030204" pitchFamily="18" charset="0"/>
                                </a:rPr>
                              </m:ctrlPr>
                            </m:fPr>
                            <m:num>
                              <m:r>
                                <a:rPr lang="nl-BE" sz="2400" b="1" i="1">
                                  <a:solidFill>
                                    <a:srgbClr val="FF0000"/>
                                  </a:solidFill>
                                  <a:latin typeface="Cambria Math" panose="02040503050406030204" pitchFamily="18" charset="0"/>
                                </a:rPr>
                                <m:t>𝑱</m:t>
                              </m:r>
                            </m:num>
                            <m:den>
                              <m:r>
                                <a:rPr lang="nl-BE" sz="2400" b="1" i="1">
                                  <a:solidFill>
                                    <a:srgbClr val="FF0000"/>
                                  </a:solidFill>
                                  <a:latin typeface="Cambria Math" panose="02040503050406030204" pitchFamily="18" charset="0"/>
                                </a:rPr>
                                <m:t>𝒔</m:t>
                              </m:r>
                              <m:r>
                                <a:rPr lang="nl-BE" sz="2400" b="1" i="0">
                                  <a:solidFill>
                                    <a:srgbClr val="FF0000"/>
                                  </a:solidFill>
                                  <a:latin typeface="Cambria Math" panose="02040503050406030204" pitchFamily="18" charset="0"/>
                                </a:rPr>
                                <m:t>.</m:t>
                              </m:r>
                              <m:r>
                                <a:rPr lang="nl-BE" sz="2400" b="1" i="1">
                                  <a:solidFill>
                                    <a:srgbClr val="FF0000"/>
                                  </a:solidFill>
                                  <a:latin typeface="Cambria Math" panose="02040503050406030204" pitchFamily="18" charset="0"/>
                                </a:rPr>
                                <m:t>𝒎</m:t>
                              </m:r>
                              <m:r>
                                <a:rPr lang="nl-BE" sz="2400" b="1" i="0">
                                  <a:solidFill>
                                    <a:srgbClr val="FF0000"/>
                                  </a:solidFill>
                                  <a:latin typeface="Cambria Math" panose="02040503050406030204" pitchFamily="18" charset="0"/>
                                </a:rPr>
                                <m:t>.°</m:t>
                              </m:r>
                              <m:r>
                                <a:rPr lang="nl-BE" sz="2400" b="1" i="1">
                                  <a:solidFill>
                                    <a:srgbClr val="FF0000"/>
                                  </a:solidFill>
                                  <a:latin typeface="Cambria Math" panose="02040503050406030204" pitchFamily="18" charset="0"/>
                                </a:rPr>
                                <m:t>𝑪</m:t>
                              </m:r>
                            </m:den>
                          </m:f>
                          <m:r>
                            <a:rPr lang="nl-BE" sz="2400" b="1" i="0">
                              <a:solidFill>
                                <a:srgbClr val="FF0000"/>
                              </a:solidFill>
                              <a:latin typeface="Cambria Math" panose="02040503050406030204" pitchFamily="18" charset="0"/>
                            </a:rPr>
                            <m:t>.</m:t>
                          </m:r>
                          <m:r>
                            <a:rPr lang="nl-BE" sz="2400" b="1" i="0">
                              <a:solidFill>
                                <a:srgbClr val="FF0000"/>
                              </a:solidFill>
                              <a:latin typeface="Cambria Math" panose="02040503050406030204" pitchFamily="18" charset="0"/>
                            </a:rPr>
                            <m:t>𝟏</m:t>
                          </m:r>
                          <m:r>
                            <a:rPr lang="nl-BE" sz="2400" b="1" i="0">
                              <a:solidFill>
                                <a:srgbClr val="FF0000"/>
                              </a:solidFill>
                              <a:latin typeface="Cambria Math" panose="02040503050406030204" pitchFamily="18" charset="0"/>
                            </a:rPr>
                            <m:t>,</m:t>
                          </m:r>
                          <m:r>
                            <a:rPr lang="nl-BE" sz="2400" b="1" i="0">
                              <a:solidFill>
                                <a:srgbClr val="FF0000"/>
                              </a:solidFill>
                              <a:latin typeface="Cambria Math" panose="02040503050406030204" pitchFamily="18" charset="0"/>
                            </a:rPr>
                            <m:t>𝟓𝟏</m:t>
                          </m:r>
                          <m:r>
                            <a:rPr lang="nl-BE" sz="2400" b="1" i="1">
                              <a:solidFill>
                                <a:srgbClr val="FF0000"/>
                              </a:solidFill>
                              <a:latin typeface="Cambria Math" panose="02040503050406030204" pitchFamily="18" charset="0"/>
                            </a:rPr>
                            <m:t>𝒎</m:t>
                          </m:r>
                          <m:r>
                            <a:rPr lang="nl-BE" sz="2400" b="1" i="0">
                              <a:solidFill>
                                <a:srgbClr val="FF0000"/>
                              </a:solidFill>
                              <a:latin typeface="Cambria Math" panose="02040503050406030204" pitchFamily="18" charset="0"/>
                            </a:rPr>
                            <m:t>².</m:t>
                          </m:r>
                          <m:d>
                            <m:dPr>
                              <m:ctrlPr>
                                <a:rPr lang="nl-BE" sz="2400" b="1" i="1">
                                  <a:solidFill>
                                    <a:srgbClr val="FF0000"/>
                                  </a:solidFill>
                                  <a:latin typeface="Cambria Math" panose="02040503050406030204" pitchFamily="18" charset="0"/>
                                </a:rPr>
                              </m:ctrlPr>
                            </m:dPr>
                            <m:e>
                              <m:r>
                                <a:rPr lang="nl-BE" sz="2400" b="1" i="0">
                                  <a:solidFill>
                                    <a:srgbClr val="FF0000"/>
                                  </a:solidFill>
                                  <a:latin typeface="Cambria Math" panose="02040503050406030204" pitchFamily="18" charset="0"/>
                                </a:rPr>
                                <m:t>𝟏𝟗</m:t>
                              </m:r>
                              <m:r>
                                <a:rPr lang="nl-BE" sz="2400" b="1" i="0">
                                  <a:solidFill>
                                    <a:srgbClr val="FF0000"/>
                                  </a:solidFill>
                                  <a:latin typeface="Cambria Math" panose="02040503050406030204" pitchFamily="18" charset="0"/>
                                </a:rPr>
                                <m:t>°</m:t>
                              </m:r>
                              <m:r>
                                <a:rPr lang="nl-BE" sz="2400" b="1" i="0">
                                  <a:solidFill>
                                    <a:srgbClr val="FF0000"/>
                                  </a:solidFill>
                                  <a:latin typeface="Cambria Math" panose="02040503050406030204" pitchFamily="18" charset="0"/>
                                </a:rPr>
                                <m:t>𝐂</m:t>
                              </m:r>
                              <m:r>
                                <a:rPr lang="nl-BE" sz="2400" b="1" i="0">
                                  <a:solidFill>
                                    <a:srgbClr val="FF0000"/>
                                  </a:solidFill>
                                  <a:latin typeface="Cambria Math" panose="02040503050406030204" pitchFamily="18" charset="0"/>
                                </a:rPr>
                                <m:t>−</m:t>
                              </m:r>
                              <m:r>
                                <a:rPr lang="nl-BE" sz="2400" b="1" i="0">
                                  <a:solidFill>
                                    <a:srgbClr val="FF0000"/>
                                  </a:solidFill>
                                  <a:latin typeface="Cambria Math" panose="02040503050406030204" pitchFamily="18" charset="0"/>
                                </a:rPr>
                                <m:t>𝟏𝟑</m:t>
                              </m:r>
                              <m:r>
                                <a:rPr lang="nl-BE" sz="2400" b="1" i="0">
                                  <a:solidFill>
                                    <a:srgbClr val="FF0000"/>
                                  </a:solidFill>
                                  <a:latin typeface="Cambria Math" panose="02040503050406030204" pitchFamily="18" charset="0"/>
                                </a:rPr>
                                <m:t>,</m:t>
                              </m:r>
                              <m:r>
                                <a:rPr lang="nl-BE" sz="2400" b="1" i="0">
                                  <a:solidFill>
                                    <a:srgbClr val="FF0000"/>
                                  </a:solidFill>
                                  <a:latin typeface="Cambria Math" panose="02040503050406030204" pitchFamily="18" charset="0"/>
                                </a:rPr>
                                <m:t>𝟓</m:t>
                              </m:r>
                              <m:r>
                                <a:rPr lang="nl-BE" sz="2400" b="1" i="0">
                                  <a:solidFill>
                                    <a:srgbClr val="FF0000"/>
                                  </a:solidFill>
                                  <a:latin typeface="Cambria Math" panose="02040503050406030204" pitchFamily="18" charset="0"/>
                                </a:rPr>
                                <m:t>°</m:t>
                              </m:r>
                              <m:r>
                                <a:rPr lang="nl-BE" sz="2400" b="1" i="0">
                                  <a:solidFill>
                                    <a:srgbClr val="FF0000"/>
                                  </a:solidFill>
                                  <a:latin typeface="Cambria Math" panose="02040503050406030204" pitchFamily="18" charset="0"/>
                                </a:rPr>
                                <m:t>𝐂</m:t>
                              </m:r>
                            </m:e>
                          </m:d>
                        </m:num>
                        <m:den>
                          <m:r>
                            <a:rPr lang="nl-BE" sz="2400" b="1" i="0">
                              <a:solidFill>
                                <a:srgbClr val="FF0000"/>
                              </a:solidFill>
                              <a:latin typeface="Cambria Math" panose="02040503050406030204" pitchFamily="18" charset="0"/>
                            </a:rPr>
                            <m:t>𝟎</m:t>
                          </m:r>
                          <m:r>
                            <a:rPr lang="nl-BE" sz="2400" b="1" i="0">
                              <a:solidFill>
                                <a:srgbClr val="FF0000"/>
                              </a:solidFill>
                              <a:latin typeface="Cambria Math" panose="02040503050406030204" pitchFamily="18" charset="0"/>
                            </a:rPr>
                            <m:t>,</m:t>
                          </m:r>
                          <m:r>
                            <a:rPr lang="nl-BE" sz="2400" b="1" i="0">
                              <a:solidFill>
                                <a:srgbClr val="FF0000"/>
                              </a:solidFill>
                              <a:latin typeface="Cambria Math" panose="02040503050406030204" pitchFamily="18" charset="0"/>
                            </a:rPr>
                            <m:t>𝟏𝟓</m:t>
                          </m:r>
                          <m:r>
                            <a:rPr lang="nl-BE" sz="2400" b="1" i="1">
                              <a:solidFill>
                                <a:srgbClr val="FF0000"/>
                              </a:solidFill>
                              <a:latin typeface="Cambria Math" panose="02040503050406030204" pitchFamily="18" charset="0"/>
                            </a:rPr>
                            <m:t>𝒎</m:t>
                          </m:r>
                        </m:den>
                      </m:f>
                    </m:oMath>
                  </m:oMathPara>
                </a14:m>
                <a:endParaRPr lang="nl-BE" sz="2400" b="1" dirty="0">
                  <a:solidFill>
                    <a:srgbClr val="FF0000"/>
                  </a:solidFill>
                </a:endParaRPr>
              </a:p>
            </p:txBody>
          </p:sp>
        </mc:Choice>
        <mc:Fallback xmlns="">
          <p:sp>
            <p:nvSpPr>
              <p:cNvPr id="8" name="Tekstvak 7">
                <a:extLst>
                  <a:ext uri="{FF2B5EF4-FFF2-40B4-BE49-F238E27FC236}">
                    <a16:creationId xmlns:a16="http://schemas.microsoft.com/office/drawing/2014/main" id="{51389C00-8B7A-4A18-BBC9-B74E1BF231B5}"/>
                  </a:ext>
                </a:extLst>
              </p:cNvPr>
              <p:cNvSpPr txBox="1">
                <a:spLocks noRot="1" noChangeAspect="1" noMove="1" noResize="1" noEditPoints="1" noAdjustHandles="1" noChangeArrowheads="1" noChangeShapeType="1" noTextEdit="1"/>
              </p:cNvSpPr>
              <p:nvPr/>
            </p:nvSpPr>
            <p:spPr>
              <a:xfrm>
                <a:off x="2582091" y="3347834"/>
                <a:ext cx="6156960" cy="1064587"/>
              </a:xfrm>
              <a:prstGeom prst="rect">
                <a:avLst/>
              </a:prstGeom>
              <a:blipFill>
                <a:blip r:embed="rId3"/>
                <a:stretch>
                  <a:fillRect/>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12" name="Tekstvak 11">
                <a:extLst>
                  <a:ext uri="{FF2B5EF4-FFF2-40B4-BE49-F238E27FC236}">
                    <a16:creationId xmlns:a16="http://schemas.microsoft.com/office/drawing/2014/main" id="{1AB8A785-5A23-465D-BCB4-64E542BBA7FA}"/>
                  </a:ext>
                </a:extLst>
              </p:cNvPr>
              <p:cNvSpPr txBox="1"/>
              <p:nvPr/>
            </p:nvSpPr>
            <p:spPr>
              <a:xfrm>
                <a:off x="8625841" y="3671427"/>
                <a:ext cx="1528353" cy="624017"/>
              </a:xfrm>
              <a:prstGeom prst="rect">
                <a:avLst/>
              </a:prstGeom>
              <a:noFill/>
            </p:spPr>
            <p:txBody>
              <a:bodyPr wrap="square">
                <a:spAutoFit/>
              </a:bodyPr>
              <a:lstStyle/>
              <a:p>
                <a14:m>
                  <m:oMath xmlns:m="http://schemas.openxmlformats.org/officeDocument/2006/math">
                    <m:r>
                      <a:rPr lang="nl-NL" sz="24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nl-NL" sz="24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nl-NL" sz="24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nl-NL" sz="24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𝟐𝟏</m:t>
                    </m:r>
                  </m:oMath>
                </a14:m>
                <a:r>
                  <a:rPr lang="nl-NL"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nl-BE" sz="2400" b="1" i="1">
                            <a:solidFill>
                              <a:srgbClr val="FF0000"/>
                            </a:solidFill>
                            <a:effectLst/>
                            <a:latin typeface="Cambria Math" panose="02040503050406030204" pitchFamily="18" charset="0"/>
                            <a:ea typeface="Times New Roman" panose="02020603050405020304" pitchFamily="18" charset="0"/>
                          </a:rPr>
                        </m:ctrlPr>
                      </m:fPr>
                      <m:num>
                        <m:r>
                          <a:rPr lang="nl-NL"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𝑱</m:t>
                        </m:r>
                      </m:num>
                      <m:den>
                        <m:r>
                          <a:rPr lang="nl-NL"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𝒔</m:t>
                        </m:r>
                      </m:den>
                    </m:f>
                  </m:oMath>
                </a14:m>
                <a:endParaRPr lang="nl-BE" sz="2400" b="1" dirty="0">
                  <a:solidFill>
                    <a:srgbClr val="FF0000"/>
                  </a:solidFill>
                </a:endParaRPr>
              </a:p>
            </p:txBody>
          </p:sp>
        </mc:Choice>
        <mc:Fallback xmlns="">
          <p:sp>
            <p:nvSpPr>
              <p:cNvPr id="12" name="Tekstvak 11">
                <a:extLst>
                  <a:ext uri="{FF2B5EF4-FFF2-40B4-BE49-F238E27FC236}">
                    <a16:creationId xmlns:a16="http://schemas.microsoft.com/office/drawing/2014/main" id="{1AB8A785-5A23-465D-BCB4-64E542BBA7FA}"/>
                  </a:ext>
                </a:extLst>
              </p:cNvPr>
              <p:cNvSpPr txBox="1">
                <a:spLocks noRot="1" noChangeAspect="1" noMove="1" noResize="1" noEditPoints="1" noAdjustHandles="1" noChangeArrowheads="1" noChangeShapeType="1" noTextEdit="1"/>
              </p:cNvSpPr>
              <p:nvPr/>
            </p:nvSpPr>
            <p:spPr>
              <a:xfrm>
                <a:off x="8625841" y="3671427"/>
                <a:ext cx="1528353" cy="624017"/>
              </a:xfrm>
              <a:prstGeom prst="rect">
                <a:avLst/>
              </a:prstGeom>
              <a:blipFill>
                <a:blip r:embed="rId4"/>
                <a:stretch>
                  <a:fillRect/>
                </a:stretch>
              </a:blipFill>
            </p:spPr>
            <p:txBody>
              <a:bodyPr/>
              <a:lstStyle/>
              <a:p>
                <a:r>
                  <a:rPr lang="nl-BE">
                    <a:noFill/>
                  </a:rPr>
                  <a:t> </a:t>
                </a:r>
              </a:p>
            </p:txBody>
          </p:sp>
        </mc:Fallback>
      </mc:AlternateContent>
      <p:sp>
        <p:nvSpPr>
          <p:cNvPr id="15" name="Tekstvak 14">
            <a:extLst>
              <a:ext uri="{FF2B5EF4-FFF2-40B4-BE49-F238E27FC236}">
                <a16:creationId xmlns:a16="http://schemas.microsoft.com/office/drawing/2014/main" id="{0A78857B-AAF5-4813-982C-2A1461494C39}"/>
              </a:ext>
            </a:extLst>
          </p:cNvPr>
          <p:cNvSpPr txBox="1"/>
          <p:nvPr/>
        </p:nvSpPr>
        <p:spPr>
          <a:xfrm>
            <a:off x="735873" y="4306135"/>
            <a:ext cx="11064241" cy="1033232"/>
          </a:xfrm>
          <a:prstGeom prst="rect">
            <a:avLst/>
          </a:prstGeom>
          <a:noFill/>
        </p:spPr>
        <p:txBody>
          <a:bodyPr wrap="square">
            <a:spAutoFit/>
          </a:bodyPr>
          <a:lstStyle/>
          <a:p>
            <a:pPr algn="just">
              <a:lnSpc>
                <a:spcPct val="115000"/>
              </a:lnSpc>
              <a:spcAft>
                <a:spcPts val="800"/>
              </a:spcAft>
            </a:pPr>
            <a:r>
              <a:rPr lang="nl-NL" sz="2800" dirty="0">
                <a:solidFill>
                  <a:srgbClr val="002757"/>
                </a:solidFill>
                <a:effectLst/>
                <a:ea typeface="Calibri" panose="020F0502020204030204" pitchFamily="34" charset="0"/>
                <a:cs typeface="Times New Roman" panose="02020603050405020304" pitchFamily="18" charset="0"/>
              </a:rPr>
              <a:t>D)	 Hoeveel warmte houden we dan over in onze </a:t>
            </a:r>
            <a:r>
              <a:rPr lang="nl-NL" sz="2800" dirty="0" err="1">
                <a:solidFill>
                  <a:srgbClr val="002757"/>
                </a:solidFill>
                <a:effectLst/>
                <a:ea typeface="Calibri" panose="020F0502020204030204" pitchFamily="34" charset="0"/>
                <a:cs typeface="Times New Roman" panose="02020603050405020304" pitchFamily="18" charset="0"/>
              </a:rPr>
              <a:t>biomeiler</a:t>
            </a:r>
            <a:r>
              <a:rPr lang="nl-NL" sz="2800" dirty="0">
                <a:solidFill>
                  <a:srgbClr val="002757"/>
                </a:solidFill>
                <a:effectLst/>
                <a:ea typeface="Calibri" panose="020F0502020204030204" pitchFamily="34" charset="0"/>
                <a:cs typeface="Times New Roman" panose="02020603050405020304" pitchFamily="18" charset="0"/>
              </a:rPr>
              <a:t> gedurende 1 uur?</a:t>
            </a:r>
            <a:endParaRPr lang="nl-BE" sz="2800" i="1" dirty="0">
              <a:solidFill>
                <a:srgbClr val="002757"/>
              </a:solidFill>
              <a:effectLst/>
              <a:ea typeface="Calibri" panose="020F0502020204030204" pitchFamily="34" charset="0"/>
              <a:cs typeface="Times New Roman" panose="02020603050405020304" pitchFamily="18" charset="0"/>
            </a:endParaRPr>
          </a:p>
        </p:txBody>
      </p:sp>
      <p:sp>
        <p:nvSpPr>
          <p:cNvPr id="16" name="Tekstvak 15">
            <a:extLst>
              <a:ext uri="{FF2B5EF4-FFF2-40B4-BE49-F238E27FC236}">
                <a16:creationId xmlns:a16="http://schemas.microsoft.com/office/drawing/2014/main" id="{659E205E-D3B9-4477-BCA5-20D5FEBD7CAA}"/>
              </a:ext>
            </a:extLst>
          </p:cNvPr>
          <p:cNvSpPr txBox="1"/>
          <p:nvPr/>
        </p:nvSpPr>
        <p:spPr>
          <a:xfrm>
            <a:off x="666204" y="5251205"/>
            <a:ext cx="6156960" cy="523220"/>
          </a:xfrm>
          <a:prstGeom prst="rect">
            <a:avLst/>
          </a:prstGeom>
          <a:noFill/>
        </p:spPr>
        <p:txBody>
          <a:bodyPr wrap="square">
            <a:spAutoFit/>
          </a:bodyPr>
          <a:lstStyle/>
          <a:p>
            <a:r>
              <a:rPr lang="nl-BE" sz="2800" dirty="0">
                <a:solidFill>
                  <a:srgbClr val="FF0000"/>
                </a:solidFill>
                <a:cs typeface="Times New Roman" panose="02020603050405020304" pitchFamily="18" charset="0"/>
              </a:rPr>
              <a:t>Warmte overgehouden in </a:t>
            </a:r>
            <a:r>
              <a:rPr lang="nl-BE" sz="2800" dirty="0" err="1">
                <a:solidFill>
                  <a:srgbClr val="FF0000"/>
                </a:solidFill>
                <a:cs typeface="Times New Roman" panose="02020603050405020304" pitchFamily="18" charset="0"/>
              </a:rPr>
              <a:t>biomeiler</a:t>
            </a:r>
            <a:r>
              <a:rPr lang="nl-BE" sz="2800" dirty="0">
                <a:solidFill>
                  <a:srgbClr val="FF0000"/>
                </a:solidFill>
                <a:cs typeface="Times New Roman" panose="02020603050405020304" pitchFamily="18" charset="0"/>
              </a:rPr>
              <a:t>  </a:t>
            </a:r>
          </a:p>
        </p:txBody>
      </p:sp>
      <p:sp>
        <p:nvSpPr>
          <p:cNvPr id="17" name="Tekstvak 16">
            <a:extLst>
              <a:ext uri="{FF2B5EF4-FFF2-40B4-BE49-F238E27FC236}">
                <a16:creationId xmlns:a16="http://schemas.microsoft.com/office/drawing/2014/main" id="{BD5F4E75-3DF3-49D2-AD32-3A910741F60C}"/>
              </a:ext>
            </a:extLst>
          </p:cNvPr>
          <p:cNvSpPr txBox="1"/>
          <p:nvPr/>
        </p:nvSpPr>
        <p:spPr>
          <a:xfrm>
            <a:off x="735873" y="5676231"/>
            <a:ext cx="9984378" cy="523220"/>
          </a:xfrm>
          <a:prstGeom prst="rect">
            <a:avLst/>
          </a:prstGeom>
          <a:noFill/>
        </p:spPr>
        <p:txBody>
          <a:bodyPr wrap="square">
            <a:spAutoFit/>
          </a:bodyPr>
          <a:lstStyle/>
          <a:p>
            <a:r>
              <a:rPr lang="nl-BE" sz="2800" dirty="0">
                <a:solidFill>
                  <a:srgbClr val="FF0000"/>
                </a:solidFill>
                <a:effectLst/>
                <a:ea typeface="Calibri" panose="020F0502020204030204" pitchFamily="34" charset="0"/>
                <a:cs typeface="Times New Roman" panose="02020603050405020304" pitchFamily="18" charset="0"/>
              </a:rPr>
              <a:t>= geproduceerde warmte – warmtestroom gedurende 1 uur </a:t>
            </a:r>
            <a:endParaRPr lang="nl-BE" sz="2800" dirty="0">
              <a:solidFill>
                <a:srgbClr val="FF0000"/>
              </a:solidFill>
            </a:endParaRPr>
          </a:p>
        </p:txBody>
      </p:sp>
      <mc:AlternateContent xmlns:mc="http://schemas.openxmlformats.org/markup-compatibility/2006" xmlns:a14="http://schemas.microsoft.com/office/drawing/2010/main">
        <mc:Choice Requires="a14">
          <p:sp>
            <p:nvSpPr>
              <p:cNvPr id="10" name="Tekstvak 9">
                <a:extLst>
                  <a:ext uri="{FF2B5EF4-FFF2-40B4-BE49-F238E27FC236}">
                    <a16:creationId xmlns:a16="http://schemas.microsoft.com/office/drawing/2014/main" id="{02F98AB9-4516-4C31-BDB1-05A3A39FD21D}"/>
                  </a:ext>
                </a:extLst>
              </p:cNvPr>
              <p:cNvSpPr txBox="1"/>
              <p:nvPr/>
            </p:nvSpPr>
            <p:spPr>
              <a:xfrm>
                <a:off x="735873" y="6162876"/>
                <a:ext cx="5342710" cy="712631"/>
              </a:xfrm>
              <a:prstGeom prst="rect">
                <a:avLst/>
              </a:prstGeom>
              <a:noFill/>
            </p:spPr>
            <p:txBody>
              <a:bodyPr wrap="square" rtlCol="0">
                <a:spAutoFit/>
              </a:bodyPr>
              <a:lstStyle/>
              <a:p>
                <a:r>
                  <a:rPr lang="nl-BE" sz="2800" dirty="0">
                    <a:solidFill>
                      <a:srgbClr val="FF0000"/>
                    </a:solidFill>
                  </a:rPr>
                  <a:t>= 79 138 J – 2,21 </a:t>
                </a:r>
                <a14:m>
                  <m:oMath xmlns:m="http://schemas.openxmlformats.org/officeDocument/2006/math">
                    <m:f>
                      <m:fPr>
                        <m:ctrlPr>
                          <a:rPr lang="nl-BE" sz="2800" b="1" i="1">
                            <a:solidFill>
                              <a:srgbClr val="FF0000"/>
                            </a:solidFill>
                            <a:latin typeface="Cambria Math" panose="02040503050406030204" pitchFamily="18" charset="0"/>
                            <a:ea typeface="Times New Roman" panose="02020603050405020304" pitchFamily="18" charset="0"/>
                          </a:rPr>
                        </m:ctrlPr>
                      </m:fPr>
                      <m:num>
                        <m:r>
                          <a:rPr lang="nl-NL" sz="28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𝑱</m:t>
                        </m:r>
                      </m:num>
                      <m:den>
                        <m:r>
                          <a:rPr lang="nl-NL" sz="28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𝒔</m:t>
                        </m:r>
                      </m:den>
                    </m:f>
                  </m:oMath>
                </a14:m>
                <a:r>
                  <a:rPr lang="nl-BE" sz="2800" dirty="0">
                    <a:solidFill>
                      <a:srgbClr val="FF0000"/>
                    </a:solidFill>
                  </a:rPr>
                  <a:t> . 3600s</a:t>
                </a:r>
              </a:p>
            </p:txBody>
          </p:sp>
        </mc:Choice>
        <mc:Fallback xmlns="">
          <p:sp>
            <p:nvSpPr>
              <p:cNvPr id="10" name="Tekstvak 9">
                <a:extLst>
                  <a:ext uri="{FF2B5EF4-FFF2-40B4-BE49-F238E27FC236}">
                    <a16:creationId xmlns:a16="http://schemas.microsoft.com/office/drawing/2014/main" id="{02F98AB9-4516-4C31-BDB1-05A3A39FD21D}"/>
                  </a:ext>
                </a:extLst>
              </p:cNvPr>
              <p:cNvSpPr txBox="1">
                <a:spLocks noRot="1" noChangeAspect="1" noMove="1" noResize="1" noEditPoints="1" noAdjustHandles="1" noChangeArrowheads="1" noChangeShapeType="1" noTextEdit="1"/>
              </p:cNvSpPr>
              <p:nvPr/>
            </p:nvSpPr>
            <p:spPr>
              <a:xfrm>
                <a:off x="735873" y="6162876"/>
                <a:ext cx="5342710" cy="712631"/>
              </a:xfrm>
              <a:prstGeom prst="rect">
                <a:avLst/>
              </a:prstGeom>
              <a:blipFill>
                <a:blip r:embed="rId5"/>
                <a:stretch>
                  <a:fillRect l="-2397" b="-7692"/>
                </a:stretch>
              </a:blipFill>
            </p:spPr>
            <p:txBody>
              <a:bodyPr/>
              <a:lstStyle/>
              <a:p>
                <a:r>
                  <a:rPr lang="nl-BE">
                    <a:noFill/>
                  </a:rPr>
                  <a:t> </a:t>
                </a:r>
              </a:p>
            </p:txBody>
          </p:sp>
        </mc:Fallback>
      </mc:AlternateContent>
      <p:sp>
        <p:nvSpPr>
          <p:cNvPr id="14" name="Tekstvak 13">
            <a:extLst>
              <a:ext uri="{FF2B5EF4-FFF2-40B4-BE49-F238E27FC236}">
                <a16:creationId xmlns:a16="http://schemas.microsoft.com/office/drawing/2014/main" id="{802115ED-869F-4280-AF62-05EAB978DAA2}"/>
              </a:ext>
            </a:extLst>
          </p:cNvPr>
          <p:cNvSpPr txBox="1"/>
          <p:nvPr/>
        </p:nvSpPr>
        <p:spPr>
          <a:xfrm>
            <a:off x="5251267" y="6257581"/>
            <a:ext cx="5342710" cy="523220"/>
          </a:xfrm>
          <a:prstGeom prst="rect">
            <a:avLst/>
          </a:prstGeom>
          <a:noFill/>
        </p:spPr>
        <p:txBody>
          <a:bodyPr wrap="square" rtlCol="0">
            <a:spAutoFit/>
          </a:bodyPr>
          <a:lstStyle/>
          <a:p>
            <a:r>
              <a:rPr lang="nl-BE" sz="2800" dirty="0">
                <a:solidFill>
                  <a:srgbClr val="FF0000"/>
                </a:solidFill>
              </a:rPr>
              <a:t>= 71 182 J</a:t>
            </a:r>
          </a:p>
        </p:txBody>
      </p:sp>
      <p:sp>
        <p:nvSpPr>
          <p:cNvPr id="18" name="Tekstvak 17">
            <a:extLst>
              <a:ext uri="{FF2B5EF4-FFF2-40B4-BE49-F238E27FC236}">
                <a16:creationId xmlns:a16="http://schemas.microsoft.com/office/drawing/2014/main" id="{46BEFD88-4EF4-4628-8527-A61EC87F8CD0}"/>
              </a:ext>
            </a:extLst>
          </p:cNvPr>
          <p:cNvSpPr txBox="1"/>
          <p:nvPr/>
        </p:nvSpPr>
        <p:spPr>
          <a:xfrm>
            <a:off x="9898370" y="734796"/>
            <a:ext cx="2161906" cy="537711"/>
          </a:xfrm>
          <a:prstGeom prst="rect">
            <a:avLst/>
          </a:prstGeom>
          <a:noFill/>
        </p:spPr>
        <p:txBody>
          <a:bodyPr wrap="square">
            <a:spAutoFit/>
          </a:bodyPr>
          <a:lstStyle/>
          <a:p>
            <a:pPr algn="just">
              <a:lnSpc>
                <a:spcPct val="115000"/>
              </a:lnSpc>
              <a:spcAft>
                <a:spcPts val="800"/>
              </a:spcAft>
            </a:pPr>
            <a:r>
              <a:rPr lang="nl-NL" sz="2800" i="1" dirty="0">
                <a:solidFill>
                  <a:srgbClr val="002757"/>
                </a:solidFill>
                <a:ea typeface="Calibri" panose="020F0502020204030204" pitchFamily="34" charset="0"/>
                <a:cs typeface="Times New Roman" panose="02020603050405020304" pitchFamily="18" charset="0"/>
              </a:rPr>
              <a:t>Eenheden!</a:t>
            </a:r>
            <a:endParaRPr lang="nl-BE" sz="2800" i="1" dirty="0">
              <a:solidFill>
                <a:srgbClr val="002757"/>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537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12" grpId="0"/>
      <p:bldP spid="17" grpId="0"/>
      <p:bldP spid="10"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335EA-6C13-4923-B522-77E2BD32B127}"/>
              </a:ext>
            </a:extLst>
          </p:cNvPr>
          <p:cNvSpPr>
            <a:spLocks noGrp="1"/>
          </p:cNvSpPr>
          <p:nvPr>
            <p:ph type="title"/>
          </p:nvPr>
        </p:nvSpPr>
        <p:spPr>
          <a:xfrm>
            <a:off x="2012648" y="562597"/>
            <a:ext cx="10315222" cy="1496967"/>
          </a:xfrm>
        </p:spPr>
        <p:txBody>
          <a:bodyPr/>
          <a:lstStyle/>
          <a:p>
            <a:r>
              <a:rPr lang="nl-NL" sz="4400" dirty="0"/>
              <a:t>De houtsnippers en gft-afval maken geen contact met de buitenwand van de </a:t>
            </a:r>
            <a:r>
              <a:rPr lang="nl-NL" sz="4400" dirty="0" err="1"/>
              <a:t>biomeiler</a:t>
            </a:r>
            <a:r>
              <a:rPr lang="nl-NL" sz="4400" dirty="0"/>
              <a:t>, maar waarom? </a:t>
            </a:r>
            <a:endParaRPr lang="nl-NL" sz="4400" i="1" dirty="0"/>
          </a:p>
        </p:txBody>
      </p:sp>
      <p:sp>
        <p:nvSpPr>
          <p:cNvPr id="13" name="Tekstvak 12">
            <a:extLst>
              <a:ext uri="{FF2B5EF4-FFF2-40B4-BE49-F238E27FC236}">
                <a16:creationId xmlns:a16="http://schemas.microsoft.com/office/drawing/2014/main" id="{77927E64-AF79-4C4A-A0B2-B9A2A2B79FCA}"/>
              </a:ext>
            </a:extLst>
          </p:cNvPr>
          <p:cNvSpPr txBox="1"/>
          <p:nvPr/>
        </p:nvSpPr>
        <p:spPr>
          <a:xfrm>
            <a:off x="735873" y="2338711"/>
            <a:ext cx="11064241" cy="1528752"/>
          </a:xfrm>
          <a:prstGeom prst="rect">
            <a:avLst/>
          </a:prstGeom>
          <a:noFill/>
        </p:spPr>
        <p:txBody>
          <a:bodyPr wrap="square">
            <a:spAutoFit/>
          </a:bodyPr>
          <a:lstStyle/>
          <a:p>
            <a:pPr algn="just">
              <a:lnSpc>
                <a:spcPct val="115000"/>
              </a:lnSpc>
              <a:spcAft>
                <a:spcPts val="800"/>
              </a:spcAft>
            </a:pPr>
            <a:r>
              <a:rPr lang="nl-NL" sz="2800" dirty="0">
                <a:solidFill>
                  <a:srgbClr val="FF0000"/>
                </a:solidFill>
                <a:ea typeface="Calibri" panose="020F0502020204030204" pitchFamily="34" charset="0"/>
                <a:cs typeface="Times New Roman" panose="02020603050405020304" pitchFamily="18" charset="0"/>
              </a:rPr>
              <a:t>Zo ontstaat er een luchtlaag tussen de buitenwand van de </a:t>
            </a:r>
            <a:r>
              <a:rPr lang="nl-NL" sz="2800" dirty="0" err="1">
                <a:solidFill>
                  <a:srgbClr val="FF0000"/>
                </a:solidFill>
                <a:ea typeface="Calibri" panose="020F0502020204030204" pitchFamily="34" charset="0"/>
                <a:cs typeface="Times New Roman" panose="02020603050405020304" pitchFamily="18" charset="0"/>
              </a:rPr>
              <a:t>biomeiler</a:t>
            </a:r>
            <a:r>
              <a:rPr lang="nl-NL" sz="2800" dirty="0">
                <a:solidFill>
                  <a:srgbClr val="FF0000"/>
                </a:solidFill>
                <a:ea typeface="Calibri" panose="020F0502020204030204" pitchFamily="34" charset="0"/>
                <a:cs typeface="Times New Roman" panose="02020603050405020304" pitchFamily="18" charset="0"/>
              </a:rPr>
              <a:t> en de houtsnippers met het gft-afval. Zo kan de geproduceerde warmte dus niet ontsnappen via de buitenwand.</a:t>
            </a:r>
            <a:endParaRPr lang="nl-BE" sz="2800" i="1" dirty="0">
              <a:solidFill>
                <a:srgbClr val="FF0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329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A3E749-3C89-4202-B74B-7E8EEBE913C3}"/>
              </a:ext>
            </a:extLst>
          </p:cNvPr>
          <p:cNvSpPr>
            <a:spLocks noGrp="1"/>
          </p:cNvSpPr>
          <p:nvPr>
            <p:ph type="title"/>
          </p:nvPr>
        </p:nvSpPr>
        <p:spPr/>
        <p:txBody>
          <a:bodyPr/>
          <a:lstStyle/>
          <a:p>
            <a:r>
              <a:rPr lang="nl-BE" dirty="0"/>
              <a:t>Criteria voor onze </a:t>
            </a:r>
            <a:r>
              <a:rPr lang="nl-BE" dirty="0" err="1"/>
              <a:t>biomeiler</a:t>
            </a:r>
            <a:endParaRPr lang="nl-BE" dirty="0"/>
          </a:p>
        </p:txBody>
      </p:sp>
      <p:sp>
        <p:nvSpPr>
          <p:cNvPr id="3" name="Tijdelijke aanduiding voor inhoud 2">
            <a:extLst>
              <a:ext uri="{FF2B5EF4-FFF2-40B4-BE49-F238E27FC236}">
                <a16:creationId xmlns:a16="http://schemas.microsoft.com/office/drawing/2014/main" id="{3B575A58-1EBC-4B00-9C4E-540D13FB4EE7}"/>
              </a:ext>
            </a:extLst>
          </p:cNvPr>
          <p:cNvSpPr>
            <a:spLocks noGrp="1"/>
          </p:cNvSpPr>
          <p:nvPr>
            <p:ph idx="1"/>
          </p:nvPr>
        </p:nvSpPr>
        <p:spPr/>
        <p:txBody>
          <a:bodyPr/>
          <a:lstStyle/>
          <a:p>
            <a:pPr algn="l" rtl="0" fontAlgn="base">
              <a:buFont typeface="Wingdings" panose="05000000000000000000" pitchFamily="2" charset="2"/>
              <a:buChar char="ü"/>
            </a:pPr>
            <a:r>
              <a:rPr lang="nl-BE" b="0" i="0" dirty="0">
                <a:solidFill>
                  <a:srgbClr val="000000"/>
                </a:solidFill>
                <a:effectLst/>
              </a:rPr>
              <a:t>Dikke isolator rond de </a:t>
            </a:r>
            <a:r>
              <a:rPr lang="nl-BE" b="0" i="0" dirty="0" err="1">
                <a:solidFill>
                  <a:srgbClr val="000000"/>
                </a:solidFill>
                <a:effectLst/>
              </a:rPr>
              <a:t>biomeiler</a:t>
            </a:r>
            <a:r>
              <a:rPr lang="nl-NL" b="0" i="0" dirty="0">
                <a:solidFill>
                  <a:srgbClr val="000000"/>
                </a:solidFill>
                <a:effectLst/>
              </a:rPr>
              <a:t> </a:t>
            </a:r>
          </a:p>
          <a:p>
            <a:pPr algn="l" rtl="0" fontAlgn="base">
              <a:buFont typeface="Wingdings" panose="05000000000000000000" pitchFamily="2" charset="2"/>
              <a:buChar char="ü"/>
            </a:pPr>
            <a:r>
              <a:rPr lang="nl-BE" b="0" i="0" dirty="0">
                <a:solidFill>
                  <a:srgbClr val="000000"/>
                </a:solidFill>
                <a:effectLst/>
              </a:rPr>
              <a:t>Isolator met een kleine warmtegeleidingscoëfficiënt</a:t>
            </a:r>
            <a:r>
              <a:rPr lang="nl-NL" b="0" i="0" dirty="0">
                <a:solidFill>
                  <a:srgbClr val="000000"/>
                </a:solidFill>
                <a:effectLst/>
              </a:rPr>
              <a:t> </a:t>
            </a:r>
          </a:p>
          <a:p>
            <a:pPr algn="l" rtl="0" fontAlgn="base">
              <a:buFont typeface="Wingdings" panose="05000000000000000000" pitchFamily="2" charset="2"/>
              <a:buChar char="ü"/>
            </a:pPr>
            <a:r>
              <a:rPr lang="nl-BE" b="0" i="0" dirty="0" err="1">
                <a:solidFill>
                  <a:srgbClr val="000000"/>
                </a:solidFill>
                <a:effectLst/>
              </a:rPr>
              <a:t>Biomeiler</a:t>
            </a:r>
            <a:r>
              <a:rPr lang="nl-BE" b="0" i="0">
                <a:solidFill>
                  <a:srgbClr val="000000"/>
                </a:solidFill>
                <a:effectLst/>
              </a:rPr>
              <a:t> in </a:t>
            </a:r>
            <a:r>
              <a:rPr lang="nl-BE" b="0" i="0" dirty="0">
                <a:solidFill>
                  <a:srgbClr val="000000"/>
                </a:solidFill>
                <a:effectLst/>
              </a:rPr>
              <a:t>een ruimte plaatsen waar de temperatuur niet te laag is.</a:t>
            </a:r>
            <a:r>
              <a:rPr lang="nl-NL" b="0" i="0" dirty="0">
                <a:solidFill>
                  <a:srgbClr val="000000"/>
                </a:solidFill>
                <a:effectLst/>
              </a:rPr>
              <a:t> </a:t>
            </a:r>
          </a:p>
          <a:p>
            <a:pPr algn="l" rtl="0" fontAlgn="base">
              <a:buFont typeface="Wingdings" panose="05000000000000000000" pitchFamily="2" charset="2"/>
              <a:buChar char="ü"/>
            </a:pPr>
            <a:r>
              <a:rPr lang="nl-NL" b="0" i="0" dirty="0">
                <a:solidFill>
                  <a:srgbClr val="000000"/>
                </a:solidFill>
                <a:effectLst/>
              </a:rPr>
              <a:t>Geen contact tussen houtsnippers en gft-afval en de buitenwand van de </a:t>
            </a:r>
            <a:r>
              <a:rPr lang="nl-NL" b="0" i="0" dirty="0" err="1">
                <a:solidFill>
                  <a:srgbClr val="000000"/>
                </a:solidFill>
                <a:effectLst/>
              </a:rPr>
              <a:t>biomeiler</a:t>
            </a:r>
            <a:r>
              <a:rPr lang="nl-NL" b="0" i="0" dirty="0">
                <a:solidFill>
                  <a:srgbClr val="000000"/>
                </a:solidFill>
                <a:effectLst/>
              </a:rPr>
              <a:t>. </a:t>
            </a:r>
          </a:p>
          <a:p>
            <a:pPr marL="0" indent="0">
              <a:buNone/>
            </a:pPr>
            <a:endParaRPr lang="nl-BE" dirty="0"/>
          </a:p>
        </p:txBody>
      </p:sp>
      <p:pic>
        <p:nvPicPr>
          <p:cNvPr id="1026" name="Picture 2">
            <a:extLst>
              <a:ext uri="{FF2B5EF4-FFF2-40B4-BE49-F238E27FC236}">
                <a16:creationId xmlns:a16="http://schemas.microsoft.com/office/drawing/2014/main" id="{7F5830BD-3519-445E-A905-EDC2E7C070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5030" y="368299"/>
            <a:ext cx="1562100" cy="145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741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5D2BDD-CEFE-4CA8-93F9-0073CEA04EE7}"/>
              </a:ext>
            </a:extLst>
          </p:cNvPr>
          <p:cNvSpPr>
            <a:spLocks noGrp="1"/>
          </p:cNvSpPr>
          <p:nvPr>
            <p:ph type="ctrTitle"/>
          </p:nvPr>
        </p:nvSpPr>
        <p:spPr>
          <a:xfrm>
            <a:off x="1029318" y="4170507"/>
            <a:ext cx="9505600" cy="2178042"/>
          </a:xfrm>
        </p:spPr>
        <p:txBody>
          <a:bodyPr/>
          <a:lstStyle/>
          <a:p>
            <a:r>
              <a:rPr lang="nl-NL" dirty="0"/>
              <a:t>Extra: energietransporten (herhaling)</a:t>
            </a:r>
          </a:p>
        </p:txBody>
      </p:sp>
    </p:spTree>
    <p:extLst>
      <p:ext uri="{BB962C8B-B14F-4D97-AF65-F5344CB8AC3E}">
        <p14:creationId xmlns:p14="http://schemas.microsoft.com/office/powerpoint/2010/main" val="3575216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11A27B-2581-4550-A092-2E4BC24D0761}"/>
              </a:ext>
            </a:extLst>
          </p:cNvPr>
          <p:cNvSpPr>
            <a:spLocks noGrp="1"/>
          </p:cNvSpPr>
          <p:nvPr>
            <p:ph type="ctrTitle"/>
          </p:nvPr>
        </p:nvSpPr>
        <p:spPr>
          <a:xfrm>
            <a:off x="6096000" y="4530625"/>
            <a:ext cx="5778705" cy="2129220"/>
          </a:xfrm>
        </p:spPr>
        <p:txBody>
          <a:bodyPr/>
          <a:lstStyle/>
          <a:p>
            <a:r>
              <a:rPr lang="nl-NL" dirty="0"/>
              <a:t>Hoe gebeurt warmtetransport?</a:t>
            </a:r>
            <a:br>
              <a:rPr lang="nl-NL" dirty="0"/>
            </a:br>
            <a:br>
              <a:rPr lang="nl-NL" dirty="0"/>
            </a:br>
            <a:endParaRPr lang="nl-NL" dirty="0"/>
          </a:p>
        </p:txBody>
      </p:sp>
    </p:spTree>
    <p:extLst>
      <p:ext uri="{BB962C8B-B14F-4D97-AF65-F5344CB8AC3E}">
        <p14:creationId xmlns:p14="http://schemas.microsoft.com/office/powerpoint/2010/main" val="4287560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8A711F1B-D990-43C4-8130-BC6B59B5E2D4}"/>
              </a:ext>
            </a:extLst>
          </p:cNvPr>
          <p:cNvSpPr>
            <a:spLocks noChangeArrowheads="1"/>
          </p:cNvSpPr>
          <p:nvPr/>
        </p:nvSpPr>
        <p:spPr bwMode="auto">
          <a:xfrm>
            <a:off x="888273" y="-492226"/>
            <a:ext cx="644311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900" i="0" u="none" strike="noStrike" cap="none" normalizeH="0" baseline="0" dirty="0">
                <a:ln>
                  <a:noFill/>
                </a:ln>
                <a:solidFill>
                  <a:srgbClr val="002757"/>
                </a:solidFill>
                <a:effectLst/>
                <a:latin typeface="+mn-lt"/>
                <a:cs typeface="Segoe UI" panose="020B0502040204020203" pitchFamily="34" charset="0"/>
              </a:rPr>
              <a:t>  </a:t>
            </a:r>
            <a:r>
              <a:rPr kumimoji="0" lang="nl-BE" altLang="nl-BE" sz="9000" i="0" u="none" strike="noStrike" cap="none" normalizeH="0" baseline="0" dirty="0">
                <a:ln>
                  <a:noFill/>
                </a:ln>
                <a:solidFill>
                  <a:srgbClr val="002757"/>
                </a:solidFill>
                <a:effectLst/>
                <a:latin typeface="+mn-lt"/>
                <a:cs typeface="Segoe UI" panose="020B0502040204020203" pitchFamily="34" charset="0"/>
              </a:rPr>
              <a:t>   </a:t>
            </a:r>
            <a:r>
              <a:rPr kumimoji="0" lang="nl-BE" altLang="nl-BE" sz="2800" i="0" u="none" strike="noStrike" cap="none" normalizeH="0" baseline="0" dirty="0">
                <a:ln>
                  <a:noFill/>
                </a:ln>
                <a:solidFill>
                  <a:srgbClr val="002757"/>
                </a:solidFill>
                <a:effectLst/>
                <a:latin typeface="+mn-lt"/>
                <a:cs typeface="Segoe UI" panose="020B0502040204020203" pitchFamily="34" charset="0"/>
              </a:rPr>
              <a:t>  </a:t>
            </a:r>
            <a:r>
              <a:rPr kumimoji="0" lang="nl-BE" altLang="nl-BE" sz="2800" i="0" u="none" strike="noStrike" cap="none" normalizeH="0" baseline="0" dirty="0">
                <a:ln>
                  <a:noFill/>
                </a:ln>
                <a:solidFill>
                  <a:srgbClr val="002757"/>
                </a:solidFill>
                <a:effectLst/>
                <a:latin typeface="+mn-lt"/>
                <a:cs typeface="Calibri" panose="020F0502020204030204" pitchFamily="34" charset="0"/>
              </a:rPr>
              <a:t>Hoe gebeurt warmtetransport?</a:t>
            </a:r>
            <a:endParaRPr kumimoji="0" lang="nl-BE" altLang="nl-BE" sz="1800" i="0" u="none" strike="noStrike" cap="none" normalizeH="0" baseline="0" dirty="0">
              <a:ln>
                <a:noFill/>
              </a:ln>
              <a:solidFill>
                <a:srgbClr val="002757"/>
              </a:solidFill>
              <a:effectLst/>
              <a:latin typeface="+mn-lt"/>
            </a:endParaRPr>
          </a:p>
        </p:txBody>
      </p:sp>
      <p:pic>
        <p:nvPicPr>
          <p:cNvPr id="12290" name="Picture 2">
            <a:extLst>
              <a:ext uri="{FF2B5EF4-FFF2-40B4-BE49-F238E27FC236}">
                <a16:creationId xmlns:a16="http://schemas.microsoft.com/office/drawing/2014/main" id="{97E3E0B1-ADDC-4FDC-A633-6F2F19C26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864" y="195005"/>
            <a:ext cx="714375" cy="71437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a:extLst>
              <a:ext uri="{FF2B5EF4-FFF2-40B4-BE49-F238E27FC236}">
                <a16:creationId xmlns:a16="http://schemas.microsoft.com/office/drawing/2014/main" id="{74EFA1F8-083C-4466-84A8-C3629BC8BA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146" y="1163391"/>
            <a:ext cx="766763" cy="490538"/>
          </a:xfrm>
          <a:prstGeom prst="rect">
            <a:avLst/>
          </a:prstGeom>
          <a:noFill/>
          <a:extLst>
            <a:ext uri="{909E8E84-426E-40DD-AFC4-6F175D3DCCD1}">
              <a14:hiddenFill xmlns:a14="http://schemas.microsoft.com/office/drawing/2010/main">
                <a:solidFill>
                  <a:srgbClr val="FFFFFF"/>
                </a:solidFill>
              </a14:hiddenFill>
            </a:ext>
          </a:extLst>
        </p:spPr>
      </p:pic>
      <p:sp>
        <p:nvSpPr>
          <p:cNvPr id="17" name="Tekstvak 16">
            <a:extLst>
              <a:ext uri="{FF2B5EF4-FFF2-40B4-BE49-F238E27FC236}">
                <a16:creationId xmlns:a16="http://schemas.microsoft.com/office/drawing/2014/main" id="{89020D26-2031-463E-82EB-401A83360A94}"/>
              </a:ext>
            </a:extLst>
          </p:cNvPr>
          <p:cNvSpPr txBox="1"/>
          <p:nvPr/>
        </p:nvSpPr>
        <p:spPr>
          <a:xfrm>
            <a:off x="2370909" y="1044709"/>
            <a:ext cx="9688286" cy="2068323"/>
          </a:xfrm>
          <a:prstGeom prst="rect">
            <a:avLst/>
          </a:prstGeom>
          <a:noFill/>
        </p:spPr>
        <p:txBody>
          <a:bodyPr wrap="square">
            <a:spAutoFit/>
          </a:bodyPr>
          <a:lstStyle/>
          <a:p>
            <a:r>
              <a:rPr lang="nl-NL" sz="2400" b="0" i="1" dirty="0">
                <a:solidFill>
                  <a:srgbClr val="002757"/>
                </a:solidFill>
                <a:effectLst/>
              </a:rPr>
              <a:t>Kruis je hypothese aan.</a:t>
            </a:r>
            <a:endParaRPr lang="nl-NL" sz="2400" i="1" dirty="0">
              <a:solidFill>
                <a:srgbClr val="002757"/>
              </a:solidFill>
            </a:endParaRPr>
          </a:p>
          <a:p>
            <a:pPr marL="342900" lvl="0" indent="-342900">
              <a:lnSpc>
                <a:spcPct val="107000"/>
              </a:lnSpc>
              <a:spcBef>
                <a:spcPts val="30"/>
              </a:spcBef>
              <a:buFont typeface="Wingdings" panose="05000000000000000000" pitchFamily="2" charset="2"/>
              <a:buChar char=""/>
            </a:pPr>
            <a:r>
              <a:rPr lang="nl-NL" sz="2400" dirty="0">
                <a:solidFill>
                  <a:srgbClr val="002757"/>
                </a:solidFill>
              </a:rPr>
              <a:t>De warmte verplaatst zich van hoge naar lage temperatuur.</a:t>
            </a:r>
            <a:endParaRPr lang="nl-BE" sz="2400" dirty="0">
              <a:solidFill>
                <a:srgbClr val="002757"/>
              </a:solidFill>
            </a:endParaRPr>
          </a:p>
          <a:p>
            <a:pPr marL="342900" lvl="0" indent="-342900">
              <a:lnSpc>
                <a:spcPct val="107000"/>
              </a:lnSpc>
              <a:spcBef>
                <a:spcPts val="30"/>
              </a:spcBef>
              <a:buFont typeface="Wingdings" panose="05000000000000000000" pitchFamily="2" charset="2"/>
              <a:buChar char=""/>
            </a:pPr>
            <a:r>
              <a:rPr lang="nl-NL" sz="2400" dirty="0">
                <a:solidFill>
                  <a:srgbClr val="002757"/>
                </a:solidFill>
              </a:rPr>
              <a:t>De warmte verplaatst zich van lage naar hoge temperatuur.</a:t>
            </a:r>
            <a:endParaRPr lang="nl-BE" sz="2400" dirty="0">
              <a:solidFill>
                <a:srgbClr val="002757"/>
              </a:solidFill>
            </a:endParaRPr>
          </a:p>
          <a:p>
            <a:pPr marL="342900" lvl="0" indent="-342900">
              <a:lnSpc>
                <a:spcPct val="107000"/>
              </a:lnSpc>
              <a:spcBef>
                <a:spcPts val="30"/>
              </a:spcBef>
              <a:spcAft>
                <a:spcPts val="800"/>
              </a:spcAft>
              <a:buFont typeface="Wingdings" panose="05000000000000000000" pitchFamily="2" charset="2"/>
              <a:buChar char=""/>
            </a:pPr>
            <a:r>
              <a:rPr lang="nl-NL" sz="2400" dirty="0">
                <a:solidFill>
                  <a:srgbClr val="002757"/>
                </a:solidFill>
              </a:rPr>
              <a:t>De warmte verplaatst zich niet tussen plaatsen met een verschillende temperatuur.</a:t>
            </a:r>
            <a:endParaRPr lang="nl-BE" sz="2400" dirty="0">
              <a:solidFill>
                <a:srgbClr val="002757"/>
              </a:solidFill>
            </a:endParaRPr>
          </a:p>
        </p:txBody>
      </p:sp>
      <p:pic>
        <p:nvPicPr>
          <p:cNvPr id="8" name="Picture 2">
            <a:extLst>
              <a:ext uri="{FF2B5EF4-FFF2-40B4-BE49-F238E27FC236}">
                <a16:creationId xmlns:a16="http://schemas.microsoft.com/office/drawing/2014/main" id="{4047E533-0B71-46BB-A2CB-202F19D59A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62" y="3164136"/>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E2EF7148-63FB-4C9A-A688-133E22209C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0103" y="3172639"/>
            <a:ext cx="4809111" cy="3158926"/>
          </a:xfrm>
          <a:prstGeom prst="rect">
            <a:avLst/>
          </a:prstGeom>
        </p:spPr>
      </p:pic>
      <p:sp>
        <p:nvSpPr>
          <p:cNvPr id="10" name="Tekstvak 9">
            <a:extLst>
              <a:ext uri="{FF2B5EF4-FFF2-40B4-BE49-F238E27FC236}">
                <a16:creationId xmlns:a16="http://schemas.microsoft.com/office/drawing/2014/main" id="{B0BA6049-74E1-401C-8B30-42AA86F618DE}"/>
              </a:ext>
            </a:extLst>
          </p:cNvPr>
          <p:cNvSpPr txBox="1"/>
          <p:nvPr/>
        </p:nvSpPr>
        <p:spPr>
          <a:xfrm>
            <a:off x="1175852" y="3231714"/>
            <a:ext cx="12311062" cy="1200329"/>
          </a:xfrm>
          <a:prstGeom prst="rect">
            <a:avLst/>
          </a:prstGeom>
          <a:noFill/>
        </p:spPr>
        <p:txBody>
          <a:bodyPr wrap="square">
            <a:spAutoFit/>
          </a:bodyPr>
          <a:lstStyle/>
          <a:p>
            <a:pPr algn="l" rtl="0" fontAlgn="base">
              <a:buClr>
                <a:srgbClr val="E00049"/>
              </a:buClr>
              <a:buFont typeface="Arial" panose="020B0604020202020204" pitchFamily="34" charset="0"/>
              <a:buChar char="•"/>
            </a:pPr>
            <a:r>
              <a:rPr lang="nl-NL" sz="2400" b="1" i="0" u="none" strike="noStrike" dirty="0">
                <a:solidFill>
                  <a:srgbClr val="002757"/>
                </a:solidFill>
                <a:effectLst/>
                <a:latin typeface="Tahoma" panose="020B0604030504040204" pitchFamily="34" charset="0"/>
              </a:rPr>
              <a:t> Benodigdheden: </a:t>
            </a:r>
            <a:r>
              <a:rPr lang="nl-NL" sz="2400" b="0" i="0" u="none" strike="noStrike" dirty="0">
                <a:solidFill>
                  <a:srgbClr val="002757"/>
                </a:solidFill>
                <a:effectLst/>
                <a:latin typeface="Tahoma" panose="020B0604030504040204" pitchFamily="34" charset="0"/>
              </a:rPr>
              <a:t>zie werkbundel </a:t>
            </a:r>
            <a:r>
              <a:rPr lang="en-US" sz="2400" b="0" i="0" dirty="0">
                <a:solidFill>
                  <a:srgbClr val="000000"/>
                </a:solidFill>
                <a:effectLst/>
                <a:latin typeface="Tahoma" panose="020B0604030504040204" pitchFamily="34" charset="0"/>
              </a:rPr>
              <a:t>​</a:t>
            </a:r>
            <a:endParaRPr lang="en-US" sz="2400" b="0" i="0" dirty="0">
              <a:solidFill>
                <a:srgbClr val="000000"/>
              </a:solidFill>
              <a:effectLst/>
              <a:latin typeface="Arial" panose="020B0604020202020204" pitchFamily="34" charset="0"/>
            </a:endParaRPr>
          </a:p>
          <a:p>
            <a:pPr algn="l" rtl="0" fontAlgn="base">
              <a:buClr>
                <a:srgbClr val="E00049"/>
              </a:buClr>
              <a:buFont typeface="Arial" panose="020B0604020202020204" pitchFamily="34" charset="0"/>
              <a:buChar char="•"/>
            </a:pPr>
            <a:endParaRPr lang="nl-NL" sz="2400" b="0" i="0" dirty="0">
              <a:solidFill>
                <a:srgbClr val="000000"/>
              </a:solidFill>
              <a:effectLst/>
              <a:latin typeface="Arial" panose="020B0604020202020204" pitchFamily="34" charset="0"/>
            </a:endParaRPr>
          </a:p>
          <a:p>
            <a:pPr algn="l" rtl="0" fontAlgn="base">
              <a:buClr>
                <a:srgbClr val="E00049"/>
              </a:buClr>
              <a:buFont typeface="Arial" panose="020B0604020202020204" pitchFamily="34" charset="0"/>
              <a:buChar char="•"/>
            </a:pPr>
            <a:r>
              <a:rPr lang="nl-NL" sz="2400" b="1" i="0" u="none" strike="noStrike" dirty="0">
                <a:solidFill>
                  <a:srgbClr val="002757"/>
                </a:solidFill>
                <a:effectLst/>
                <a:latin typeface="Tahoma" panose="020B0604030504040204" pitchFamily="34" charset="0"/>
              </a:rPr>
              <a:t> Werkwijze: </a:t>
            </a:r>
            <a:r>
              <a:rPr lang="nl-NL" sz="2400" b="0" i="0" u="none" strike="noStrike" dirty="0">
                <a:solidFill>
                  <a:srgbClr val="002757"/>
                </a:solidFill>
                <a:effectLst/>
                <a:latin typeface="Tahoma" panose="020B0604030504040204" pitchFamily="34" charset="0"/>
              </a:rPr>
              <a:t>zie werkbundel</a:t>
            </a:r>
            <a:endParaRPr lang="en-US" sz="2400" b="0" i="0" dirty="0">
              <a:solidFill>
                <a:srgbClr val="000000"/>
              </a:solidFill>
              <a:effectLst/>
              <a:latin typeface="Arial" panose="020B0604020202020204" pitchFamily="34" charset="0"/>
            </a:endParaRPr>
          </a:p>
        </p:txBody>
      </p:sp>
      <p:pic>
        <p:nvPicPr>
          <p:cNvPr id="11" name="Afbeelding 10">
            <a:extLst>
              <a:ext uri="{FF2B5EF4-FFF2-40B4-BE49-F238E27FC236}">
                <a16:creationId xmlns:a16="http://schemas.microsoft.com/office/drawing/2014/main" id="{2B5FFE09-16B1-4D7A-97C9-C4DFFD3186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872" y="4698088"/>
            <a:ext cx="2655618" cy="1891299"/>
          </a:xfrm>
          <a:prstGeom prst="rect">
            <a:avLst/>
          </a:prstGeom>
        </p:spPr>
      </p:pic>
      <p:pic>
        <p:nvPicPr>
          <p:cNvPr id="12" name="Afbeelding 11">
            <a:extLst>
              <a:ext uri="{FF2B5EF4-FFF2-40B4-BE49-F238E27FC236}">
                <a16:creationId xmlns:a16="http://schemas.microsoft.com/office/drawing/2014/main" id="{727BC350-3E3A-4C2A-AEC4-9F4D6E56CB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35210" y="4690817"/>
            <a:ext cx="2770006" cy="1891299"/>
          </a:xfrm>
          <a:prstGeom prst="rect">
            <a:avLst/>
          </a:prstGeom>
        </p:spPr>
      </p:pic>
    </p:spTree>
    <p:extLst>
      <p:ext uri="{BB962C8B-B14F-4D97-AF65-F5344CB8AC3E}">
        <p14:creationId xmlns:p14="http://schemas.microsoft.com/office/powerpoint/2010/main" val="747643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548354FE-868C-4520-BE94-E15AB776FB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4" y="1752600"/>
            <a:ext cx="1178169" cy="1276350"/>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a:extLst>
              <a:ext uri="{FF2B5EF4-FFF2-40B4-BE49-F238E27FC236}">
                <a16:creationId xmlns:a16="http://schemas.microsoft.com/office/drawing/2014/main" id="{038B7B6E-89F1-4B04-B064-A506388266DF}"/>
              </a:ext>
            </a:extLst>
          </p:cNvPr>
          <p:cNvSpPr txBox="1"/>
          <p:nvPr/>
        </p:nvSpPr>
        <p:spPr>
          <a:xfrm>
            <a:off x="1438276" y="1226322"/>
            <a:ext cx="12191999" cy="5011180"/>
          </a:xfrm>
          <a:prstGeom prst="rect">
            <a:avLst/>
          </a:prstGeom>
          <a:noFill/>
        </p:spPr>
        <p:txBody>
          <a:bodyPr wrap="square">
            <a:spAutoFit/>
          </a:bodyPr>
          <a:lstStyle/>
          <a:p>
            <a:pPr algn="just" rtl="0" fontAlgn="base"/>
            <a:r>
              <a:rPr lang="nl-NL" sz="2800" b="0" i="1" dirty="0">
                <a:solidFill>
                  <a:srgbClr val="002757"/>
                </a:solidFill>
                <a:effectLst/>
              </a:rPr>
              <a:t>Omcirkel telkens het juiste antwoord.</a:t>
            </a:r>
            <a:r>
              <a:rPr lang="nl-NL" sz="2800" b="0" i="0" dirty="0">
                <a:solidFill>
                  <a:srgbClr val="002757"/>
                </a:solidFill>
                <a:effectLst/>
              </a:rPr>
              <a:t> </a:t>
            </a:r>
          </a:p>
          <a:p>
            <a:pPr algn="just" rtl="0" fontAlgn="base"/>
            <a:endParaRPr lang="nl-NL" sz="2800" b="0" i="0" dirty="0">
              <a:solidFill>
                <a:srgbClr val="002757"/>
              </a:solidFill>
              <a:effectLst/>
            </a:endParaRPr>
          </a:p>
          <a:p>
            <a:pPr marL="69850">
              <a:lnSpc>
                <a:spcPct val="107000"/>
              </a:lnSpc>
              <a:spcBef>
                <a:spcPts val="795"/>
              </a:spcBef>
              <a:spcAft>
                <a:spcPts val="0"/>
              </a:spcAft>
            </a:pPr>
            <a:r>
              <a:rPr lang="nl-NL" sz="2800" dirty="0">
                <a:solidFill>
                  <a:srgbClr val="002757"/>
                </a:solidFill>
              </a:rPr>
              <a:t>1) Het water in het linkse bekerglas voelt met je linkerhand                      koud/warm.</a:t>
            </a:r>
            <a:endParaRPr lang="nl-BE" sz="2800" dirty="0">
              <a:solidFill>
                <a:srgbClr val="002757"/>
              </a:solidFill>
            </a:endParaRPr>
          </a:p>
          <a:p>
            <a:pPr marL="69850">
              <a:lnSpc>
                <a:spcPct val="107000"/>
              </a:lnSpc>
              <a:spcBef>
                <a:spcPts val="795"/>
              </a:spcBef>
              <a:spcAft>
                <a:spcPts val="0"/>
              </a:spcAft>
            </a:pPr>
            <a:r>
              <a:rPr lang="nl-NL" sz="2800" dirty="0">
                <a:solidFill>
                  <a:srgbClr val="002757"/>
                </a:solidFill>
              </a:rPr>
              <a:t>    Het water in het rechtse bekerglas voelt met je rechterhand                 koud/warm.</a:t>
            </a:r>
            <a:endParaRPr lang="nl-BE" sz="2800" dirty="0">
              <a:solidFill>
                <a:srgbClr val="002757"/>
              </a:solidFill>
            </a:endParaRPr>
          </a:p>
          <a:p>
            <a:pPr marL="69850">
              <a:lnSpc>
                <a:spcPct val="107000"/>
              </a:lnSpc>
              <a:spcBef>
                <a:spcPts val="795"/>
              </a:spcBef>
              <a:spcAft>
                <a:spcPts val="0"/>
              </a:spcAft>
            </a:pPr>
            <a:r>
              <a:rPr lang="nl-NL" sz="2800" dirty="0">
                <a:solidFill>
                  <a:srgbClr val="002757"/>
                </a:solidFill>
              </a:rPr>
              <a:t>2) Het lauwe water voelt met je linkerhand onmiddellijk na contact         koud/warm.</a:t>
            </a:r>
            <a:endParaRPr lang="nl-BE" sz="2800" dirty="0">
              <a:solidFill>
                <a:srgbClr val="002757"/>
              </a:solidFill>
            </a:endParaRPr>
          </a:p>
          <a:p>
            <a:pPr marL="69850">
              <a:lnSpc>
                <a:spcPct val="107000"/>
              </a:lnSpc>
              <a:spcBef>
                <a:spcPts val="795"/>
              </a:spcBef>
              <a:spcAft>
                <a:spcPts val="0"/>
              </a:spcAft>
            </a:pPr>
            <a:r>
              <a:rPr lang="nl-NL" sz="2800" dirty="0">
                <a:solidFill>
                  <a:srgbClr val="002757"/>
                </a:solidFill>
              </a:rPr>
              <a:t>    Het lauwe water voelt met je rechterhand onmiddellijk na contact       koud/warm.</a:t>
            </a:r>
            <a:endParaRPr lang="nl-BE" sz="2800" dirty="0">
              <a:solidFill>
                <a:srgbClr val="002757"/>
              </a:solidFill>
            </a:endParaRPr>
          </a:p>
        </p:txBody>
      </p:sp>
      <p:sp>
        <p:nvSpPr>
          <p:cNvPr id="9" name="Rechthoek 8">
            <a:extLst>
              <a:ext uri="{FF2B5EF4-FFF2-40B4-BE49-F238E27FC236}">
                <a16:creationId xmlns:a16="http://schemas.microsoft.com/office/drawing/2014/main" id="{6E837422-C1CA-40FA-82E7-D2CDF9DB296C}"/>
              </a:ext>
            </a:extLst>
          </p:cNvPr>
          <p:cNvSpPr/>
          <p:nvPr/>
        </p:nvSpPr>
        <p:spPr>
          <a:xfrm>
            <a:off x="2380725" y="2686180"/>
            <a:ext cx="1058344" cy="46155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a:extLst>
              <a:ext uri="{FF2B5EF4-FFF2-40B4-BE49-F238E27FC236}">
                <a16:creationId xmlns:a16="http://schemas.microsoft.com/office/drawing/2014/main" id="{57A391EF-3CD8-4901-8EA4-3BDEE6349EC9}"/>
              </a:ext>
            </a:extLst>
          </p:cNvPr>
          <p:cNvSpPr/>
          <p:nvPr/>
        </p:nvSpPr>
        <p:spPr>
          <a:xfrm>
            <a:off x="1438276" y="3731912"/>
            <a:ext cx="1058344" cy="46155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73AA5C0D-CE44-425B-8827-56BEC75B6A1E}"/>
              </a:ext>
            </a:extLst>
          </p:cNvPr>
          <p:cNvSpPr/>
          <p:nvPr/>
        </p:nvSpPr>
        <p:spPr>
          <a:xfrm>
            <a:off x="1458396" y="4665651"/>
            <a:ext cx="1058344" cy="46155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hthoek 11">
            <a:extLst>
              <a:ext uri="{FF2B5EF4-FFF2-40B4-BE49-F238E27FC236}">
                <a16:creationId xmlns:a16="http://schemas.microsoft.com/office/drawing/2014/main" id="{43904EE8-A7C2-47D2-8322-BA87A07F9E88}"/>
              </a:ext>
            </a:extLst>
          </p:cNvPr>
          <p:cNvSpPr/>
          <p:nvPr/>
        </p:nvSpPr>
        <p:spPr>
          <a:xfrm>
            <a:off x="2419895" y="5775948"/>
            <a:ext cx="1058344" cy="46155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77825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C306E9-AA41-4920-8C63-684184360326}"/>
              </a:ext>
            </a:extLst>
          </p:cNvPr>
          <p:cNvSpPr>
            <a:spLocks noGrp="1"/>
          </p:cNvSpPr>
          <p:nvPr>
            <p:ph type="title"/>
          </p:nvPr>
        </p:nvSpPr>
        <p:spPr>
          <a:xfrm>
            <a:off x="2174966" y="365125"/>
            <a:ext cx="9259388" cy="1281113"/>
          </a:xfrm>
        </p:spPr>
        <p:txBody>
          <a:bodyPr/>
          <a:lstStyle/>
          <a:p>
            <a:r>
              <a:rPr lang="nl-NL" dirty="0"/>
              <a:t>Warmte </a:t>
            </a:r>
            <a:r>
              <a:rPr lang="nl-NL" dirty="0" err="1"/>
              <a:t>biomeiler</a:t>
            </a:r>
            <a:r>
              <a:rPr lang="nl-NL" dirty="0"/>
              <a:t> bijhouden en gebruiken</a:t>
            </a:r>
          </a:p>
        </p:txBody>
      </p:sp>
      <p:sp>
        <p:nvSpPr>
          <p:cNvPr id="3" name="Rectangle 1">
            <a:extLst>
              <a:ext uri="{FF2B5EF4-FFF2-40B4-BE49-F238E27FC236}">
                <a16:creationId xmlns:a16="http://schemas.microsoft.com/office/drawing/2014/main" id="{8A711F1B-D990-43C4-8130-BC6B59B5E2D4}"/>
              </a:ext>
            </a:extLst>
          </p:cNvPr>
          <p:cNvSpPr>
            <a:spLocks noChangeArrowheads="1"/>
          </p:cNvSpPr>
          <p:nvPr/>
        </p:nvSpPr>
        <p:spPr bwMode="auto">
          <a:xfrm>
            <a:off x="2248988" y="1642791"/>
            <a:ext cx="1033707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900" i="0" u="none" strike="noStrike" cap="none" normalizeH="0" baseline="0" dirty="0">
                <a:ln>
                  <a:noFill/>
                </a:ln>
                <a:solidFill>
                  <a:srgbClr val="002757"/>
                </a:solidFill>
                <a:effectLst/>
                <a:latin typeface="+mn-lt"/>
                <a:cs typeface="Segoe UI" panose="020B0502040204020203" pitchFamily="34" charset="0"/>
              </a:rPr>
              <a:t>  </a:t>
            </a:r>
            <a:r>
              <a:rPr kumimoji="0" lang="nl-BE" altLang="nl-BE" sz="2800" i="0" u="none" strike="noStrike" cap="none" normalizeH="0" baseline="0" dirty="0">
                <a:ln>
                  <a:noFill/>
                </a:ln>
                <a:solidFill>
                  <a:srgbClr val="002757"/>
                </a:solidFill>
                <a:effectLst/>
                <a:latin typeface="+mn-lt"/>
                <a:cs typeface="Calibri" panose="020F0502020204030204" pitchFamily="34" charset="0"/>
              </a:rPr>
              <a:t>Hoe kan je vermijden dat de geproduceerde warmte van de </a:t>
            </a:r>
            <a:r>
              <a:rPr kumimoji="0" lang="nl-BE" altLang="nl-BE" sz="2800" i="0" u="none" strike="noStrike" cap="none" normalizeH="0" baseline="0" dirty="0" err="1">
                <a:ln>
                  <a:noFill/>
                </a:ln>
                <a:solidFill>
                  <a:srgbClr val="002757"/>
                </a:solidFill>
                <a:effectLst/>
                <a:latin typeface="+mn-lt"/>
                <a:cs typeface="Calibri" panose="020F0502020204030204" pitchFamily="34" charset="0"/>
              </a:rPr>
              <a:t>biomeiler</a:t>
            </a:r>
            <a:r>
              <a:rPr kumimoji="0" lang="nl-BE" altLang="nl-BE" sz="2800" i="0" u="none" strike="noStrike" cap="none" normalizeH="0" baseline="0" dirty="0">
                <a:ln>
                  <a:noFill/>
                </a:ln>
                <a:solidFill>
                  <a:srgbClr val="002757"/>
                </a:solidFill>
                <a:effectLst/>
                <a:latin typeface="+mn-lt"/>
                <a:cs typeface="Calibri" panose="020F0502020204030204" pitchFamily="34" charset="0"/>
              </a:rPr>
              <a:t> snel aan de omgeving kan worden afgegeven?</a:t>
            </a:r>
            <a:endParaRPr kumimoji="0" lang="nl-BE" altLang="nl-BE" sz="1800" i="0" u="none" strike="noStrike" cap="none" normalizeH="0" baseline="0" dirty="0">
              <a:ln>
                <a:noFill/>
              </a:ln>
              <a:solidFill>
                <a:srgbClr val="002757"/>
              </a:solidFill>
              <a:effectLst/>
              <a:latin typeface="+mn-lt"/>
            </a:endParaRPr>
          </a:p>
        </p:txBody>
      </p:sp>
      <p:pic>
        <p:nvPicPr>
          <p:cNvPr id="12290" name="Picture 2">
            <a:extLst>
              <a:ext uri="{FF2B5EF4-FFF2-40B4-BE49-F238E27FC236}">
                <a16:creationId xmlns:a16="http://schemas.microsoft.com/office/drawing/2014/main" id="{97E3E0B1-ADDC-4FDC-A633-6F2F19C26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4613" y="1655796"/>
            <a:ext cx="714375" cy="71437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a:extLst>
              <a:ext uri="{FF2B5EF4-FFF2-40B4-BE49-F238E27FC236}">
                <a16:creationId xmlns:a16="http://schemas.microsoft.com/office/drawing/2014/main" id="{74EFA1F8-083C-4466-84A8-C3629BC8BA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225" y="2779970"/>
            <a:ext cx="766763" cy="490538"/>
          </a:xfrm>
          <a:prstGeom prst="rect">
            <a:avLst/>
          </a:prstGeom>
          <a:noFill/>
          <a:extLst>
            <a:ext uri="{909E8E84-426E-40DD-AFC4-6F175D3DCCD1}">
              <a14:hiddenFill xmlns:a14="http://schemas.microsoft.com/office/drawing/2010/main">
                <a:solidFill>
                  <a:srgbClr val="FFFFFF"/>
                </a:solidFill>
              </a14:hiddenFill>
            </a:ext>
          </a:extLst>
        </p:spPr>
      </p:pic>
      <p:sp>
        <p:nvSpPr>
          <p:cNvPr id="17" name="Tekstvak 16">
            <a:extLst>
              <a:ext uri="{FF2B5EF4-FFF2-40B4-BE49-F238E27FC236}">
                <a16:creationId xmlns:a16="http://schemas.microsoft.com/office/drawing/2014/main" id="{89020D26-2031-463E-82EB-401A83360A94}"/>
              </a:ext>
            </a:extLst>
          </p:cNvPr>
          <p:cNvSpPr txBox="1"/>
          <p:nvPr/>
        </p:nvSpPr>
        <p:spPr>
          <a:xfrm>
            <a:off x="2248988" y="2781734"/>
            <a:ext cx="9688286" cy="523220"/>
          </a:xfrm>
          <a:prstGeom prst="rect">
            <a:avLst/>
          </a:prstGeom>
          <a:noFill/>
        </p:spPr>
        <p:txBody>
          <a:bodyPr wrap="square">
            <a:spAutoFit/>
          </a:bodyPr>
          <a:lstStyle/>
          <a:p>
            <a:r>
              <a:rPr lang="nl-BE" sz="2800" b="0" i="0" dirty="0">
                <a:solidFill>
                  <a:srgbClr val="002757"/>
                </a:solidFill>
                <a:effectLst/>
              </a:rPr>
              <a:t>Heb je zelf al een idee hoe we dat kunnen oplossen?</a:t>
            </a:r>
            <a:endParaRPr lang="nl-BE" sz="2800" dirty="0">
              <a:solidFill>
                <a:srgbClr val="002757"/>
              </a:solidFill>
            </a:endParaRPr>
          </a:p>
        </p:txBody>
      </p:sp>
      <p:sp>
        <p:nvSpPr>
          <p:cNvPr id="10" name="Tekstvak 9">
            <a:extLst>
              <a:ext uri="{FF2B5EF4-FFF2-40B4-BE49-F238E27FC236}">
                <a16:creationId xmlns:a16="http://schemas.microsoft.com/office/drawing/2014/main" id="{6264D39E-F3EA-4511-8B8B-2B9CD81C464B}"/>
              </a:ext>
            </a:extLst>
          </p:cNvPr>
          <p:cNvSpPr txBox="1"/>
          <p:nvPr/>
        </p:nvSpPr>
        <p:spPr>
          <a:xfrm>
            <a:off x="792481" y="3874564"/>
            <a:ext cx="11321142" cy="830997"/>
          </a:xfrm>
          <a:prstGeom prst="rect">
            <a:avLst/>
          </a:prstGeom>
          <a:noFill/>
        </p:spPr>
        <p:txBody>
          <a:bodyPr wrap="square">
            <a:spAutoFit/>
          </a:bodyPr>
          <a:lstStyle/>
          <a:p>
            <a:r>
              <a:rPr lang="nl-BE" sz="2400" dirty="0">
                <a:solidFill>
                  <a:srgbClr val="002757"/>
                </a:solidFill>
                <a:ea typeface="Times New Roman" panose="02020603050405020304" pitchFamily="18" charset="0"/>
                <a:cs typeface="Times New Roman" panose="02020603050405020304" pitchFamily="18" charset="0"/>
              </a:rPr>
              <a:t>W</a:t>
            </a:r>
            <a:r>
              <a:rPr lang="nl-BE" sz="2400" dirty="0">
                <a:solidFill>
                  <a:srgbClr val="002757"/>
                </a:solidFill>
                <a:effectLst/>
                <a:ea typeface="Times New Roman" panose="02020603050405020304" pitchFamily="18" charset="0"/>
                <a:cs typeface="Times New Roman" panose="02020603050405020304" pitchFamily="18" charset="0"/>
              </a:rPr>
              <a:t>elk(e) soort(en) energietransport vind(t)(en) nu plaats in de </a:t>
            </a:r>
            <a:r>
              <a:rPr lang="nl-BE" sz="2400" dirty="0" err="1">
                <a:solidFill>
                  <a:srgbClr val="002757"/>
                </a:solidFill>
                <a:effectLst/>
                <a:ea typeface="Times New Roman" panose="02020603050405020304" pitchFamily="18" charset="0"/>
                <a:cs typeface="Times New Roman" panose="02020603050405020304" pitchFamily="18" charset="0"/>
              </a:rPr>
              <a:t>biomeiler</a:t>
            </a:r>
            <a:r>
              <a:rPr lang="nl-BE" sz="2400" dirty="0">
                <a:solidFill>
                  <a:srgbClr val="002757"/>
                </a:solidFill>
                <a:effectLst/>
                <a:ea typeface="Times New Roman" panose="02020603050405020304" pitchFamily="18" charset="0"/>
                <a:cs typeface="Times New Roman" panose="02020603050405020304" pitchFamily="18" charset="0"/>
              </a:rPr>
              <a:t>? </a:t>
            </a:r>
          </a:p>
          <a:p>
            <a:r>
              <a:rPr lang="nl-BE" sz="2400" i="1" dirty="0">
                <a:solidFill>
                  <a:srgbClr val="002757"/>
                </a:solidFill>
                <a:effectLst/>
                <a:ea typeface="Times New Roman" panose="02020603050405020304" pitchFamily="18" charset="0"/>
                <a:cs typeface="Times New Roman" panose="02020603050405020304" pitchFamily="18" charset="0"/>
              </a:rPr>
              <a:t>Kruis één of meerdere van deze energietransporten aan.</a:t>
            </a:r>
            <a:endParaRPr lang="nl-BE" sz="2000" dirty="0">
              <a:solidFill>
                <a:srgbClr val="002757"/>
              </a:solidFill>
              <a:effectLst/>
              <a:ea typeface="Calibri Light" panose="020F0302020204030204" pitchFamily="34" charset="0"/>
            </a:endParaRPr>
          </a:p>
        </p:txBody>
      </p:sp>
      <p:sp>
        <p:nvSpPr>
          <p:cNvPr id="12" name="Tekstvak 11">
            <a:extLst>
              <a:ext uri="{FF2B5EF4-FFF2-40B4-BE49-F238E27FC236}">
                <a16:creationId xmlns:a16="http://schemas.microsoft.com/office/drawing/2014/main" id="{9A43CCF9-FF44-4D69-9197-14BE643210D0}"/>
              </a:ext>
            </a:extLst>
          </p:cNvPr>
          <p:cNvSpPr txBox="1"/>
          <p:nvPr/>
        </p:nvSpPr>
        <p:spPr>
          <a:xfrm>
            <a:off x="792481" y="4709452"/>
            <a:ext cx="6300650" cy="1200329"/>
          </a:xfrm>
          <a:prstGeom prst="rect">
            <a:avLst/>
          </a:prstGeom>
          <a:noFill/>
        </p:spPr>
        <p:txBody>
          <a:bodyPr wrap="square">
            <a:spAutoFit/>
          </a:bodyPr>
          <a:lstStyle/>
          <a:p>
            <a:pPr marL="342900" lvl="0" indent="-342900">
              <a:buFont typeface="Wingdings" panose="05000000000000000000" pitchFamily="2" charset="2"/>
              <a:buChar char=""/>
            </a:pPr>
            <a:r>
              <a:rPr lang="nl-BE" sz="2400" dirty="0">
                <a:solidFill>
                  <a:srgbClr val="002757"/>
                </a:solidFill>
                <a:effectLst/>
                <a:ea typeface="Times New Roman" panose="02020603050405020304" pitchFamily="18" charset="0"/>
                <a:cs typeface="Times New Roman" panose="02020603050405020304" pitchFamily="18" charset="0"/>
              </a:rPr>
              <a:t>Convectie </a:t>
            </a:r>
            <a:endParaRPr lang="nl-BE" sz="2400" dirty="0">
              <a:solidFill>
                <a:srgbClr val="002757"/>
              </a:solidFill>
              <a:effectLst/>
              <a:ea typeface="Calibri Light" panose="020F0302020204030204" pitchFamily="34" charset="0"/>
            </a:endParaRPr>
          </a:p>
          <a:p>
            <a:pPr marL="342900" lvl="0" indent="-342900">
              <a:buFont typeface="Wingdings" panose="05000000000000000000" pitchFamily="2" charset="2"/>
              <a:buChar char=""/>
            </a:pPr>
            <a:r>
              <a:rPr lang="nl-BE" sz="2400" dirty="0">
                <a:solidFill>
                  <a:srgbClr val="002757"/>
                </a:solidFill>
                <a:effectLst/>
                <a:ea typeface="Times New Roman" panose="02020603050405020304" pitchFamily="18" charset="0"/>
                <a:cs typeface="Times New Roman" panose="02020603050405020304" pitchFamily="18" charset="0"/>
              </a:rPr>
              <a:t>Straling </a:t>
            </a:r>
            <a:endParaRPr lang="nl-BE" sz="2400" dirty="0">
              <a:solidFill>
                <a:srgbClr val="002757"/>
              </a:solidFill>
              <a:effectLst/>
              <a:ea typeface="Calibri Light" panose="020F0302020204030204" pitchFamily="34" charset="0"/>
            </a:endParaRPr>
          </a:p>
          <a:p>
            <a:pPr marL="342900" lvl="0" indent="-342900">
              <a:buFont typeface="Wingdings" panose="05000000000000000000" pitchFamily="2" charset="2"/>
              <a:buChar char=""/>
            </a:pPr>
            <a:r>
              <a:rPr lang="nl-BE" sz="2400" dirty="0">
                <a:solidFill>
                  <a:srgbClr val="002757"/>
                </a:solidFill>
                <a:effectLst/>
                <a:ea typeface="Times New Roman" panose="02020603050405020304" pitchFamily="18" charset="0"/>
                <a:cs typeface="Times New Roman" panose="02020603050405020304" pitchFamily="18" charset="0"/>
              </a:rPr>
              <a:t>Geleiding </a:t>
            </a:r>
            <a:endParaRPr lang="nl-BE" sz="2400" dirty="0">
              <a:solidFill>
                <a:srgbClr val="002757"/>
              </a:solidFill>
              <a:effectLst/>
              <a:ea typeface="Calibri Light" panose="020F0302020204030204" pitchFamily="34" charset="0"/>
            </a:endParaRPr>
          </a:p>
        </p:txBody>
      </p:sp>
      <p:sp>
        <p:nvSpPr>
          <p:cNvPr id="5" name="Rechthoek 4">
            <a:extLst>
              <a:ext uri="{FF2B5EF4-FFF2-40B4-BE49-F238E27FC236}">
                <a16:creationId xmlns:a16="http://schemas.microsoft.com/office/drawing/2014/main" id="{29499D34-775A-448E-BB24-25791F2D443D}"/>
              </a:ext>
            </a:extLst>
          </p:cNvPr>
          <p:cNvSpPr/>
          <p:nvPr/>
        </p:nvSpPr>
        <p:spPr>
          <a:xfrm>
            <a:off x="923109" y="5207726"/>
            <a:ext cx="200297" cy="20029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Rechthoek 14">
            <a:extLst>
              <a:ext uri="{FF2B5EF4-FFF2-40B4-BE49-F238E27FC236}">
                <a16:creationId xmlns:a16="http://schemas.microsoft.com/office/drawing/2014/main" id="{53A81ECC-8EBD-4889-B16B-68FA89306F8F}"/>
              </a:ext>
            </a:extLst>
          </p:cNvPr>
          <p:cNvSpPr/>
          <p:nvPr/>
        </p:nvSpPr>
        <p:spPr>
          <a:xfrm>
            <a:off x="899161" y="5558753"/>
            <a:ext cx="200297" cy="20029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4100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C306E9-AA41-4920-8C63-684184360326}"/>
              </a:ext>
            </a:extLst>
          </p:cNvPr>
          <p:cNvSpPr>
            <a:spLocks noGrp="1"/>
          </p:cNvSpPr>
          <p:nvPr>
            <p:ph type="title"/>
          </p:nvPr>
        </p:nvSpPr>
        <p:spPr>
          <a:xfrm>
            <a:off x="3672840" y="365125"/>
            <a:ext cx="8152270" cy="1281113"/>
          </a:xfrm>
        </p:spPr>
        <p:txBody>
          <a:bodyPr/>
          <a:lstStyle/>
          <a:p>
            <a:r>
              <a:rPr lang="nl-NL" dirty="0"/>
              <a:t>Besluit:</a:t>
            </a:r>
          </a:p>
        </p:txBody>
      </p:sp>
      <p:pic>
        <p:nvPicPr>
          <p:cNvPr id="4" name="Picture 5">
            <a:extLst>
              <a:ext uri="{FF2B5EF4-FFF2-40B4-BE49-F238E27FC236}">
                <a16:creationId xmlns:a16="http://schemas.microsoft.com/office/drawing/2014/main" id="{E7972B7A-871E-4DDA-ACD4-FA81451D2E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9785" y="217488"/>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D22B4932-8E0E-421E-831C-EA1F06E79CC6}"/>
              </a:ext>
            </a:extLst>
          </p:cNvPr>
          <p:cNvSpPr txBox="1"/>
          <p:nvPr/>
        </p:nvSpPr>
        <p:spPr>
          <a:xfrm>
            <a:off x="256903" y="1782543"/>
            <a:ext cx="11499668" cy="3539430"/>
          </a:xfrm>
          <a:prstGeom prst="rect">
            <a:avLst/>
          </a:prstGeom>
          <a:noFill/>
        </p:spPr>
        <p:txBody>
          <a:bodyPr wrap="square">
            <a:spAutoFit/>
          </a:bodyPr>
          <a:lstStyle/>
          <a:p>
            <a:pPr fontAlgn="base"/>
            <a:r>
              <a:rPr lang="nl-NL" sz="2800" i="1" dirty="0">
                <a:solidFill>
                  <a:srgbClr val="002757"/>
                </a:solidFill>
              </a:rPr>
              <a:t>Kruis het juiste antwoord aan.</a:t>
            </a:r>
          </a:p>
          <a:p>
            <a:pPr fontAlgn="base"/>
            <a:r>
              <a:rPr lang="nl-NL" sz="2800" dirty="0">
                <a:solidFill>
                  <a:srgbClr val="002757"/>
                </a:solidFill>
              </a:rPr>
              <a:t>       De warmte verplaatst zich van hoge naar lage temperatuur.</a:t>
            </a:r>
          </a:p>
          <a:p>
            <a:pPr fontAlgn="base"/>
            <a:r>
              <a:rPr lang="nl-NL" sz="2800" dirty="0">
                <a:solidFill>
                  <a:srgbClr val="002757"/>
                </a:solidFill>
              </a:rPr>
              <a:t>	De warmte verplaatst zich van lage naar hoge temperatuur.</a:t>
            </a:r>
          </a:p>
          <a:p>
            <a:pPr fontAlgn="base"/>
            <a:r>
              <a:rPr lang="nl-NL" sz="2800" dirty="0">
                <a:solidFill>
                  <a:srgbClr val="002757"/>
                </a:solidFill>
              </a:rPr>
              <a:t>	De warmte verplaatst zich niet tussen plaatsen met een verschillende temperatuur.</a:t>
            </a:r>
          </a:p>
          <a:p>
            <a:pPr fontAlgn="base"/>
            <a:endParaRPr lang="nl-NL" sz="2800" dirty="0">
              <a:solidFill>
                <a:srgbClr val="002757"/>
              </a:solidFill>
            </a:endParaRPr>
          </a:p>
          <a:p>
            <a:pPr algn="l" rtl="0" fontAlgn="base"/>
            <a:endParaRPr lang="nl-NL" sz="2800" b="0" i="0" dirty="0">
              <a:solidFill>
                <a:srgbClr val="002757"/>
              </a:solidFill>
              <a:effectLst/>
            </a:endParaRPr>
          </a:p>
          <a:p>
            <a:pPr algn="l" rtl="0" fontAlgn="base"/>
            <a:r>
              <a:rPr lang="nl-NL" sz="2800" b="0" i="0" dirty="0">
                <a:solidFill>
                  <a:srgbClr val="002757"/>
                </a:solidFill>
                <a:effectLst/>
              </a:rPr>
              <a:t> </a:t>
            </a:r>
          </a:p>
        </p:txBody>
      </p:sp>
      <p:sp>
        <p:nvSpPr>
          <p:cNvPr id="6" name="Rechthoek 5">
            <a:extLst>
              <a:ext uri="{FF2B5EF4-FFF2-40B4-BE49-F238E27FC236}">
                <a16:creationId xmlns:a16="http://schemas.microsoft.com/office/drawing/2014/main" id="{81CA4515-C11A-4D87-9C31-F9A9F3F25809}"/>
              </a:ext>
            </a:extLst>
          </p:cNvPr>
          <p:cNvSpPr/>
          <p:nvPr/>
        </p:nvSpPr>
        <p:spPr>
          <a:xfrm>
            <a:off x="435429" y="2368732"/>
            <a:ext cx="200297" cy="20029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29453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C306E9-AA41-4920-8C63-684184360326}"/>
              </a:ext>
            </a:extLst>
          </p:cNvPr>
          <p:cNvSpPr>
            <a:spLocks noGrp="1"/>
          </p:cNvSpPr>
          <p:nvPr>
            <p:ph type="title"/>
          </p:nvPr>
        </p:nvSpPr>
        <p:spPr>
          <a:xfrm>
            <a:off x="3672840" y="365125"/>
            <a:ext cx="8152270" cy="1281113"/>
          </a:xfrm>
        </p:spPr>
        <p:txBody>
          <a:bodyPr/>
          <a:lstStyle/>
          <a:p>
            <a:r>
              <a:rPr lang="nl-NL" dirty="0"/>
              <a:t>Besluit:</a:t>
            </a:r>
          </a:p>
        </p:txBody>
      </p:sp>
      <p:pic>
        <p:nvPicPr>
          <p:cNvPr id="4" name="Picture 5">
            <a:extLst>
              <a:ext uri="{FF2B5EF4-FFF2-40B4-BE49-F238E27FC236}">
                <a16:creationId xmlns:a16="http://schemas.microsoft.com/office/drawing/2014/main" id="{E7972B7A-871E-4DDA-ACD4-FA81451D2E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9785" y="217488"/>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D22B4932-8E0E-421E-831C-EA1F06E79CC6}"/>
              </a:ext>
            </a:extLst>
          </p:cNvPr>
          <p:cNvSpPr txBox="1"/>
          <p:nvPr/>
        </p:nvSpPr>
        <p:spPr>
          <a:xfrm>
            <a:off x="7252884" y="3820823"/>
            <a:ext cx="5398502" cy="2246769"/>
          </a:xfrm>
          <a:prstGeom prst="rect">
            <a:avLst/>
          </a:prstGeom>
          <a:noFill/>
        </p:spPr>
        <p:txBody>
          <a:bodyPr wrap="square">
            <a:spAutoFit/>
          </a:bodyPr>
          <a:lstStyle/>
          <a:p>
            <a:pPr fontAlgn="base"/>
            <a:r>
              <a:rPr lang="nl-NL" sz="2800" dirty="0">
                <a:solidFill>
                  <a:srgbClr val="002757"/>
                </a:solidFill>
              </a:rPr>
              <a:t>De 3 vormen van energietransport zijn: </a:t>
            </a:r>
            <a:r>
              <a:rPr lang="nl-NL" sz="2800" i="1" dirty="0">
                <a:solidFill>
                  <a:srgbClr val="002757"/>
                </a:solidFill>
              </a:rPr>
              <a:t>Vul aan.</a:t>
            </a:r>
            <a:endParaRPr lang="nl-NL" sz="2800" dirty="0">
              <a:solidFill>
                <a:srgbClr val="002757"/>
              </a:solidFill>
            </a:endParaRPr>
          </a:p>
          <a:p>
            <a:pPr fontAlgn="base"/>
            <a:endParaRPr lang="nl-NL" sz="2800" dirty="0">
              <a:solidFill>
                <a:srgbClr val="002757"/>
              </a:solidFill>
            </a:endParaRPr>
          </a:p>
          <a:p>
            <a:pPr algn="l" rtl="0" fontAlgn="base"/>
            <a:endParaRPr lang="nl-NL" sz="2800" b="0" i="0" dirty="0">
              <a:solidFill>
                <a:srgbClr val="002757"/>
              </a:solidFill>
              <a:effectLst/>
            </a:endParaRPr>
          </a:p>
          <a:p>
            <a:pPr algn="l" rtl="0" fontAlgn="base"/>
            <a:r>
              <a:rPr lang="nl-NL" sz="2800" b="0" i="0" dirty="0">
                <a:solidFill>
                  <a:srgbClr val="002757"/>
                </a:solidFill>
                <a:effectLst/>
              </a:rPr>
              <a:t> </a:t>
            </a:r>
          </a:p>
        </p:txBody>
      </p:sp>
      <p:pic>
        <p:nvPicPr>
          <p:cNvPr id="6" name="Afbeelding 5">
            <a:extLst>
              <a:ext uri="{FF2B5EF4-FFF2-40B4-BE49-F238E27FC236}">
                <a16:creationId xmlns:a16="http://schemas.microsoft.com/office/drawing/2014/main" id="{87C244BF-C549-4952-B5D0-F47CA1ABCB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150" y="4109528"/>
            <a:ext cx="6814734" cy="2697499"/>
          </a:xfrm>
          <a:prstGeom prst="rect">
            <a:avLst/>
          </a:prstGeom>
        </p:spPr>
      </p:pic>
      <p:sp>
        <p:nvSpPr>
          <p:cNvPr id="3" name="Tekstvak 2">
            <a:extLst>
              <a:ext uri="{FF2B5EF4-FFF2-40B4-BE49-F238E27FC236}">
                <a16:creationId xmlns:a16="http://schemas.microsoft.com/office/drawing/2014/main" id="{10C2AA54-0EFC-4EEA-A172-F9C55EEB342F}"/>
              </a:ext>
            </a:extLst>
          </p:cNvPr>
          <p:cNvSpPr txBox="1"/>
          <p:nvPr/>
        </p:nvSpPr>
        <p:spPr>
          <a:xfrm>
            <a:off x="1070610" y="6213772"/>
            <a:ext cx="3200400" cy="461665"/>
          </a:xfrm>
          <a:prstGeom prst="rect">
            <a:avLst/>
          </a:prstGeom>
          <a:noFill/>
        </p:spPr>
        <p:txBody>
          <a:bodyPr wrap="square" rtlCol="0">
            <a:spAutoFit/>
          </a:bodyPr>
          <a:lstStyle/>
          <a:p>
            <a:r>
              <a:rPr lang="nl-BE" sz="2400" dirty="0">
                <a:solidFill>
                  <a:srgbClr val="FF0000"/>
                </a:solidFill>
              </a:rPr>
              <a:t>warm</a:t>
            </a:r>
          </a:p>
        </p:txBody>
      </p:sp>
      <p:sp>
        <p:nvSpPr>
          <p:cNvPr id="7" name="Tekstvak 6">
            <a:extLst>
              <a:ext uri="{FF2B5EF4-FFF2-40B4-BE49-F238E27FC236}">
                <a16:creationId xmlns:a16="http://schemas.microsoft.com/office/drawing/2014/main" id="{4AE9584E-E56A-460C-B60D-A48A0D180675}"/>
              </a:ext>
            </a:extLst>
          </p:cNvPr>
          <p:cNvSpPr txBox="1"/>
          <p:nvPr/>
        </p:nvSpPr>
        <p:spPr>
          <a:xfrm>
            <a:off x="5652684" y="6262042"/>
            <a:ext cx="3200400" cy="461665"/>
          </a:xfrm>
          <a:prstGeom prst="rect">
            <a:avLst/>
          </a:prstGeom>
          <a:noFill/>
        </p:spPr>
        <p:txBody>
          <a:bodyPr wrap="square" rtlCol="0">
            <a:spAutoFit/>
          </a:bodyPr>
          <a:lstStyle/>
          <a:p>
            <a:r>
              <a:rPr lang="nl-BE" sz="2400" dirty="0">
                <a:solidFill>
                  <a:srgbClr val="FF0000"/>
                </a:solidFill>
              </a:rPr>
              <a:t>koud</a:t>
            </a:r>
          </a:p>
        </p:txBody>
      </p:sp>
      <p:sp>
        <p:nvSpPr>
          <p:cNvPr id="9" name="Tekstvak 8">
            <a:extLst>
              <a:ext uri="{FF2B5EF4-FFF2-40B4-BE49-F238E27FC236}">
                <a16:creationId xmlns:a16="http://schemas.microsoft.com/office/drawing/2014/main" id="{D7CE3AF1-8ED3-4DF7-83DE-231FA9EA66C4}"/>
              </a:ext>
            </a:extLst>
          </p:cNvPr>
          <p:cNvSpPr txBox="1"/>
          <p:nvPr/>
        </p:nvSpPr>
        <p:spPr>
          <a:xfrm>
            <a:off x="409303" y="1934943"/>
            <a:ext cx="11499668" cy="3539430"/>
          </a:xfrm>
          <a:prstGeom prst="rect">
            <a:avLst/>
          </a:prstGeom>
          <a:noFill/>
        </p:spPr>
        <p:txBody>
          <a:bodyPr wrap="square">
            <a:spAutoFit/>
          </a:bodyPr>
          <a:lstStyle/>
          <a:p>
            <a:pPr fontAlgn="base"/>
            <a:r>
              <a:rPr lang="nl-NL" sz="2800" i="1" dirty="0">
                <a:solidFill>
                  <a:srgbClr val="002757"/>
                </a:solidFill>
              </a:rPr>
              <a:t>Verklaring:</a:t>
            </a:r>
          </a:p>
          <a:p>
            <a:pPr fontAlgn="base"/>
            <a:r>
              <a:rPr lang="nl-NL" sz="2800" dirty="0">
                <a:solidFill>
                  <a:srgbClr val="002757"/>
                </a:solidFill>
              </a:rPr>
              <a:t>De rode pijlen geven het warmtetransport (transport van thermische energie) weer.      </a:t>
            </a:r>
          </a:p>
          <a:p>
            <a:pPr fontAlgn="base"/>
            <a:r>
              <a:rPr lang="nl-NL" sz="2800" dirty="0">
                <a:solidFill>
                  <a:srgbClr val="002757"/>
                </a:solidFill>
              </a:rPr>
              <a:t>Noteer in welke beker het koude en het warme water zich bevindt bij het begin van de proef.</a:t>
            </a:r>
          </a:p>
          <a:p>
            <a:pPr fontAlgn="base"/>
            <a:endParaRPr lang="nl-NL" sz="2800" dirty="0">
              <a:solidFill>
                <a:srgbClr val="002757"/>
              </a:solidFill>
            </a:endParaRPr>
          </a:p>
          <a:p>
            <a:pPr algn="l" rtl="0" fontAlgn="base"/>
            <a:endParaRPr lang="nl-NL" sz="2800" b="0" i="0" dirty="0">
              <a:solidFill>
                <a:srgbClr val="002757"/>
              </a:solidFill>
              <a:effectLst/>
            </a:endParaRPr>
          </a:p>
          <a:p>
            <a:pPr algn="l" rtl="0" fontAlgn="base"/>
            <a:r>
              <a:rPr lang="nl-NL" sz="2800" b="0" i="0" dirty="0">
                <a:solidFill>
                  <a:srgbClr val="002757"/>
                </a:solidFill>
                <a:effectLst/>
              </a:rPr>
              <a:t> </a:t>
            </a:r>
          </a:p>
        </p:txBody>
      </p:sp>
      <p:sp>
        <p:nvSpPr>
          <p:cNvPr id="10" name="Tekstvak 9">
            <a:extLst>
              <a:ext uri="{FF2B5EF4-FFF2-40B4-BE49-F238E27FC236}">
                <a16:creationId xmlns:a16="http://schemas.microsoft.com/office/drawing/2014/main" id="{825EA525-291A-42AF-A3D8-48F2FB6CD4F8}"/>
              </a:ext>
            </a:extLst>
          </p:cNvPr>
          <p:cNvSpPr txBox="1"/>
          <p:nvPr/>
        </p:nvSpPr>
        <p:spPr>
          <a:xfrm>
            <a:off x="7310569" y="4779001"/>
            <a:ext cx="5398502" cy="2677656"/>
          </a:xfrm>
          <a:prstGeom prst="rect">
            <a:avLst/>
          </a:prstGeom>
          <a:noFill/>
        </p:spPr>
        <p:txBody>
          <a:bodyPr wrap="square">
            <a:spAutoFit/>
          </a:bodyPr>
          <a:lstStyle/>
          <a:p>
            <a:pPr marL="514350" indent="-514350" fontAlgn="base">
              <a:buFont typeface="+mj-lt"/>
              <a:buAutoNum type="arabicPeriod"/>
            </a:pPr>
            <a:r>
              <a:rPr lang="nl-NL" sz="2800" dirty="0">
                <a:solidFill>
                  <a:srgbClr val="FF0000"/>
                </a:solidFill>
              </a:rPr>
              <a:t>Convectie</a:t>
            </a:r>
          </a:p>
          <a:p>
            <a:pPr marL="514350" indent="-514350" fontAlgn="base">
              <a:buFont typeface="+mj-lt"/>
              <a:buAutoNum type="arabicPeriod"/>
            </a:pPr>
            <a:r>
              <a:rPr lang="nl-NL" sz="2800" dirty="0">
                <a:solidFill>
                  <a:srgbClr val="FF0000"/>
                </a:solidFill>
              </a:rPr>
              <a:t>Geleiding</a:t>
            </a:r>
          </a:p>
          <a:p>
            <a:pPr marL="514350" indent="-514350" fontAlgn="base">
              <a:buFont typeface="+mj-lt"/>
              <a:buAutoNum type="arabicPeriod"/>
            </a:pPr>
            <a:r>
              <a:rPr lang="nl-NL" sz="2800" dirty="0">
                <a:solidFill>
                  <a:srgbClr val="FF0000"/>
                </a:solidFill>
              </a:rPr>
              <a:t>Straling</a:t>
            </a:r>
          </a:p>
          <a:p>
            <a:pPr fontAlgn="base"/>
            <a:endParaRPr lang="nl-NL" sz="2800" dirty="0">
              <a:solidFill>
                <a:srgbClr val="FF0000"/>
              </a:solidFill>
            </a:endParaRPr>
          </a:p>
          <a:p>
            <a:pPr algn="l" rtl="0" fontAlgn="base"/>
            <a:endParaRPr lang="nl-NL" sz="2800" b="0" i="0" dirty="0">
              <a:solidFill>
                <a:srgbClr val="FF0000"/>
              </a:solidFill>
              <a:effectLst/>
            </a:endParaRPr>
          </a:p>
          <a:p>
            <a:pPr algn="l" rtl="0" fontAlgn="base"/>
            <a:r>
              <a:rPr lang="nl-NL" sz="2800" b="0" i="0" dirty="0">
                <a:solidFill>
                  <a:srgbClr val="FF0000"/>
                </a:solidFill>
                <a:effectLst/>
              </a:rPr>
              <a:t> </a:t>
            </a:r>
          </a:p>
        </p:txBody>
      </p:sp>
    </p:spTree>
    <p:extLst>
      <p:ext uri="{BB962C8B-B14F-4D97-AF65-F5344CB8AC3E}">
        <p14:creationId xmlns:p14="http://schemas.microsoft.com/office/powerpoint/2010/main" val="47818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11A27B-2581-4550-A092-2E4BC24D0761}"/>
              </a:ext>
            </a:extLst>
          </p:cNvPr>
          <p:cNvSpPr>
            <a:spLocks noGrp="1"/>
          </p:cNvSpPr>
          <p:nvPr>
            <p:ph type="ctrTitle"/>
          </p:nvPr>
        </p:nvSpPr>
        <p:spPr>
          <a:xfrm>
            <a:off x="6096000" y="4530625"/>
            <a:ext cx="5778705" cy="2129220"/>
          </a:xfrm>
        </p:spPr>
        <p:txBody>
          <a:bodyPr/>
          <a:lstStyle/>
          <a:p>
            <a:r>
              <a:rPr lang="nl-NL" dirty="0"/>
              <a:t>Hoe verplaatst energie zich bij </a:t>
            </a:r>
            <a:r>
              <a:rPr lang="nl-NL" u="sng" dirty="0"/>
              <a:t>convectie?</a:t>
            </a:r>
            <a:br>
              <a:rPr lang="nl-NL" dirty="0"/>
            </a:br>
            <a:br>
              <a:rPr lang="nl-NL" dirty="0"/>
            </a:br>
            <a:endParaRPr lang="nl-NL" dirty="0"/>
          </a:p>
        </p:txBody>
      </p:sp>
    </p:spTree>
    <p:extLst>
      <p:ext uri="{BB962C8B-B14F-4D97-AF65-F5344CB8AC3E}">
        <p14:creationId xmlns:p14="http://schemas.microsoft.com/office/powerpoint/2010/main" val="1493585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8A711F1B-D990-43C4-8130-BC6B59B5E2D4}"/>
              </a:ext>
            </a:extLst>
          </p:cNvPr>
          <p:cNvSpPr>
            <a:spLocks noChangeArrowheads="1"/>
          </p:cNvSpPr>
          <p:nvPr/>
        </p:nvSpPr>
        <p:spPr bwMode="auto">
          <a:xfrm>
            <a:off x="888273" y="-492226"/>
            <a:ext cx="812344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900" i="0" u="none" strike="noStrike" cap="none" normalizeH="0" baseline="0" dirty="0">
                <a:ln>
                  <a:noFill/>
                </a:ln>
                <a:solidFill>
                  <a:srgbClr val="002757"/>
                </a:solidFill>
                <a:effectLst/>
                <a:latin typeface="+mn-lt"/>
                <a:cs typeface="Segoe UI" panose="020B0502040204020203" pitchFamily="34" charset="0"/>
              </a:rPr>
              <a:t>  </a:t>
            </a:r>
            <a:r>
              <a:rPr kumimoji="0" lang="nl-BE" altLang="nl-BE" sz="9000" i="0" u="none" strike="noStrike" cap="none" normalizeH="0" baseline="0" dirty="0">
                <a:ln>
                  <a:noFill/>
                </a:ln>
                <a:solidFill>
                  <a:srgbClr val="002757"/>
                </a:solidFill>
                <a:effectLst/>
                <a:latin typeface="+mn-lt"/>
                <a:cs typeface="Segoe UI" panose="020B0502040204020203" pitchFamily="34" charset="0"/>
              </a:rPr>
              <a:t>   </a:t>
            </a:r>
            <a:r>
              <a:rPr kumimoji="0" lang="nl-BE" altLang="nl-BE" sz="2800" i="0" u="none" strike="noStrike" cap="none" normalizeH="0" baseline="0" dirty="0">
                <a:ln>
                  <a:noFill/>
                </a:ln>
                <a:solidFill>
                  <a:srgbClr val="002757"/>
                </a:solidFill>
                <a:effectLst/>
                <a:latin typeface="+mn-lt"/>
                <a:cs typeface="Segoe UI" panose="020B0502040204020203" pitchFamily="34" charset="0"/>
              </a:rPr>
              <a:t>  </a:t>
            </a:r>
            <a:r>
              <a:rPr kumimoji="0" lang="nl-BE" altLang="nl-BE" sz="2800" i="0" u="none" strike="noStrike" cap="none" normalizeH="0" baseline="0" dirty="0">
                <a:ln>
                  <a:noFill/>
                </a:ln>
                <a:solidFill>
                  <a:srgbClr val="002757"/>
                </a:solidFill>
                <a:effectLst/>
                <a:latin typeface="+mn-lt"/>
                <a:cs typeface="Calibri" panose="020F0502020204030204" pitchFamily="34" charset="0"/>
              </a:rPr>
              <a:t>Hoe verplaatst energie zich bij convectie?</a:t>
            </a:r>
            <a:endParaRPr kumimoji="0" lang="nl-BE" altLang="nl-BE" sz="1800" i="0" u="none" strike="noStrike" cap="none" normalizeH="0" baseline="0" dirty="0">
              <a:ln>
                <a:noFill/>
              </a:ln>
              <a:solidFill>
                <a:srgbClr val="002757"/>
              </a:solidFill>
              <a:effectLst/>
              <a:latin typeface="+mn-lt"/>
            </a:endParaRPr>
          </a:p>
        </p:txBody>
      </p:sp>
      <p:pic>
        <p:nvPicPr>
          <p:cNvPr id="12290" name="Picture 2">
            <a:extLst>
              <a:ext uri="{FF2B5EF4-FFF2-40B4-BE49-F238E27FC236}">
                <a16:creationId xmlns:a16="http://schemas.microsoft.com/office/drawing/2014/main" id="{97E3E0B1-ADDC-4FDC-A633-6F2F19C26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864" y="195005"/>
            <a:ext cx="714375" cy="71437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a:extLst>
              <a:ext uri="{FF2B5EF4-FFF2-40B4-BE49-F238E27FC236}">
                <a16:creationId xmlns:a16="http://schemas.microsoft.com/office/drawing/2014/main" id="{74EFA1F8-083C-4466-84A8-C3629BC8BA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7669" y="1151296"/>
            <a:ext cx="766763" cy="490538"/>
          </a:xfrm>
          <a:prstGeom prst="rect">
            <a:avLst/>
          </a:prstGeom>
          <a:noFill/>
          <a:extLst>
            <a:ext uri="{909E8E84-426E-40DD-AFC4-6F175D3DCCD1}">
              <a14:hiddenFill xmlns:a14="http://schemas.microsoft.com/office/drawing/2010/main">
                <a:solidFill>
                  <a:srgbClr val="FFFFFF"/>
                </a:solidFill>
              </a14:hiddenFill>
            </a:ext>
          </a:extLst>
        </p:spPr>
      </p:pic>
      <p:sp>
        <p:nvSpPr>
          <p:cNvPr id="17" name="Tekstvak 16">
            <a:extLst>
              <a:ext uri="{FF2B5EF4-FFF2-40B4-BE49-F238E27FC236}">
                <a16:creationId xmlns:a16="http://schemas.microsoft.com/office/drawing/2014/main" id="{89020D26-2031-463E-82EB-401A83360A94}"/>
              </a:ext>
            </a:extLst>
          </p:cNvPr>
          <p:cNvSpPr txBox="1"/>
          <p:nvPr/>
        </p:nvSpPr>
        <p:spPr>
          <a:xfrm>
            <a:off x="123825" y="1653929"/>
            <a:ext cx="12068175" cy="2308324"/>
          </a:xfrm>
          <a:prstGeom prst="rect">
            <a:avLst/>
          </a:prstGeom>
          <a:noFill/>
        </p:spPr>
        <p:txBody>
          <a:bodyPr wrap="square">
            <a:spAutoFit/>
          </a:bodyPr>
          <a:lstStyle/>
          <a:p>
            <a:r>
              <a:rPr lang="nl-NL" sz="2400" b="0" dirty="0">
                <a:solidFill>
                  <a:srgbClr val="002757"/>
                </a:solidFill>
                <a:effectLst/>
              </a:rPr>
              <a:t>	Bij convectie vindt energietransport plaats door het dalen van koude vloeistoflagen en het stijgen van de warmte tot de temperatuur in heel de vloeistof gelijk is. Daardoor ontstaat er een stroming in de vloeistof. </a:t>
            </a:r>
          </a:p>
          <a:p>
            <a:r>
              <a:rPr lang="nl-NL" sz="2400" b="0" dirty="0">
                <a:solidFill>
                  <a:srgbClr val="002757"/>
                </a:solidFill>
                <a:effectLst/>
              </a:rPr>
              <a:t>	Bij convectie wordt energie getransporteerd door elektromagnetische golven.</a:t>
            </a:r>
          </a:p>
          <a:p>
            <a:r>
              <a:rPr lang="nl-NL" sz="2400" b="0" dirty="0">
                <a:solidFill>
                  <a:srgbClr val="002757"/>
                </a:solidFill>
                <a:effectLst/>
              </a:rPr>
              <a:t>	Bij convectie wordt de energie doorgegeven tussen de elektronen door botsingen tussen de atomen.</a:t>
            </a:r>
          </a:p>
        </p:txBody>
      </p:sp>
      <p:pic>
        <p:nvPicPr>
          <p:cNvPr id="8" name="Picture 2">
            <a:extLst>
              <a:ext uri="{FF2B5EF4-FFF2-40B4-BE49-F238E27FC236}">
                <a16:creationId xmlns:a16="http://schemas.microsoft.com/office/drawing/2014/main" id="{4047E533-0B71-46BB-A2CB-202F19D59A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98" y="4020486"/>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a:extLst>
              <a:ext uri="{FF2B5EF4-FFF2-40B4-BE49-F238E27FC236}">
                <a16:creationId xmlns:a16="http://schemas.microsoft.com/office/drawing/2014/main" id="{85BEB223-5BDE-493B-ACF6-DFC794EEEC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36260" y="3734537"/>
            <a:ext cx="1927860" cy="2856089"/>
          </a:xfrm>
          <a:prstGeom prst="rect">
            <a:avLst/>
          </a:prstGeom>
        </p:spPr>
      </p:pic>
      <p:sp>
        <p:nvSpPr>
          <p:cNvPr id="9" name="Tekstvak 8">
            <a:extLst>
              <a:ext uri="{FF2B5EF4-FFF2-40B4-BE49-F238E27FC236}">
                <a16:creationId xmlns:a16="http://schemas.microsoft.com/office/drawing/2014/main" id="{8D43344A-6AD7-4C1B-A131-A2772AC4CF2C}"/>
              </a:ext>
            </a:extLst>
          </p:cNvPr>
          <p:cNvSpPr txBox="1"/>
          <p:nvPr/>
        </p:nvSpPr>
        <p:spPr>
          <a:xfrm>
            <a:off x="1091810" y="3962253"/>
            <a:ext cx="12311062" cy="1200329"/>
          </a:xfrm>
          <a:prstGeom prst="rect">
            <a:avLst/>
          </a:prstGeom>
          <a:noFill/>
        </p:spPr>
        <p:txBody>
          <a:bodyPr wrap="square">
            <a:spAutoFit/>
          </a:bodyPr>
          <a:lstStyle/>
          <a:p>
            <a:pPr algn="l" rtl="0" fontAlgn="base">
              <a:buClr>
                <a:srgbClr val="E00049"/>
              </a:buClr>
              <a:buFont typeface="Arial" panose="020B0604020202020204" pitchFamily="34" charset="0"/>
              <a:buChar char="•"/>
            </a:pPr>
            <a:r>
              <a:rPr lang="nl-NL" sz="2400" b="1" i="0" u="none" strike="noStrike" dirty="0">
                <a:solidFill>
                  <a:srgbClr val="002757"/>
                </a:solidFill>
                <a:effectLst/>
                <a:latin typeface="Tahoma" panose="020B0604030504040204" pitchFamily="34" charset="0"/>
              </a:rPr>
              <a:t> Benodigdheden: </a:t>
            </a:r>
            <a:r>
              <a:rPr lang="nl-NL" sz="2400" b="0" i="0" u="none" strike="noStrike" dirty="0">
                <a:solidFill>
                  <a:srgbClr val="002757"/>
                </a:solidFill>
                <a:effectLst/>
                <a:latin typeface="Tahoma" panose="020B0604030504040204" pitchFamily="34" charset="0"/>
              </a:rPr>
              <a:t>zie werkbundel </a:t>
            </a:r>
            <a:r>
              <a:rPr lang="en-US" sz="2400" b="0" i="0" dirty="0">
                <a:solidFill>
                  <a:srgbClr val="000000"/>
                </a:solidFill>
                <a:effectLst/>
                <a:latin typeface="Tahoma" panose="020B0604030504040204" pitchFamily="34" charset="0"/>
              </a:rPr>
              <a:t>​</a:t>
            </a:r>
            <a:endParaRPr lang="en-US" sz="2400" b="0" i="0" dirty="0">
              <a:solidFill>
                <a:srgbClr val="000000"/>
              </a:solidFill>
              <a:effectLst/>
              <a:latin typeface="Arial" panose="020B0604020202020204" pitchFamily="34" charset="0"/>
            </a:endParaRPr>
          </a:p>
          <a:p>
            <a:pPr algn="l" rtl="0" fontAlgn="base">
              <a:buClr>
                <a:srgbClr val="E00049"/>
              </a:buClr>
              <a:buFont typeface="Arial" panose="020B0604020202020204" pitchFamily="34" charset="0"/>
              <a:buChar char="•"/>
            </a:pPr>
            <a:endParaRPr lang="nl-NL" sz="2400" b="0" i="0" dirty="0">
              <a:solidFill>
                <a:srgbClr val="000000"/>
              </a:solidFill>
              <a:effectLst/>
              <a:latin typeface="Arial" panose="020B0604020202020204" pitchFamily="34" charset="0"/>
            </a:endParaRPr>
          </a:p>
          <a:p>
            <a:pPr algn="l" rtl="0" fontAlgn="base">
              <a:buClr>
                <a:srgbClr val="E00049"/>
              </a:buClr>
              <a:buFont typeface="Arial" panose="020B0604020202020204" pitchFamily="34" charset="0"/>
              <a:buChar char="•"/>
            </a:pPr>
            <a:r>
              <a:rPr lang="nl-NL" sz="2400" b="1" i="0" u="none" strike="noStrike" dirty="0">
                <a:solidFill>
                  <a:srgbClr val="002757"/>
                </a:solidFill>
                <a:effectLst/>
                <a:latin typeface="Tahoma" panose="020B0604030504040204" pitchFamily="34" charset="0"/>
              </a:rPr>
              <a:t> Werkwijze: </a:t>
            </a:r>
            <a:r>
              <a:rPr lang="nl-NL" sz="2400" b="0" i="0" u="none" strike="noStrike" dirty="0">
                <a:solidFill>
                  <a:srgbClr val="002757"/>
                </a:solidFill>
                <a:effectLst/>
                <a:latin typeface="Tahoma" panose="020B0604030504040204" pitchFamily="34" charset="0"/>
              </a:rPr>
              <a:t>zie werkbundel</a:t>
            </a:r>
            <a:endParaRPr lang="en-US" sz="2400" b="0" i="0" dirty="0">
              <a:solidFill>
                <a:srgbClr val="000000"/>
              </a:solidFill>
              <a:effectLst/>
              <a:latin typeface="Arial" panose="020B0604020202020204" pitchFamily="34" charset="0"/>
            </a:endParaRPr>
          </a:p>
        </p:txBody>
      </p:sp>
      <p:pic>
        <p:nvPicPr>
          <p:cNvPr id="11" name="Afbeelding 10">
            <a:extLst>
              <a:ext uri="{FF2B5EF4-FFF2-40B4-BE49-F238E27FC236}">
                <a16:creationId xmlns:a16="http://schemas.microsoft.com/office/drawing/2014/main" id="{FA957444-3BAA-4C8B-925D-7F1A0FF8F5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22878" y="5162582"/>
            <a:ext cx="2698658" cy="1528787"/>
          </a:xfrm>
          <a:prstGeom prst="rect">
            <a:avLst/>
          </a:prstGeom>
        </p:spPr>
      </p:pic>
      <p:pic>
        <p:nvPicPr>
          <p:cNvPr id="12" name="Afbeelding 11">
            <a:extLst>
              <a:ext uri="{FF2B5EF4-FFF2-40B4-BE49-F238E27FC236}">
                <a16:creationId xmlns:a16="http://schemas.microsoft.com/office/drawing/2014/main" id="{6FD863C7-397C-4203-B0D9-D27B9CBF72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67305" y="5162581"/>
            <a:ext cx="1946730" cy="1528788"/>
          </a:xfrm>
          <a:prstGeom prst="rect">
            <a:avLst/>
          </a:prstGeom>
        </p:spPr>
      </p:pic>
      <p:sp>
        <p:nvSpPr>
          <p:cNvPr id="13" name="Tekstvak 12">
            <a:extLst>
              <a:ext uri="{FF2B5EF4-FFF2-40B4-BE49-F238E27FC236}">
                <a16:creationId xmlns:a16="http://schemas.microsoft.com/office/drawing/2014/main" id="{E954344B-7C7B-47E3-AC4F-D9BDDA39FFC0}"/>
              </a:ext>
            </a:extLst>
          </p:cNvPr>
          <p:cNvSpPr txBox="1"/>
          <p:nvPr/>
        </p:nvSpPr>
        <p:spPr>
          <a:xfrm>
            <a:off x="2474432" y="1186216"/>
            <a:ext cx="6696890" cy="461665"/>
          </a:xfrm>
          <a:prstGeom prst="rect">
            <a:avLst/>
          </a:prstGeom>
          <a:noFill/>
        </p:spPr>
        <p:txBody>
          <a:bodyPr wrap="square">
            <a:spAutoFit/>
          </a:bodyPr>
          <a:lstStyle/>
          <a:p>
            <a:r>
              <a:rPr lang="nl-NL" sz="2400" b="0" i="1" dirty="0">
                <a:solidFill>
                  <a:srgbClr val="002757"/>
                </a:solidFill>
                <a:effectLst/>
              </a:rPr>
              <a:t>Kruis jouw hypothese aan.</a:t>
            </a:r>
          </a:p>
        </p:txBody>
      </p:sp>
    </p:spTree>
    <p:extLst>
      <p:ext uri="{BB962C8B-B14F-4D97-AF65-F5344CB8AC3E}">
        <p14:creationId xmlns:p14="http://schemas.microsoft.com/office/powerpoint/2010/main" val="1414717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548354FE-868C-4520-BE94-E15AB776FB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4" y="1752600"/>
            <a:ext cx="1178169" cy="1276350"/>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a:extLst>
              <a:ext uri="{FF2B5EF4-FFF2-40B4-BE49-F238E27FC236}">
                <a16:creationId xmlns:a16="http://schemas.microsoft.com/office/drawing/2014/main" id="{038B7B6E-89F1-4B04-B064-A506388266DF}"/>
              </a:ext>
            </a:extLst>
          </p:cNvPr>
          <p:cNvSpPr txBox="1"/>
          <p:nvPr/>
        </p:nvSpPr>
        <p:spPr>
          <a:xfrm>
            <a:off x="1438276" y="1226322"/>
            <a:ext cx="10591799" cy="3108543"/>
          </a:xfrm>
          <a:prstGeom prst="rect">
            <a:avLst/>
          </a:prstGeom>
          <a:noFill/>
        </p:spPr>
        <p:txBody>
          <a:bodyPr wrap="square">
            <a:spAutoFit/>
          </a:bodyPr>
          <a:lstStyle/>
          <a:p>
            <a:pPr algn="just" rtl="0" fontAlgn="base"/>
            <a:r>
              <a:rPr lang="nl-NL" sz="2800" b="0" i="1" dirty="0">
                <a:solidFill>
                  <a:srgbClr val="002757"/>
                </a:solidFill>
                <a:effectLst/>
              </a:rPr>
              <a:t>Vul aan.</a:t>
            </a:r>
          </a:p>
          <a:p>
            <a:pPr algn="just" rtl="0" fontAlgn="base"/>
            <a:r>
              <a:rPr lang="nl-NL" sz="2800" b="0" dirty="0">
                <a:solidFill>
                  <a:srgbClr val="002757"/>
                </a:solidFill>
                <a:effectLst/>
              </a:rPr>
              <a:t>Het gekleurde water aan de koude kant ________. Het gekleurde water aan de warme kant ________. Na enkele minuten is de gekleurde vloeistof _______________.</a:t>
            </a:r>
          </a:p>
          <a:p>
            <a:pPr algn="just" rtl="0" fontAlgn="base"/>
            <a:endParaRPr lang="nl-NL" sz="2800" b="0" dirty="0">
              <a:solidFill>
                <a:srgbClr val="002757"/>
              </a:solidFill>
              <a:effectLst/>
            </a:endParaRPr>
          </a:p>
          <a:p>
            <a:pPr algn="just" rtl="0" fontAlgn="base"/>
            <a:r>
              <a:rPr lang="nl-NL" sz="2800" b="0" dirty="0">
                <a:solidFill>
                  <a:srgbClr val="002757"/>
                </a:solidFill>
                <a:effectLst/>
              </a:rPr>
              <a:t>Verklaring: Vul aan.</a:t>
            </a:r>
          </a:p>
          <a:p>
            <a:pPr algn="just" rtl="0" fontAlgn="base"/>
            <a:r>
              <a:rPr lang="nl-NL" sz="2800" b="0" dirty="0">
                <a:solidFill>
                  <a:srgbClr val="002757"/>
                </a:solidFill>
                <a:effectLst/>
              </a:rPr>
              <a:t>Koud water ________. Warm water ________.</a:t>
            </a:r>
          </a:p>
        </p:txBody>
      </p:sp>
      <p:sp>
        <p:nvSpPr>
          <p:cNvPr id="8" name="Tekstvak 7">
            <a:extLst>
              <a:ext uri="{FF2B5EF4-FFF2-40B4-BE49-F238E27FC236}">
                <a16:creationId xmlns:a16="http://schemas.microsoft.com/office/drawing/2014/main" id="{8FF17ADC-BD28-4F91-80CF-EBEFBCC798DA}"/>
              </a:ext>
            </a:extLst>
          </p:cNvPr>
          <p:cNvSpPr txBox="1"/>
          <p:nvPr/>
        </p:nvSpPr>
        <p:spPr>
          <a:xfrm>
            <a:off x="7700010" y="1619250"/>
            <a:ext cx="2137955" cy="511871"/>
          </a:xfrm>
          <a:prstGeom prst="rect">
            <a:avLst/>
          </a:prstGeom>
          <a:noFill/>
        </p:spPr>
        <p:txBody>
          <a:bodyPr wrap="square">
            <a:spAutoFit/>
          </a:bodyPr>
          <a:lstStyle/>
          <a:p>
            <a:pPr indent="449580" fontAlgn="base">
              <a:lnSpc>
                <a:spcPct val="107000"/>
              </a:lnSpc>
              <a:spcAft>
                <a:spcPts val="800"/>
              </a:spcAft>
            </a:pPr>
            <a:r>
              <a:rPr lang="nl-BE" sz="2800" dirty="0">
                <a:solidFill>
                  <a:srgbClr val="FF0000"/>
                </a:solidFill>
                <a:effectLst/>
                <a:ea typeface="Times New Roman" panose="02020603050405020304" pitchFamily="18" charset="0"/>
                <a:cs typeface="Calibri" panose="020F0502020204030204" pitchFamily="34" charset="0"/>
              </a:rPr>
              <a:t>daalt</a:t>
            </a:r>
            <a:endParaRPr lang="nl-BE" sz="2800" dirty="0">
              <a:solidFill>
                <a:srgbClr val="FF0000"/>
              </a:solidFill>
              <a:effectLst/>
              <a:ea typeface="Calibri" panose="020F0502020204030204" pitchFamily="34" charset="0"/>
              <a:cs typeface="Times New Roman" panose="02020603050405020304" pitchFamily="18" charset="0"/>
            </a:endParaRPr>
          </a:p>
        </p:txBody>
      </p:sp>
      <p:sp>
        <p:nvSpPr>
          <p:cNvPr id="14" name="Tekstvak 13">
            <a:extLst>
              <a:ext uri="{FF2B5EF4-FFF2-40B4-BE49-F238E27FC236}">
                <a16:creationId xmlns:a16="http://schemas.microsoft.com/office/drawing/2014/main" id="{B9F1B204-858E-4718-B187-034B1DD4D05C}"/>
              </a:ext>
            </a:extLst>
          </p:cNvPr>
          <p:cNvSpPr txBox="1"/>
          <p:nvPr/>
        </p:nvSpPr>
        <p:spPr>
          <a:xfrm>
            <a:off x="5795010" y="2029988"/>
            <a:ext cx="2137955" cy="511871"/>
          </a:xfrm>
          <a:prstGeom prst="rect">
            <a:avLst/>
          </a:prstGeom>
          <a:noFill/>
        </p:spPr>
        <p:txBody>
          <a:bodyPr wrap="square">
            <a:spAutoFit/>
          </a:bodyPr>
          <a:lstStyle/>
          <a:p>
            <a:pPr indent="449580" fontAlgn="base">
              <a:lnSpc>
                <a:spcPct val="107000"/>
              </a:lnSpc>
              <a:spcAft>
                <a:spcPts val="800"/>
              </a:spcAft>
            </a:pPr>
            <a:r>
              <a:rPr lang="nl-BE" sz="2800" dirty="0">
                <a:solidFill>
                  <a:srgbClr val="FF0000"/>
                </a:solidFill>
                <a:effectLst/>
                <a:ea typeface="Times New Roman" panose="02020603050405020304" pitchFamily="18" charset="0"/>
                <a:cs typeface="Calibri" panose="020F0502020204030204" pitchFamily="34" charset="0"/>
              </a:rPr>
              <a:t>stijgt</a:t>
            </a:r>
            <a:endParaRPr lang="nl-BE" sz="2800" dirty="0">
              <a:solidFill>
                <a:srgbClr val="FF0000"/>
              </a:solidFill>
              <a:effectLst/>
              <a:ea typeface="Calibri" panose="020F0502020204030204" pitchFamily="34" charset="0"/>
              <a:cs typeface="Times New Roman" panose="02020603050405020304" pitchFamily="18" charset="0"/>
            </a:endParaRPr>
          </a:p>
        </p:txBody>
      </p:sp>
      <p:sp>
        <p:nvSpPr>
          <p:cNvPr id="15" name="Tekstvak 14">
            <a:extLst>
              <a:ext uri="{FF2B5EF4-FFF2-40B4-BE49-F238E27FC236}">
                <a16:creationId xmlns:a16="http://schemas.microsoft.com/office/drawing/2014/main" id="{BEEF16EC-C9A7-4592-8C5B-165D28DE44F9}"/>
              </a:ext>
            </a:extLst>
          </p:cNvPr>
          <p:cNvSpPr txBox="1"/>
          <p:nvPr/>
        </p:nvSpPr>
        <p:spPr>
          <a:xfrm>
            <a:off x="4652010" y="2541859"/>
            <a:ext cx="2606040" cy="511871"/>
          </a:xfrm>
          <a:prstGeom prst="rect">
            <a:avLst/>
          </a:prstGeom>
          <a:noFill/>
        </p:spPr>
        <p:txBody>
          <a:bodyPr wrap="square">
            <a:spAutoFit/>
          </a:bodyPr>
          <a:lstStyle/>
          <a:p>
            <a:pPr indent="449580" fontAlgn="base">
              <a:lnSpc>
                <a:spcPct val="107000"/>
              </a:lnSpc>
              <a:spcAft>
                <a:spcPts val="800"/>
              </a:spcAft>
            </a:pPr>
            <a:r>
              <a:rPr lang="nl-BE" sz="2800" dirty="0">
                <a:solidFill>
                  <a:srgbClr val="FF0000"/>
                </a:solidFill>
                <a:effectLst/>
                <a:ea typeface="Times New Roman" panose="02020603050405020304" pitchFamily="18" charset="0"/>
                <a:cs typeface="Calibri" panose="020F0502020204030204" pitchFamily="34" charset="0"/>
              </a:rPr>
              <a:t>verspreidt</a:t>
            </a:r>
            <a:endParaRPr lang="nl-BE" sz="2800" dirty="0">
              <a:solidFill>
                <a:srgbClr val="FF0000"/>
              </a:solidFill>
              <a:effectLst/>
              <a:ea typeface="Calibri" panose="020F0502020204030204" pitchFamily="34" charset="0"/>
              <a:cs typeface="Times New Roman" panose="02020603050405020304" pitchFamily="18" charset="0"/>
            </a:endParaRPr>
          </a:p>
        </p:txBody>
      </p:sp>
      <p:sp>
        <p:nvSpPr>
          <p:cNvPr id="16" name="Tekstvak 15">
            <a:extLst>
              <a:ext uri="{FF2B5EF4-FFF2-40B4-BE49-F238E27FC236}">
                <a16:creationId xmlns:a16="http://schemas.microsoft.com/office/drawing/2014/main" id="{56656476-887A-44D5-B408-F19DBFAC469F}"/>
              </a:ext>
            </a:extLst>
          </p:cNvPr>
          <p:cNvSpPr txBox="1"/>
          <p:nvPr/>
        </p:nvSpPr>
        <p:spPr>
          <a:xfrm>
            <a:off x="3118485" y="3804271"/>
            <a:ext cx="2606040" cy="511871"/>
          </a:xfrm>
          <a:prstGeom prst="rect">
            <a:avLst/>
          </a:prstGeom>
          <a:noFill/>
        </p:spPr>
        <p:txBody>
          <a:bodyPr wrap="square">
            <a:spAutoFit/>
          </a:bodyPr>
          <a:lstStyle/>
          <a:p>
            <a:pPr indent="449580" fontAlgn="base">
              <a:lnSpc>
                <a:spcPct val="107000"/>
              </a:lnSpc>
              <a:spcAft>
                <a:spcPts val="800"/>
              </a:spcAft>
            </a:pPr>
            <a:r>
              <a:rPr lang="nl-BE" sz="2800" dirty="0">
                <a:solidFill>
                  <a:srgbClr val="FF0000"/>
                </a:solidFill>
                <a:effectLst/>
                <a:ea typeface="Times New Roman" panose="02020603050405020304" pitchFamily="18" charset="0"/>
                <a:cs typeface="Calibri" panose="020F0502020204030204" pitchFamily="34" charset="0"/>
              </a:rPr>
              <a:t>daalt</a:t>
            </a:r>
            <a:endParaRPr lang="nl-BE" sz="2800" dirty="0">
              <a:solidFill>
                <a:srgbClr val="FF0000"/>
              </a:solidFill>
              <a:effectLst/>
              <a:ea typeface="Calibri" panose="020F0502020204030204" pitchFamily="34" charset="0"/>
              <a:cs typeface="Times New Roman" panose="02020603050405020304" pitchFamily="18" charset="0"/>
            </a:endParaRPr>
          </a:p>
        </p:txBody>
      </p:sp>
      <p:sp>
        <p:nvSpPr>
          <p:cNvPr id="17" name="Tekstvak 16">
            <a:extLst>
              <a:ext uri="{FF2B5EF4-FFF2-40B4-BE49-F238E27FC236}">
                <a16:creationId xmlns:a16="http://schemas.microsoft.com/office/drawing/2014/main" id="{47074B22-9BDF-4264-A702-843BD15B102A}"/>
              </a:ext>
            </a:extLst>
          </p:cNvPr>
          <p:cNvSpPr txBox="1"/>
          <p:nvPr/>
        </p:nvSpPr>
        <p:spPr>
          <a:xfrm>
            <a:off x="7004685" y="3819494"/>
            <a:ext cx="2606040" cy="511871"/>
          </a:xfrm>
          <a:prstGeom prst="rect">
            <a:avLst/>
          </a:prstGeom>
          <a:noFill/>
        </p:spPr>
        <p:txBody>
          <a:bodyPr wrap="square">
            <a:spAutoFit/>
          </a:bodyPr>
          <a:lstStyle/>
          <a:p>
            <a:pPr indent="449580" fontAlgn="base">
              <a:lnSpc>
                <a:spcPct val="107000"/>
              </a:lnSpc>
              <a:spcAft>
                <a:spcPts val="800"/>
              </a:spcAft>
            </a:pPr>
            <a:r>
              <a:rPr lang="nl-BE" sz="2800" dirty="0">
                <a:solidFill>
                  <a:srgbClr val="FF0000"/>
                </a:solidFill>
                <a:effectLst/>
                <a:ea typeface="Times New Roman" panose="02020603050405020304" pitchFamily="18" charset="0"/>
                <a:cs typeface="Calibri" panose="020F0502020204030204" pitchFamily="34" charset="0"/>
              </a:rPr>
              <a:t>stijgt</a:t>
            </a:r>
            <a:endParaRPr lang="nl-BE" sz="2800" dirty="0">
              <a:solidFill>
                <a:srgbClr val="FF0000"/>
              </a:solidFill>
              <a:effectLst/>
              <a:ea typeface="Calibri" panose="020F0502020204030204" pitchFamily="34" charset="0"/>
              <a:cs typeface="Times New Roman" panose="02020603050405020304" pitchFamily="18" charset="0"/>
            </a:endParaRPr>
          </a:p>
        </p:txBody>
      </p:sp>
      <p:sp>
        <p:nvSpPr>
          <p:cNvPr id="9" name="Titel 1">
            <a:extLst>
              <a:ext uri="{FF2B5EF4-FFF2-40B4-BE49-F238E27FC236}">
                <a16:creationId xmlns:a16="http://schemas.microsoft.com/office/drawing/2014/main" id="{458D1EEC-F9B0-428E-B227-6CC5DEB1C7F3}"/>
              </a:ext>
            </a:extLst>
          </p:cNvPr>
          <p:cNvSpPr>
            <a:spLocks noGrp="1"/>
          </p:cNvSpPr>
          <p:nvPr>
            <p:ph type="title"/>
          </p:nvPr>
        </p:nvSpPr>
        <p:spPr>
          <a:xfrm>
            <a:off x="1225732" y="4101546"/>
            <a:ext cx="8152270" cy="1281113"/>
          </a:xfrm>
        </p:spPr>
        <p:txBody>
          <a:bodyPr/>
          <a:lstStyle/>
          <a:p>
            <a:r>
              <a:rPr lang="nl-NL" sz="2800" b="1" dirty="0"/>
              <a:t>Besluit</a:t>
            </a:r>
          </a:p>
        </p:txBody>
      </p:sp>
      <p:pic>
        <p:nvPicPr>
          <p:cNvPr id="10" name="Picture 5">
            <a:extLst>
              <a:ext uri="{FF2B5EF4-FFF2-40B4-BE49-F238E27FC236}">
                <a16:creationId xmlns:a16="http://schemas.microsoft.com/office/drawing/2014/main" id="{707B4DF4-C603-4A69-9355-788DBC7AC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9494"/>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a:extLst>
              <a:ext uri="{FF2B5EF4-FFF2-40B4-BE49-F238E27FC236}">
                <a16:creationId xmlns:a16="http://schemas.microsoft.com/office/drawing/2014/main" id="{DC084964-B43E-48B6-917C-F50AA8AA4178}"/>
              </a:ext>
            </a:extLst>
          </p:cNvPr>
          <p:cNvSpPr txBox="1"/>
          <p:nvPr/>
        </p:nvSpPr>
        <p:spPr>
          <a:xfrm>
            <a:off x="256903" y="5187606"/>
            <a:ext cx="11499668" cy="2246769"/>
          </a:xfrm>
          <a:prstGeom prst="rect">
            <a:avLst/>
          </a:prstGeom>
          <a:noFill/>
        </p:spPr>
        <p:txBody>
          <a:bodyPr wrap="square">
            <a:spAutoFit/>
          </a:bodyPr>
          <a:lstStyle/>
          <a:p>
            <a:pPr fontAlgn="base"/>
            <a:r>
              <a:rPr lang="nl-NL" sz="2800" dirty="0">
                <a:solidFill>
                  <a:srgbClr val="002757"/>
                </a:solidFill>
              </a:rPr>
              <a:t>In een vloeistof dalen de koude vloeistoflagen en stijgt de warmte tot de temperatuur in heel de vloeistof gelijk is. Hierdoor ontstaat er een stroming in de vloeistof. We spreken over </a:t>
            </a:r>
            <a:r>
              <a:rPr lang="nl-NL" sz="2800" b="1" dirty="0">
                <a:solidFill>
                  <a:srgbClr val="002757"/>
                </a:solidFill>
              </a:rPr>
              <a:t>convectie</a:t>
            </a:r>
            <a:r>
              <a:rPr lang="nl-NL" sz="2800" dirty="0">
                <a:solidFill>
                  <a:srgbClr val="002757"/>
                </a:solidFill>
              </a:rPr>
              <a:t>.</a:t>
            </a:r>
          </a:p>
          <a:p>
            <a:pPr algn="l" rtl="0" fontAlgn="base"/>
            <a:endParaRPr lang="nl-NL" sz="2800" b="0" dirty="0">
              <a:solidFill>
                <a:srgbClr val="002757"/>
              </a:solidFill>
              <a:effectLst/>
            </a:endParaRPr>
          </a:p>
          <a:p>
            <a:pPr algn="l" rtl="0" fontAlgn="base"/>
            <a:r>
              <a:rPr lang="nl-NL" sz="2800" b="0" dirty="0">
                <a:solidFill>
                  <a:srgbClr val="002757"/>
                </a:solidFill>
                <a:effectLst/>
              </a:rPr>
              <a:t> </a:t>
            </a:r>
          </a:p>
        </p:txBody>
      </p:sp>
    </p:spTree>
    <p:extLst>
      <p:ext uri="{BB962C8B-B14F-4D97-AF65-F5344CB8AC3E}">
        <p14:creationId xmlns:p14="http://schemas.microsoft.com/office/powerpoint/2010/main" val="207513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4" grpId="0"/>
      <p:bldP spid="14" grpId="1"/>
      <p:bldP spid="15" grpId="0"/>
      <p:bldP spid="15" grpId="1"/>
      <p:bldP spid="16" grpId="0"/>
      <p:bldP spid="16" grpId="1"/>
      <p:bldP spid="17" grpId="0"/>
      <p:bldP spid="17" grpId="1"/>
      <p:bldP spid="9"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11A27B-2581-4550-A092-2E4BC24D0761}"/>
              </a:ext>
            </a:extLst>
          </p:cNvPr>
          <p:cNvSpPr>
            <a:spLocks noGrp="1"/>
          </p:cNvSpPr>
          <p:nvPr>
            <p:ph type="ctrTitle"/>
          </p:nvPr>
        </p:nvSpPr>
        <p:spPr>
          <a:xfrm>
            <a:off x="6096000" y="4530625"/>
            <a:ext cx="5778705" cy="2129220"/>
          </a:xfrm>
        </p:spPr>
        <p:txBody>
          <a:bodyPr/>
          <a:lstStyle/>
          <a:p>
            <a:r>
              <a:rPr lang="nl-NL" dirty="0"/>
              <a:t>Hoe verplaatst energie zich bij </a:t>
            </a:r>
            <a:r>
              <a:rPr lang="nl-NL" u="sng" dirty="0"/>
              <a:t>geleiding?</a:t>
            </a:r>
            <a:br>
              <a:rPr lang="nl-NL" dirty="0"/>
            </a:br>
            <a:br>
              <a:rPr lang="nl-NL" dirty="0"/>
            </a:br>
            <a:endParaRPr lang="nl-NL" dirty="0"/>
          </a:p>
        </p:txBody>
      </p:sp>
    </p:spTree>
    <p:extLst>
      <p:ext uri="{BB962C8B-B14F-4D97-AF65-F5344CB8AC3E}">
        <p14:creationId xmlns:p14="http://schemas.microsoft.com/office/powerpoint/2010/main" val="2254428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8A711F1B-D990-43C4-8130-BC6B59B5E2D4}"/>
              </a:ext>
            </a:extLst>
          </p:cNvPr>
          <p:cNvSpPr>
            <a:spLocks noChangeArrowheads="1"/>
          </p:cNvSpPr>
          <p:nvPr/>
        </p:nvSpPr>
        <p:spPr bwMode="auto">
          <a:xfrm>
            <a:off x="888273" y="-492226"/>
            <a:ext cx="806368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900" i="0" u="none" strike="noStrike" cap="none" normalizeH="0" baseline="0" dirty="0">
                <a:ln>
                  <a:noFill/>
                </a:ln>
                <a:solidFill>
                  <a:srgbClr val="002757"/>
                </a:solidFill>
                <a:effectLst/>
                <a:latin typeface="+mn-lt"/>
                <a:cs typeface="Segoe UI" panose="020B0502040204020203" pitchFamily="34" charset="0"/>
              </a:rPr>
              <a:t>  </a:t>
            </a:r>
            <a:r>
              <a:rPr kumimoji="0" lang="nl-BE" altLang="nl-BE" sz="9000" i="0" u="none" strike="noStrike" cap="none" normalizeH="0" baseline="0" dirty="0">
                <a:ln>
                  <a:noFill/>
                </a:ln>
                <a:solidFill>
                  <a:srgbClr val="002757"/>
                </a:solidFill>
                <a:effectLst/>
                <a:latin typeface="+mn-lt"/>
                <a:cs typeface="Segoe UI" panose="020B0502040204020203" pitchFamily="34" charset="0"/>
              </a:rPr>
              <a:t>   </a:t>
            </a:r>
            <a:r>
              <a:rPr kumimoji="0" lang="nl-BE" altLang="nl-BE" sz="2800" i="0" u="none" strike="noStrike" cap="none" normalizeH="0" baseline="0" dirty="0">
                <a:ln>
                  <a:noFill/>
                </a:ln>
                <a:solidFill>
                  <a:srgbClr val="002757"/>
                </a:solidFill>
                <a:effectLst/>
                <a:latin typeface="+mn-lt"/>
                <a:cs typeface="Segoe UI" panose="020B0502040204020203" pitchFamily="34" charset="0"/>
              </a:rPr>
              <a:t>  </a:t>
            </a:r>
            <a:r>
              <a:rPr kumimoji="0" lang="nl-BE" altLang="nl-BE" sz="2800" i="0" u="none" strike="noStrike" cap="none" normalizeH="0" baseline="0" dirty="0">
                <a:ln>
                  <a:noFill/>
                </a:ln>
                <a:solidFill>
                  <a:srgbClr val="002757"/>
                </a:solidFill>
                <a:effectLst/>
                <a:latin typeface="+mn-lt"/>
                <a:cs typeface="Calibri" panose="020F0502020204030204" pitchFamily="34" charset="0"/>
              </a:rPr>
              <a:t>Hoe verplaatst energie zich bij geleiding?</a:t>
            </a:r>
            <a:endParaRPr kumimoji="0" lang="nl-BE" altLang="nl-BE" sz="1800" i="0" u="none" strike="noStrike" cap="none" normalizeH="0" baseline="0" dirty="0">
              <a:ln>
                <a:noFill/>
              </a:ln>
              <a:solidFill>
                <a:srgbClr val="002757"/>
              </a:solidFill>
              <a:effectLst/>
              <a:latin typeface="+mn-lt"/>
            </a:endParaRPr>
          </a:p>
        </p:txBody>
      </p:sp>
      <p:pic>
        <p:nvPicPr>
          <p:cNvPr id="12290" name="Picture 2">
            <a:extLst>
              <a:ext uri="{FF2B5EF4-FFF2-40B4-BE49-F238E27FC236}">
                <a16:creationId xmlns:a16="http://schemas.microsoft.com/office/drawing/2014/main" id="{97E3E0B1-ADDC-4FDC-A633-6F2F19C26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864" y="195005"/>
            <a:ext cx="714375" cy="71437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a:extLst>
              <a:ext uri="{FF2B5EF4-FFF2-40B4-BE49-F238E27FC236}">
                <a16:creationId xmlns:a16="http://schemas.microsoft.com/office/drawing/2014/main" id="{74EFA1F8-083C-4466-84A8-C3629BC8BA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702" y="1106073"/>
            <a:ext cx="766763" cy="490538"/>
          </a:xfrm>
          <a:prstGeom prst="rect">
            <a:avLst/>
          </a:prstGeom>
          <a:noFill/>
          <a:extLst>
            <a:ext uri="{909E8E84-426E-40DD-AFC4-6F175D3DCCD1}">
              <a14:hiddenFill xmlns:a14="http://schemas.microsoft.com/office/drawing/2010/main">
                <a:solidFill>
                  <a:srgbClr val="FFFFFF"/>
                </a:solidFill>
              </a14:hiddenFill>
            </a:ext>
          </a:extLst>
        </p:spPr>
      </p:pic>
      <p:sp>
        <p:nvSpPr>
          <p:cNvPr id="17" name="Tekstvak 16">
            <a:extLst>
              <a:ext uri="{FF2B5EF4-FFF2-40B4-BE49-F238E27FC236}">
                <a16:creationId xmlns:a16="http://schemas.microsoft.com/office/drawing/2014/main" id="{89020D26-2031-463E-82EB-401A83360A94}"/>
              </a:ext>
            </a:extLst>
          </p:cNvPr>
          <p:cNvSpPr txBox="1"/>
          <p:nvPr/>
        </p:nvSpPr>
        <p:spPr>
          <a:xfrm>
            <a:off x="21499" y="1653929"/>
            <a:ext cx="12170502" cy="2308324"/>
          </a:xfrm>
          <a:prstGeom prst="rect">
            <a:avLst/>
          </a:prstGeom>
          <a:noFill/>
        </p:spPr>
        <p:txBody>
          <a:bodyPr wrap="square">
            <a:spAutoFit/>
          </a:bodyPr>
          <a:lstStyle/>
          <a:p>
            <a:r>
              <a:rPr lang="nl-NL" sz="2400" b="0" dirty="0">
                <a:solidFill>
                  <a:srgbClr val="002757"/>
                </a:solidFill>
                <a:effectLst/>
              </a:rPr>
              <a:t>	Bij geleiding vindt energietransport plaats door het dalen van koude vloeistoflagen en het stijgen van de warmte tot de temperatuur in heel de vloeistof gelijk is. Daardoor ontstaat er een stroming in de vloeistof. </a:t>
            </a:r>
          </a:p>
          <a:p>
            <a:r>
              <a:rPr lang="nl-NL" sz="2400" b="0" dirty="0">
                <a:solidFill>
                  <a:srgbClr val="002757"/>
                </a:solidFill>
                <a:effectLst/>
              </a:rPr>
              <a:t>	Bij geleiding wordt energie getransporteerd door elektromagnetische golven.</a:t>
            </a:r>
          </a:p>
          <a:p>
            <a:r>
              <a:rPr lang="nl-NL" sz="2400" b="0" dirty="0">
                <a:solidFill>
                  <a:srgbClr val="002757"/>
                </a:solidFill>
                <a:effectLst/>
              </a:rPr>
              <a:t>	Bij geleiding wordt de energie doorgegeven tussen de elektronen door botsingen tussen de atomen.</a:t>
            </a:r>
          </a:p>
        </p:txBody>
      </p:sp>
      <p:pic>
        <p:nvPicPr>
          <p:cNvPr id="8" name="Picture 2">
            <a:extLst>
              <a:ext uri="{FF2B5EF4-FFF2-40B4-BE49-F238E27FC236}">
                <a16:creationId xmlns:a16="http://schemas.microsoft.com/office/drawing/2014/main" id="{4047E533-0B71-46BB-A2CB-202F19D59A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99" y="4451230"/>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title="Afbeelding invoegen...">
            <a:extLst>
              <a:ext uri="{FF2B5EF4-FFF2-40B4-BE49-F238E27FC236}">
                <a16:creationId xmlns:a16="http://schemas.microsoft.com/office/drawing/2014/main" id="{B3B113EE-CEA4-4CDD-9CB7-F73BD3E70F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3014" y="4243520"/>
            <a:ext cx="3131171" cy="2347982"/>
          </a:xfrm>
          <a:prstGeom prst="rect">
            <a:avLst/>
          </a:prstGeom>
        </p:spPr>
      </p:pic>
      <p:sp>
        <p:nvSpPr>
          <p:cNvPr id="10" name="Tekstvak 9">
            <a:extLst>
              <a:ext uri="{FF2B5EF4-FFF2-40B4-BE49-F238E27FC236}">
                <a16:creationId xmlns:a16="http://schemas.microsoft.com/office/drawing/2014/main" id="{1441BB1B-90CD-4860-9C12-3F504C175CD4}"/>
              </a:ext>
            </a:extLst>
          </p:cNvPr>
          <p:cNvSpPr txBox="1"/>
          <p:nvPr/>
        </p:nvSpPr>
        <p:spPr>
          <a:xfrm>
            <a:off x="1069248" y="4451230"/>
            <a:ext cx="12311062" cy="1200329"/>
          </a:xfrm>
          <a:prstGeom prst="rect">
            <a:avLst/>
          </a:prstGeom>
          <a:noFill/>
        </p:spPr>
        <p:txBody>
          <a:bodyPr wrap="square">
            <a:spAutoFit/>
          </a:bodyPr>
          <a:lstStyle/>
          <a:p>
            <a:pPr algn="l" rtl="0" fontAlgn="base">
              <a:buClr>
                <a:srgbClr val="E00049"/>
              </a:buClr>
              <a:buFont typeface="Arial" panose="020B0604020202020204" pitchFamily="34" charset="0"/>
              <a:buChar char="•"/>
            </a:pPr>
            <a:r>
              <a:rPr lang="nl-NL" sz="2400" b="1" i="0" u="none" strike="noStrike" dirty="0">
                <a:solidFill>
                  <a:srgbClr val="002757"/>
                </a:solidFill>
                <a:effectLst/>
                <a:latin typeface="Tahoma" panose="020B0604030504040204" pitchFamily="34" charset="0"/>
              </a:rPr>
              <a:t> Benodigdheden: </a:t>
            </a:r>
            <a:r>
              <a:rPr lang="nl-NL" sz="2400" b="0" i="0" u="none" strike="noStrike" dirty="0">
                <a:solidFill>
                  <a:srgbClr val="002757"/>
                </a:solidFill>
                <a:effectLst/>
                <a:latin typeface="Tahoma" panose="020B0604030504040204" pitchFamily="34" charset="0"/>
              </a:rPr>
              <a:t>zie werkbundel </a:t>
            </a:r>
            <a:r>
              <a:rPr lang="en-US" sz="2400" b="0" i="0" dirty="0">
                <a:solidFill>
                  <a:srgbClr val="000000"/>
                </a:solidFill>
                <a:effectLst/>
                <a:latin typeface="Tahoma" panose="020B0604030504040204" pitchFamily="34" charset="0"/>
              </a:rPr>
              <a:t>​</a:t>
            </a:r>
            <a:endParaRPr lang="en-US" sz="2400" b="0" i="0" dirty="0">
              <a:solidFill>
                <a:srgbClr val="000000"/>
              </a:solidFill>
              <a:effectLst/>
              <a:latin typeface="Arial" panose="020B0604020202020204" pitchFamily="34" charset="0"/>
            </a:endParaRPr>
          </a:p>
          <a:p>
            <a:pPr algn="l" rtl="0" fontAlgn="base">
              <a:buClr>
                <a:srgbClr val="E00049"/>
              </a:buClr>
              <a:buFont typeface="Arial" panose="020B0604020202020204" pitchFamily="34" charset="0"/>
              <a:buChar char="•"/>
            </a:pPr>
            <a:endParaRPr lang="nl-NL" sz="2400" b="0" i="0" dirty="0">
              <a:solidFill>
                <a:srgbClr val="000000"/>
              </a:solidFill>
              <a:effectLst/>
              <a:latin typeface="Arial" panose="020B0604020202020204" pitchFamily="34" charset="0"/>
            </a:endParaRPr>
          </a:p>
          <a:p>
            <a:pPr algn="l" rtl="0" fontAlgn="base">
              <a:buClr>
                <a:srgbClr val="E00049"/>
              </a:buClr>
              <a:buFont typeface="Arial" panose="020B0604020202020204" pitchFamily="34" charset="0"/>
              <a:buChar char="•"/>
            </a:pPr>
            <a:r>
              <a:rPr lang="nl-NL" sz="2400" b="1" i="0" u="none" strike="noStrike" dirty="0">
                <a:solidFill>
                  <a:srgbClr val="002757"/>
                </a:solidFill>
                <a:effectLst/>
                <a:latin typeface="Tahoma" panose="020B0604030504040204" pitchFamily="34" charset="0"/>
              </a:rPr>
              <a:t> Werkwijze: </a:t>
            </a:r>
            <a:r>
              <a:rPr lang="nl-NL" sz="2400" b="0" i="0" u="none" strike="noStrike" dirty="0">
                <a:solidFill>
                  <a:srgbClr val="002757"/>
                </a:solidFill>
                <a:effectLst/>
                <a:latin typeface="Tahoma" panose="020B0604030504040204" pitchFamily="34" charset="0"/>
              </a:rPr>
              <a:t>zie werkbundel</a:t>
            </a:r>
            <a:endParaRPr lang="en-US" sz="2400" b="0" i="0" dirty="0">
              <a:solidFill>
                <a:srgbClr val="000000"/>
              </a:solidFill>
              <a:effectLst/>
              <a:latin typeface="Arial" panose="020B0604020202020204" pitchFamily="34" charset="0"/>
            </a:endParaRPr>
          </a:p>
        </p:txBody>
      </p:sp>
      <p:sp>
        <p:nvSpPr>
          <p:cNvPr id="11" name="Tekstvak 10">
            <a:extLst>
              <a:ext uri="{FF2B5EF4-FFF2-40B4-BE49-F238E27FC236}">
                <a16:creationId xmlns:a16="http://schemas.microsoft.com/office/drawing/2014/main" id="{297BE841-5F31-4E45-BBE8-5ACAD7A09CDF}"/>
              </a:ext>
            </a:extLst>
          </p:cNvPr>
          <p:cNvSpPr txBox="1"/>
          <p:nvPr/>
        </p:nvSpPr>
        <p:spPr>
          <a:xfrm>
            <a:off x="2474432" y="1186216"/>
            <a:ext cx="6696890" cy="461665"/>
          </a:xfrm>
          <a:prstGeom prst="rect">
            <a:avLst/>
          </a:prstGeom>
          <a:noFill/>
        </p:spPr>
        <p:txBody>
          <a:bodyPr wrap="square">
            <a:spAutoFit/>
          </a:bodyPr>
          <a:lstStyle/>
          <a:p>
            <a:r>
              <a:rPr lang="nl-NL" sz="2400" b="0" i="1" dirty="0">
                <a:solidFill>
                  <a:srgbClr val="002757"/>
                </a:solidFill>
                <a:effectLst/>
              </a:rPr>
              <a:t>Kruis jouw hypothese aan.</a:t>
            </a:r>
          </a:p>
        </p:txBody>
      </p:sp>
      <p:pic>
        <p:nvPicPr>
          <p:cNvPr id="12" name="Afbeelding 11" title="Afbeelding invoegen...">
            <a:extLst>
              <a:ext uri="{FF2B5EF4-FFF2-40B4-BE49-F238E27FC236}">
                <a16:creationId xmlns:a16="http://schemas.microsoft.com/office/drawing/2014/main" id="{AADD7ACD-4177-4EA9-9665-F32E9271F384}"/>
              </a:ext>
            </a:extLst>
          </p:cNvPr>
          <p:cNvPicPr>
            <a:picLocks noChangeAspect="1"/>
          </p:cNvPicPr>
          <p:nvPr/>
        </p:nvPicPr>
        <p:blipFill>
          <a:blip r:embed="rId6" cstate="print">
            <a:extLst>
              <a:ext uri="{28A0092B-C50C-407E-A947-70E740481C1C}">
                <a14:useLocalDpi xmlns:a14="http://schemas.microsoft.com/office/drawing/2010/main" val="0"/>
              </a:ext>
            </a:extLst>
          </a:blip>
          <a:srcRect t="25416" b="20208"/>
          <a:stretch>
            <a:fillRect/>
          </a:stretch>
        </p:blipFill>
        <p:spPr>
          <a:xfrm>
            <a:off x="9638483" y="3962253"/>
            <a:ext cx="2236288" cy="2629249"/>
          </a:xfrm>
          <a:prstGeom prst="rect">
            <a:avLst/>
          </a:prstGeom>
        </p:spPr>
      </p:pic>
    </p:spTree>
    <p:extLst>
      <p:ext uri="{BB962C8B-B14F-4D97-AF65-F5344CB8AC3E}">
        <p14:creationId xmlns:p14="http://schemas.microsoft.com/office/powerpoint/2010/main" val="7904021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548354FE-868C-4520-BE94-E15AB776FB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4" y="1752600"/>
            <a:ext cx="1178169" cy="1276350"/>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a:extLst>
              <a:ext uri="{FF2B5EF4-FFF2-40B4-BE49-F238E27FC236}">
                <a16:creationId xmlns:a16="http://schemas.microsoft.com/office/drawing/2014/main" id="{038B7B6E-89F1-4B04-B064-A506388266DF}"/>
              </a:ext>
            </a:extLst>
          </p:cNvPr>
          <p:cNvSpPr txBox="1"/>
          <p:nvPr/>
        </p:nvSpPr>
        <p:spPr>
          <a:xfrm>
            <a:off x="1438276" y="1226322"/>
            <a:ext cx="10591799" cy="1815882"/>
          </a:xfrm>
          <a:prstGeom prst="rect">
            <a:avLst/>
          </a:prstGeom>
          <a:noFill/>
        </p:spPr>
        <p:txBody>
          <a:bodyPr wrap="square">
            <a:spAutoFit/>
          </a:bodyPr>
          <a:lstStyle/>
          <a:p>
            <a:pPr algn="just" rtl="0" fontAlgn="base"/>
            <a:r>
              <a:rPr lang="nl-NL" sz="2800" b="0" i="1" dirty="0">
                <a:solidFill>
                  <a:srgbClr val="002757"/>
                </a:solidFill>
                <a:effectLst/>
              </a:rPr>
              <a:t>Omcirkel het juiste antwoord.</a:t>
            </a:r>
          </a:p>
          <a:p>
            <a:pPr algn="just" rtl="0" fontAlgn="base"/>
            <a:endParaRPr lang="nl-NL" sz="2800" b="0" i="1" dirty="0">
              <a:solidFill>
                <a:srgbClr val="002757"/>
              </a:solidFill>
              <a:effectLst/>
            </a:endParaRPr>
          </a:p>
          <a:p>
            <a:pPr algn="just" rtl="0" fontAlgn="base"/>
            <a:r>
              <a:rPr lang="nl-NL" sz="2800" b="0" dirty="0">
                <a:solidFill>
                  <a:srgbClr val="002757"/>
                </a:solidFill>
                <a:effectLst/>
              </a:rPr>
              <a:t>Bij de thermosfles voel je na 15 seconden de warmte van het water </a:t>
            </a:r>
            <a:r>
              <a:rPr lang="nl-NL" sz="2800" b="0" i="1" dirty="0">
                <a:solidFill>
                  <a:srgbClr val="002757"/>
                </a:solidFill>
                <a:effectLst/>
              </a:rPr>
              <a:t>harder/ even hard/ minder hard </a:t>
            </a:r>
            <a:r>
              <a:rPr lang="nl-NL" sz="2800" b="0" dirty="0">
                <a:solidFill>
                  <a:srgbClr val="002757"/>
                </a:solidFill>
                <a:effectLst/>
              </a:rPr>
              <a:t>dan bij het grote drinkglas.</a:t>
            </a:r>
          </a:p>
        </p:txBody>
      </p:sp>
      <p:sp>
        <p:nvSpPr>
          <p:cNvPr id="9" name="Rechthoek 8">
            <a:extLst>
              <a:ext uri="{FF2B5EF4-FFF2-40B4-BE49-F238E27FC236}">
                <a16:creationId xmlns:a16="http://schemas.microsoft.com/office/drawing/2014/main" id="{E9D8DB3B-3E52-4704-907B-8F8EBB9B2C65}"/>
              </a:ext>
            </a:extLst>
          </p:cNvPr>
          <p:cNvSpPr/>
          <p:nvPr/>
        </p:nvSpPr>
        <p:spPr>
          <a:xfrm>
            <a:off x="5566828" y="2580650"/>
            <a:ext cx="2062698" cy="46155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Titel 1">
            <a:extLst>
              <a:ext uri="{FF2B5EF4-FFF2-40B4-BE49-F238E27FC236}">
                <a16:creationId xmlns:a16="http://schemas.microsoft.com/office/drawing/2014/main" id="{E5EA5E1D-2056-4F9D-B026-64F193B4CF88}"/>
              </a:ext>
            </a:extLst>
          </p:cNvPr>
          <p:cNvSpPr>
            <a:spLocks noGrp="1"/>
          </p:cNvSpPr>
          <p:nvPr>
            <p:ph type="title"/>
          </p:nvPr>
        </p:nvSpPr>
        <p:spPr>
          <a:xfrm>
            <a:off x="1225732" y="4101546"/>
            <a:ext cx="8152270" cy="1281113"/>
          </a:xfrm>
        </p:spPr>
        <p:txBody>
          <a:bodyPr/>
          <a:lstStyle/>
          <a:p>
            <a:r>
              <a:rPr lang="nl-NL" sz="2800" b="1" dirty="0"/>
              <a:t>Besluit</a:t>
            </a:r>
          </a:p>
        </p:txBody>
      </p:sp>
      <p:pic>
        <p:nvPicPr>
          <p:cNvPr id="6" name="Picture 5">
            <a:extLst>
              <a:ext uri="{FF2B5EF4-FFF2-40B4-BE49-F238E27FC236}">
                <a16:creationId xmlns:a16="http://schemas.microsoft.com/office/drawing/2014/main" id="{539E1893-DB96-44C5-B1A8-BED473D173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9494"/>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C41CF6E7-6370-4ADF-8011-C286F43C2D6A}"/>
              </a:ext>
            </a:extLst>
          </p:cNvPr>
          <p:cNvSpPr txBox="1"/>
          <p:nvPr/>
        </p:nvSpPr>
        <p:spPr>
          <a:xfrm>
            <a:off x="126275" y="5332585"/>
            <a:ext cx="11499668" cy="1384995"/>
          </a:xfrm>
          <a:prstGeom prst="rect">
            <a:avLst/>
          </a:prstGeom>
          <a:noFill/>
        </p:spPr>
        <p:txBody>
          <a:bodyPr wrap="square">
            <a:spAutoFit/>
          </a:bodyPr>
          <a:lstStyle/>
          <a:p>
            <a:pPr fontAlgn="base"/>
            <a:r>
              <a:rPr lang="nl-NL" sz="2800" b="1" dirty="0">
                <a:solidFill>
                  <a:srgbClr val="002757"/>
                </a:solidFill>
              </a:rPr>
              <a:t>Geleiding</a:t>
            </a:r>
            <a:r>
              <a:rPr lang="nl-NL" sz="2800" dirty="0">
                <a:solidFill>
                  <a:srgbClr val="002757"/>
                </a:solidFill>
              </a:rPr>
              <a:t> is een vorm van energietransport waarbij door botsing tussen de atomen de energie wordt doorgegeven tussen de elektronen.</a:t>
            </a:r>
            <a:endParaRPr lang="nl-NL" sz="2800" b="0" dirty="0">
              <a:solidFill>
                <a:srgbClr val="002757"/>
              </a:solidFill>
              <a:effectLst/>
            </a:endParaRPr>
          </a:p>
          <a:p>
            <a:pPr algn="l" rtl="0" fontAlgn="base"/>
            <a:r>
              <a:rPr lang="nl-NL" sz="2800" b="0" dirty="0">
                <a:solidFill>
                  <a:srgbClr val="002757"/>
                </a:solidFill>
                <a:effectLst/>
              </a:rPr>
              <a:t> </a:t>
            </a:r>
          </a:p>
        </p:txBody>
      </p:sp>
    </p:spTree>
    <p:extLst>
      <p:ext uri="{BB962C8B-B14F-4D97-AF65-F5344CB8AC3E}">
        <p14:creationId xmlns:p14="http://schemas.microsoft.com/office/powerpoint/2010/main" val="169122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11A27B-2581-4550-A092-2E4BC24D0761}"/>
              </a:ext>
            </a:extLst>
          </p:cNvPr>
          <p:cNvSpPr>
            <a:spLocks noGrp="1"/>
          </p:cNvSpPr>
          <p:nvPr>
            <p:ph type="ctrTitle"/>
          </p:nvPr>
        </p:nvSpPr>
        <p:spPr>
          <a:xfrm>
            <a:off x="6096000" y="4530625"/>
            <a:ext cx="5778705" cy="2129220"/>
          </a:xfrm>
        </p:spPr>
        <p:txBody>
          <a:bodyPr/>
          <a:lstStyle/>
          <a:p>
            <a:r>
              <a:rPr lang="nl-NL" dirty="0"/>
              <a:t>Hoe verplaatst energie zich bij </a:t>
            </a:r>
            <a:r>
              <a:rPr lang="nl-NL" u="sng" dirty="0"/>
              <a:t>straling?</a:t>
            </a:r>
            <a:br>
              <a:rPr lang="nl-NL" dirty="0"/>
            </a:br>
            <a:br>
              <a:rPr lang="nl-NL" dirty="0"/>
            </a:br>
            <a:endParaRPr lang="nl-NL" dirty="0"/>
          </a:p>
        </p:txBody>
      </p:sp>
    </p:spTree>
    <p:extLst>
      <p:ext uri="{BB962C8B-B14F-4D97-AF65-F5344CB8AC3E}">
        <p14:creationId xmlns:p14="http://schemas.microsoft.com/office/powerpoint/2010/main" val="17969218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8A711F1B-D990-43C4-8130-BC6B59B5E2D4}"/>
              </a:ext>
            </a:extLst>
          </p:cNvPr>
          <p:cNvSpPr>
            <a:spLocks noChangeArrowheads="1"/>
          </p:cNvSpPr>
          <p:nvPr/>
        </p:nvSpPr>
        <p:spPr bwMode="auto">
          <a:xfrm>
            <a:off x="888273" y="-492226"/>
            <a:ext cx="779976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900" i="0" u="none" strike="noStrike" cap="none" normalizeH="0" baseline="0" dirty="0">
                <a:ln>
                  <a:noFill/>
                </a:ln>
                <a:solidFill>
                  <a:srgbClr val="002757"/>
                </a:solidFill>
                <a:effectLst/>
                <a:latin typeface="+mn-lt"/>
                <a:cs typeface="Segoe UI" panose="020B0502040204020203" pitchFamily="34" charset="0"/>
              </a:rPr>
              <a:t>  </a:t>
            </a:r>
            <a:r>
              <a:rPr kumimoji="0" lang="nl-BE" altLang="nl-BE" sz="9000" i="0" u="none" strike="noStrike" cap="none" normalizeH="0" baseline="0" dirty="0">
                <a:ln>
                  <a:noFill/>
                </a:ln>
                <a:solidFill>
                  <a:srgbClr val="002757"/>
                </a:solidFill>
                <a:effectLst/>
                <a:latin typeface="+mn-lt"/>
                <a:cs typeface="Segoe UI" panose="020B0502040204020203" pitchFamily="34" charset="0"/>
              </a:rPr>
              <a:t>   </a:t>
            </a:r>
            <a:r>
              <a:rPr kumimoji="0" lang="nl-BE" altLang="nl-BE" sz="2800" i="0" u="none" strike="noStrike" cap="none" normalizeH="0" baseline="0" dirty="0">
                <a:ln>
                  <a:noFill/>
                </a:ln>
                <a:solidFill>
                  <a:srgbClr val="002757"/>
                </a:solidFill>
                <a:effectLst/>
                <a:latin typeface="+mn-lt"/>
                <a:cs typeface="Segoe UI" panose="020B0502040204020203" pitchFamily="34" charset="0"/>
              </a:rPr>
              <a:t>  </a:t>
            </a:r>
            <a:r>
              <a:rPr kumimoji="0" lang="nl-BE" altLang="nl-BE" sz="2800" i="0" u="none" strike="noStrike" cap="none" normalizeH="0" baseline="0" dirty="0">
                <a:ln>
                  <a:noFill/>
                </a:ln>
                <a:solidFill>
                  <a:srgbClr val="002757"/>
                </a:solidFill>
                <a:effectLst/>
                <a:latin typeface="+mn-lt"/>
                <a:cs typeface="Calibri" panose="020F0502020204030204" pitchFamily="34" charset="0"/>
              </a:rPr>
              <a:t>Hoe verplaatst energie zich bij straling?</a:t>
            </a:r>
            <a:endParaRPr kumimoji="0" lang="nl-BE" altLang="nl-BE" sz="1800" i="0" u="none" strike="noStrike" cap="none" normalizeH="0" baseline="0" dirty="0">
              <a:ln>
                <a:noFill/>
              </a:ln>
              <a:solidFill>
                <a:srgbClr val="002757"/>
              </a:solidFill>
              <a:effectLst/>
              <a:latin typeface="+mn-lt"/>
            </a:endParaRPr>
          </a:p>
        </p:txBody>
      </p:sp>
      <p:pic>
        <p:nvPicPr>
          <p:cNvPr id="12290" name="Picture 2">
            <a:extLst>
              <a:ext uri="{FF2B5EF4-FFF2-40B4-BE49-F238E27FC236}">
                <a16:creationId xmlns:a16="http://schemas.microsoft.com/office/drawing/2014/main" id="{97E3E0B1-ADDC-4FDC-A633-6F2F19C26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864" y="195005"/>
            <a:ext cx="714375" cy="71437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a:extLst>
              <a:ext uri="{FF2B5EF4-FFF2-40B4-BE49-F238E27FC236}">
                <a16:creationId xmlns:a16="http://schemas.microsoft.com/office/drawing/2014/main" id="{74EFA1F8-083C-4466-84A8-C3629BC8BA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702" y="1106073"/>
            <a:ext cx="766763" cy="490538"/>
          </a:xfrm>
          <a:prstGeom prst="rect">
            <a:avLst/>
          </a:prstGeom>
          <a:noFill/>
          <a:extLst>
            <a:ext uri="{909E8E84-426E-40DD-AFC4-6F175D3DCCD1}">
              <a14:hiddenFill xmlns:a14="http://schemas.microsoft.com/office/drawing/2010/main">
                <a:solidFill>
                  <a:srgbClr val="FFFFFF"/>
                </a:solidFill>
              </a14:hiddenFill>
            </a:ext>
          </a:extLst>
        </p:spPr>
      </p:pic>
      <p:sp>
        <p:nvSpPr>
          <p:cNvPr id="17" name="Tekstvak 16">
            <a:extLst>
              <a:ext uri="{FF2B5EF4-FFF2-40B4-BE49-F238E27FC236}">
                <a16:creationId xmlns:a16="http://schemas.microsoft.com/office/drawing/2014/main" id="{89020D26-2031-463E-82EB-401A83360A94}"/>
              </a:ext>
            </a:extLst>
          </p:cNvPr>
          <p:cNvSpPr txBox="1"/>
          <p:nvPr/>
        </p:nvSpPr>
        <p:spPr>
          <a:xfrm>
            <a:off x="21499" y="1653929"/>
            <a:ext cx="12170502" cy="2677656"/>
          </a:xfrm>
          <a:prstGeom prst="rect">
            <a:avLst/>
          </a:prstGeom>
          <a:noFill/>
        </p:spPr>
        <p:txBody>
          <a:bodyPr wrap="square">
            <a:spAutoFit/>
          </a:bodyPr>
          <a:lstStyle/>
          <a:p>
            <a:r>
              <a:rPr lang="nl-NL" sz="2400" b="0" i="1" dirty="0">
                <a:solidFill>
                  <a:srgbClr val="002757"/>
                </a:solidFill>
                <a:effectLst/>
              </a:rPr>
              <a:t>Kruis jouw hypothese aan.</a:t>
            </a:r>
          </a:p>
          <a:p>
            <a:r>
              <a:rPr lang="nl-NL" sz="2400" b="0" dirty="0">
                <a:solidFill>
                  <a:srgbClr val="002757"/>
                </a:solidFill>
                <a:effectLst/>
              </a:rPr>
              <a:t>	Bij straling vindt energietransport plaats door het dalen van koude vloeistoflagen en het stijgen van de warmte tot de temperatuur in heel de vloeistof gelijk is. Daardoor ontstaat er een stroming in de vloeistof. </a:t>
            </a:r>
          </a:p>
          <a:p>
            <a:r>
              <a:rPr lang="nl-NL" sz="2400" b="0" dirty="0">
                <a:solidFill>
                  <a:srgbClr val="002757"/>
                </a:solidFill>
                <a:effectLst/>
              </a:rPr>
              <a:t>	Bij straling wordt energie getransporteerd door elektromagnetische golven.</a:t>
            </a:r>
          </a:p>
          <a:p>
            <a:r>
              <a:rPr lang="nl-NL" sz="2400" b="0" dirty="0">
                <a:solidFill>
                  <a:srgbClr val="002757"/>
                </a:solidFill>
                <a:effectLst/>
              </a:rPr>
              <a:t>	Bij straling wordt de energie doorgegeven tussen de elektronen door botsingen tussen de atomen.</a:t>
            </a:r>
          </a:p>
        </p:txBody>
      </p:sp>
      <p:pic>
        <p:nvPicPr>
          <p:cNvPr id="8" name="Picture 2">
            <a:extLst>
              <a:ext uri="{FF2B5EF4-FFF2-40B4-BE49-F238E27FC236}">
                <a16:creationId xmlns:a16="http://schemas.microsoft.com/office/drawing/2014/main" id="{4047E533-0B71-46BB-A2CB-202F19D59A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98" y="4538208"/>
            <a:ext cx="1047750" cy="1047750"/>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D51A7262-4DDF-41C0-8DD9-81E4BB70E7AD}"/>
              </a:ext>
            </a:extLst>
          </p:cNvPr>
          <p:cNvSpPr txBox="1"/>
          <p:nvPr/>
        </p:nvSpPr>
        <p:spPr>
          <a:xfrm>
            <a:off x="1069248" y="4538208"/>
            <a:ext cx="12311062" cy="1200329"/>
          </a:xfrm>
          <a:prstGeom prst="rect">
            <a:avLst/>
          </a:prstGeom>
          <a:noFill/>
        </p:spPr>
        <p:txBody>
          <a:bodyPr wrap="square">
            <a:spAutoFit/>
          </a:bodyPr>
          <a:lstStyle/>
          <a:p>
            <a:pPr algn="l" rtl="0" fontAlgn="base">
              <a:buClr>
                <a:srgbClr val="E00049"/>
              </a:buClr>
              <a:buFont typeface="Arial" panose="020B0604020202020204" pitchFamily="34" charset="0"/>
              <a:buChar char="•"/>
            </a:pPr>
            <a:r>
              <a:rPr lang="nl-NL" sz="2400" b="1" i="0" u="none" strike="noStrike" dirty="0">
                <a:solidFill>
                  <a:srgbClr val="002757"/>
                </a:solidFill>
                <a:effectLst/>
                <a:latin typeface="Tahoma" panose="020B0604030504040204" pitchFamily="34" charset="0"/>
              </a:rPr>
              <a:t> Benodigdheden: </a:t>
            </a:r>
            <a:r>
              <a:rPr lang="nl-NL" sz="2400" b="0" i="0" u="none" strike="noStrike" dirty="0">
                <a:solidFill>
                  <a:srgbClr val="002757"/>
                </a:solidFill>
                <a:effectLst/>
                <a:latin typeface="Tahoma" panose="020B0604030504040204" pitchFamily="34" charset="0"/>
              </a:rPr>
              <a:t>zie werkbundel </a:t>
            </a:r>
            <a:r>
              <a:rPr lang="en-US" sz="2400" b="0" i="0" dirty="0">
                <a:solidFill>
                  <a:srgbClr val="000000"/>
                </a:solidFill>
                <a:effectLst/>
                <a:latin typeface="Tahoma" panose="020B0604030504040204" pitchFamily="34" charset="0"/>
              </a:rPr>
              <a:t>​</a:t>
            </a:r>
            <a:endParaRPr lang="en-US" sz="2400" b="0" i="0" dirty="0">
              <a:solidFill>
                <a:srgbClr val="000000"/>
              </a:solidFill>
              <a:effectLst/>
              <a:latin typeface="Arial" panose="020B0604020202020204" pitchFamily="34" charset="0"/>
            </a:endParaRPr>
          </a:p>
          <a:p>
            <a:pPr algn="l" rtl="0" fontAlgn="base">
              <a:buClr>
                <a:srgbClr val="E00049"/>
              </a:buClr>
              <a:buFont typeface="Arial" panose="020B0604020202020204" pitchFamily="34" charset="0"/>
              <a:buChar char="•"/>
            </a:pPr>
            <a:endParaRPr lang="nl-NL" sz="2400" b="0" i="0" dirty="0">
              <a:solidFill>
                <a:srgbClr val="000000"/>
              </a:solidFill>
              <a:effectLst/>
              <a:latin typeface="Arial" panose="020B0604020202020204" pitchFamily="34" charset="0"/>
            </a:endParaRPr>
          </a:p>
          <a:p>
            <a:pPr algn="l" rtl="0" fontAlgn="base">
              <a:buClr>
                <a:srgbClr val="E00049"/>
              </a:buClr>
              <a:buFont typeface="Arial" panose="020B0604020202020204" pitchFamily="34" charset="0"/>
              <a:buChar char="•"/>
            </a:pPr>
            <a:r>
              <a:rPr lang="nl-NL" sz="2400" b="1" i="0" u="none" strike="noStrike" dirty="0">
                <a:solidFill>
                  <a:srgbClr val="002757"/>
                </a:solidFill>
                <a:effectLst/>
                <a:latin typeface="Tahoma" panose="020B0604030504040204" pitchFamily="34" charset="0"/>
              </a:rPr>
              <a:t> Werkwijze: </a:t>
            </a:r>
            <a:r>
              <a:rPr lang="nl-NL" sz="2400" b="0" i="0" u="none" strike="noStrike" dirty="0">
                <a:solidFill>
                  <a:srgbClr val="002757"/>
                </a:solidFill>
                <a:effectLst/>
                <a:latin typeface="Tahoma" panose="020B0604030504040204" pitchFamily="34" charset="0"/>
              </a:rPr>
              <a:t>zie werkbundel</a:t>
            </a:r>
            <a:endParaRPr lang="en-US" sz="2400" b="0" i="0" dirty="0">
              <a:solidFill>
                <a:srgbClr val="000000"/>
              </a:solidFill>
              <a:effectLst/>
              <a:latin typeface="Arial" panose="020B0604020202020204" pitchFamily="34" charset="0"/>
            </a:endParaRPr>
          </a:p>
        </p:txBody>
      </p:sp>
      <p:sp>
        <p:nvSpPr>
          <p:cNvPr id="10" name="Tekstvak 9">
            <a:extLst>
              <a:ext uri="{FF2B5EF4-FFF2-40B4-BE49-F238E27FC236}">
                <a16:creationId xmlns:a16="http://schemas.microsoft.com/office/drawing/2014/main" id="{670F19E0-E3D7-45C1-B9F4-C8F3DA9D1B8A}"/>
              </a:ext>
            </a:extLst>
          </p:cNvPr>
          <p:cNvSpPr txBox="1"/>
          <p:nvPr/>
        </p:nvSpPr>
        <p:spPr>
          <a:xfrm>
            <a:off x="2474432" y="1186216"/>
            <a:ext cx="6696890" cy="461665"/>
          </a:xfrm>
          <a:prstGeom prst="rect">
            <a:avLst/>
          </a:prstGeom>
          <a:noFill/>
        </p:spPr>
        <p:txBody>
          <a:bodyPr wrap="square">
            <a:spAutoFit/>
          </a:bodyPr>
          <a:lstStyle/>
          <a:p>
            <a:r>
              <a:rPr lang="nl-NL" sz="2400" b="0" i="1" dirty="0">
                <a:solidFill>
                  <a:srgbClr val="002757"/>
                </a:solidFill>
                <a:effectLst/>
              </a:rPr>
              <a:t>Kruis jouw hypothese aan.</a:t>
            </a:r>
          </a:p>
        </p:txBody>
      </p:sp>
      <p:pic>
        <p:nvPicPr>
          <p:cNvPr id="11" name="Afbeelding 10">
            <a:extLst>
              <a:ext uri="{FF2B5EF4-FFF2-40B4-BE49-F238E27FC236}">
                <a16:creationId xmlns:a16="http://schemas.microsoft.com/office/drawing/2014/main" id="{8832A6F9-9EA0-44E1-8A69-69A8E20B707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88183" y="3947294"/>
            <a:ext cx="2098214" cy="2744106"/>
          </a:xfrm>
          <a:prstGeom prst="rect">
            <a:avLst/>
          </a:prstGeom>
          <a:noFill/>
        </p:spPr>
      </p:pic>
    </p:spTree>
    <p:extLst>
      <p:ext uri="{BB962C8B-B14F-4D97-AF65-F5344CB8AC3E}">
        <p14:creationId xmlns:p14="http://schemas.microsoft.com/office/powerpoint/2010/main" val="56304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11A27B-2581-4550-A092-2E4BC24D0761}"/>
              </a:ext>
            </a:extLst>
          </p:cNvPr>
          <p:cNvSpPr>
            <a:spLocks noGrp="1"/>
          </p:cNvSpPr>
          <p:nvPr>
            <p:ph type="ctrTitle"/>
          </p:nvPr>
        </p:nvSpPr>
        <p:spPr>
          <a:xfrm>
            <a:off x="6096000" y="4530625"/>
            <a:ext cx="5778705" cy="2129220"/>
          </a:xfrm>
        </p:spPr>
        <p:txBody>
          <a:bodyPr/>
          <a:lstStyle/>
          <a:p>
            <a:r>
              <a:rPr lang="nl-NL" dirty="0"/>
              <a:t>Warmtestroom van de </a:t>
            </a:r>
            <a:r>
              <a:rPr lang="nl-NL" dirty="0" err="1"/>
              <a:t>biomeiler</a:t>
            </a:r>
            <a:r>
              <a:rPr lang="nl-NL" dirty="0"/>
              <a:t> naar de omgeving</a:t>
            </a:r>
          </a:p>
        </p:txBody>
      </p:sp>
    </p:spTree>
    <p:extLst>
      <p:ext uri="{BB962C8B-B14F-4D97-AF65-F5344CB8AC3E}">
        <p14:creationId xmlns:p14="http://schemas.microsoft.com/office/powerpoint/2010/main" val="881370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548354FE-868C-4520-BE94-E15AB776FB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4" y="1752600"/>
            <a:ext cx="1178169" cy="1276350"/>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a:extLst>
              <a:ext uri="{FF2B5EF4-FFF2-40B4-BE49-F238E27FC236}">
                <a16:creationId xmlns:a16="http://schemas.microsoft.com/office/drawing/2014/main" id="{038B7B6E-89F1-4B04-B064-A506388266DF}"/>
              </a:ext>
            </a:extLst>
          </p:cNvPr>
          <p:cNvSpPr txBox="1"/>
          <p:nvPr/>
        </p:nvSpPr>
        <p:spPr>
          <a:xfrm>
            <a:off x="1438276" y="1988322"/>
            <a:ext cx="10591799" cy="954107"/>
          </a:xfrm>
          <a:prstGeom prst="rect">
            <a:avLst/>
          </a:prstGeom>
          <a:noFill/>
        </p:spPr>
        <p:txBody>
          <a:bodyPr wrap="square">
            <a:spAutoFit/>
          </a:bodyPr>
          <a:lstStyle/>
          <a:p>
            <a:pPr algn="just" rtl="0" fontAlgn="base"/>
            <a:r>
              <a:rPr lang="nl-NL" sz="2800" b="0" dirty="0">
                <a:solidFill>
                  <a:srgbClr val="002757"/>
                </a:solidFill>
                <a:effectLst/>
              </a:rPr>
              <a:t>Straalt de gloeilamp enkel licht uit?</a:t>
            </a:r>
          </a:p>
          <a:p>
            <a:pPr algn="just" rtl="0" fontAlgn="base"/>
            <a:endParaRPr lang="nl-NL" sz="2800" b="0" dirty="0">
              <a:solidFill>
                <a:srgbClr val="002757"/>
              </a:solidFill>
              <a:effectLst/>
            </a:endParaRPr>
          </a:p>
        </p:txBody>
      </p:sp>
      <p:sp>
        <p:nvSpPr>
          <p:cNvPr id="4" name="Tekstvak 3">
            <a:extLst>
              <a:ext uri="{FF2B5EF4-FFF2-40B4-BE49-F238E27FC236}">
                <a16:creationId xmlns:a16="http://schemas.microsoft.com/office/drawing/2014/main" id="{D94945EC-10F5-4A23-A053-9C168F324D1C}"/>
              </a:ext>
            </a:extLst>
          </p:cNvPr>
          <p:cNvSpPr txBox="1"/>
          <p:nvPr/>
        </p:nvSpPr>
        <p:spPr>
          <a:xfrm>
            <a:off x="1438276" y="2701097"/>
            <a:ext cx="10591799" cy="954107"/>
          </a:xfrm>
          <a:prstGeom prst="rect">
            <a:avLst/>
          </a:prstGeom>
          <a:noFill/>
        </p:spPr>
        <p:txBody>
          <a:bodyPr wrap="square">
            <a:spAutoFit/>
          </a:bodyPr>
          <a:lstStyle/>
          <a:p>
            <a:pPr algn="just" rtl="0" fontAlgn="base"/>
            <a:r>
              <a:rPr lang="nl-NL" sz="2800" b="0" dirty="0">
                <a:solidFill>
                  <a:srgbClr val="FF0000"/>
                </a:solidFill>
                <a:effectLst/>
              </a:rPr>
              <a:t>Neen, ook warmte.</a:t>
            </a:r>
          </a:p>
          <a:p>
            <a:pPr algn="just" rtl="0" fontAlgn="base"/>
            <a:endParaRPr lang="nl-NL" sz="2800" b="0" dirty="0">
              <a:solidFill>
                <a:srgbClr val="FF0000"/>
              </a:solidFill>
              <a:effectLst/>
            </a:endParaRPr>
          </a:p>
        </p:txBody>
      </p:sp>
      <p:sp>
        <p:nvSpPr>
          <p:cNvPr id="5" name="Titel 1">
            <a:extLst>
              <a:ext uri="{FF2B5EF4-FFF2-40B4-BE49-F238E27FC236}">
                <a16:creationId xmlns:a16="http://schemas.microsoft.com/office/drawing/2014/main" id="{92696F15-FB23-46B5-A542-A392B708024D}"/>
              </a:ext>
            </a:extLst>
          </p:cNvPr>
          <p:cNvSpPr>
            <a:spLocks noGrp="1"/>
          </p:cNvSpPr>
          <p:nvPr>
            <p:ph type="title"/>
          </p:nvPr>
        </p:nvSpPr>
        <p:spPr>
          <a:xfrm>
            <a:off x="1295401" y="3640242"/>
            <a:ext cx="8152270" cy="1281113"/>
          </a:xfrm>
        </p:spPr>
        <p:txBody>
          <a:bodyPr/>
          <a:lstStyle/>
          <a:p>
            <a:r>
              <a:rPr lang="nl-NL" sz="2800" b="1" dirty="0"/>
              <a:t>Besluit</a:t>
            </a:r>
          </a:p>
        </p:txBody>
      </p:sp>
      <p:pic>
        <p:nvPicPr>
          <p:cNvPr id="6" name="Picture 5">
            <a:extLst>
              <a:ext uri="{FF2B5EF4-FFF2-40B4-BE49-F238E27FC236}">
                <a16:creationId xmlns:a16="http://schemas.microsoft.com/office/drawing/2014/main" id="{C85804FE-F7A4-4F0E-81C8-180B10AFAF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9" y="3314952"/>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95EF1D8D-E49F-4721-9AB1-C394FD45D3B4}"/>
              </a:ext>
            </a:extLst>
          </p:cNvPr>
          <p:cNvSpPr txBox="1"/>
          <p:nvPr/>
        </p:nvSpPr>
        <p:spPr>
          <a:xfrm>
            <a:off x="178526" y="4742102"/>
            <a:ext cx="11499668" cy="2246769"/>
          </a:xfrm>
          <a:prstGeom prst="rect">
            <a:avLst/>
          </a:prstGeom>
          <a:noFill/>
        </p:spPr>
        <p:txBody>
          <a:bodyPr wrap="square">
            <a:spAutoFit/>
          </a:bodyPr>
          <a:lstStyle/>
          <a:p>
            <a:pPr fontAlgn="base"/>
            <a:r>
              <a:rPr lang="nl-NL" sz="2800" dirty="0">
                <a:solidFill>
                  <a:srgbClr val="002757"/>
                </a:solidFill>
              </a:rPr>
              <a:t>Het transport van energie gebeurt niet enkel door geleiding of convectie. Energie verplaatst zich in alle richtingen door straling. </a:t>
            </a:r>
            <a:r>
              <a:rPr lang="nl-NL" sz="2800" b="1" dirty="0">
                <a:solidFill>
                  <a:srgbClr val="002757"/>
                </a:solidFill>
              </a:rPr>
              <a:t>Straling</a:t>
            </a:r>
            <a:r>
              <a:rPr lang="nl-NL" sz="2800" dirty="0">
                <a:solidFill>
                  <a:srgbClr val="002757"/>
                </a:solidFill>
              </a:rPr>
              <a:t> is een vorm van energietransport waarbij energie wordt getransporteerd door elektromagnetische golven. </a:t>
            </a:r>
          </a:p>
          <a:p>
            <a:pPr algn="l" rtl="0" fontAlgn="base"/>
            <a:r>
              <a:rPr lang="nl-NL" sz="2800" b="0" dirty="0">
                <a:solidFill>
                  <a:srgbClr val="002757"/>
                </a:solidFill>
                <a:effectLst/>
              </a:rPr>
              <a:t> </a:t>
            </a:r>
          </a:p>
        </p:txBody>
      </p:sp>
    </p:spTree>
    <p:extLst>
      <p:ext uri="{BB962C8B-B14F-4D97-AF65-F5344CB8AC3E}">
        <p14:creationId xmlns:p14="http://schemas.microsoft.com/office/powerpoint/2010/main" val="225290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A5C00C2-1F76-4850-98A6-876E14E5B0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9150" y="178143"/>
            <a:ext cx="2933700" cy="6343135"/>
          </a:xfrm>
          <a:prstGeom prst="rect">
            <a:avLst/>
          </a:prstGeom>
        </p:spPr>
      </p:pic>
    </p:spTree>
    <p:extLst>
      <p:ext uri="{BB962C8B-B14F-4D97-AF65-F5344CB8AC3E}">
        <p14:creationId xmlns:p14="http://schemas.microsoft.com/office/powerpoint/2010/main" val="3169885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C306E9-AA41-4920-8C63-684184360326}"/>
              </a:ext>
            </a:extLst>
          </p:cNvPr>
          <p:cNvSpPr>
            <a:spLocks noGrp="1"/>
          </p:cNvSpPr>
          <p:nvPr>
            <p:ph type="title"/>
          </p:nvPr>
        </p:nvSpPr>
        <p:spPr>
          <a:xfrm>
            <a:off x="2174966" y="365125"/>
            <a:ext cx="9259388" cy="1281113"/>
          </a:xfrm>
        </p:spPr>
        <p:txBody>
          <a:bodyPr/>
          <a:lstStyle/>
          <a:p>
            <a:r>
              <a:rPr lang="nl-NL" dirty="0"/>
              <a:t>Warmtestroom van de </a:t>
            </a:r>
            <a:r>
              <a:rPr lang="nl-NL" dirty="0" err="1"/>
              <a:t>biomeiler</a:t>
            </a:r>
            <a:r>
              <a:rPr lang="nl-NL" dirty="0"/>
              <a:t> naar de omgeving</a:t>
            </a:r>
          </a:p>
        </p:txBody>
      </p:sp>
      <p:sp>
        <p:nvSpPr>
          <p:cNvPr id="10" name="Tekstvak 9">
            <a:extLst>
              <a:ext uri="{FF2B5EF4-FFF2-40B4-BE49-F238E27FC236}">
                <a16:creationId xmlns:a16="http://schemas.microsoft.com/office/drawing/2014/main" id="{6264D39E-F3EA-4511-8B8B-2B9CD81C464B}"/>
              </a:ext>
            </a:extLst>
          </p:cNvPr>
          <p:cNvSpPr txBox="1"/>
          <p:nvPr/>
        </p:nvSpPr>
        <p:spPr>
          <a:xfrm>
            <a:off x="191590" y="2096988"/>
            <a:ext cx="11321142" cy="1200329"/>
          </a:xfrm>
          <a:prstGeom prst="rect">
            <a:avLst/>
          </a:prstGeom>
          <a:noFill/>
        </p:spPr>
        <p:txBody>
          <a:bodyPr wrap="square">
            <a:spAutoFit/>
          </a:bodyPr>
          <a:lstStyle/>
          <a:p>
            <a:r>
              <a:rPr lang="nl-NL" sz="2400" dirty="0">
                <a:solidFill>
                  <a:srgbClr val="002757"/>
                </a:solidFill>
                <a:ea typeface="Times New Roman" panose="02020603050405020304" pitchFamily="18" charset="0"/>
                <a:cs typeface="Times New Roman" panose="02020603050405020304" pitchFamily="18" charset="0"/>
              </a:rPr>
              <a:t>Bij een </a:t>
            </a:r>
            <a:r>
              <a:rPr lang="nl-NL" sz="2400" dirty="0" err="1">
                <a:solidFill>
                  <a:srgbClr val="002757"/>
                </a:solidFill>
                <a:ea typeface="Times New Roman" panose="02020603050405020304" pitchFamily="18" charset="0"/>
                <a:cs typeface="Times New Roman" panose="02020603050405020304" pitchFamily="18" charset="0"/>
              </a:rPr>
              <a:t>biomeiler</a:t>
            </a:r>
            <a:r>
              <a:rPr lang="nl-NL" sz="2400" dirty="0">
                <a:solidFill>
                  <a:srgbClr val="002757"/>
                </a:solidFill>
                <a:ea typeface="Times New Roman" panose="02020603050405020304" pitchFamily="18" charset="0"/>
                <a:cs typeface="Times New Roman" panose="02020603050405020304" pitchFamily="18" charset="0"/>
              </a:rPr>
              <a:t> willen we </a:t>
            </a:r>
            <a:r>
              <a:rPr lang="nl-NL" sz="2400" b="1" dirty="0">
                <a:solidFill>
                  <a:srgbClr val="002757"/>
                </a:solidFill>
                <a:ea typeface="Times New Roman" panose="02020603050405020304" pitchFamily="18" charset="0"/>
                <a:cs typeface="Times New Roman" panose="02020603050405020304" pitchFamily="18" charset="0"/>
              </a:rPr>
              <a:t>zo min mogelijk warmteverlies</a:t>
            </a:r>
            <a:r>
              <a:rPr lang="nl-NL" sz="2400" dirty="0">
                <a:solidFill>
                  <a:srgbClr val="002757"/>
                </a:solidFill>
                <a:ea typeface="Times New Roman" panose="02020603050405020304" pitchFamily="18" charset="0"/>
                <a:cs typeface="Times New Roman" panose="02020603050405020304" pitchFamily="18" charset="0"/>
              </a:rPr>
              <a:t>. We willen dus een isolator die ervoor zorgt dat er weinig tot geen energietransport mogelijk is naar de omgeving.</a:t>
            </a:r>
          </a:p>
        </p:txBody>
      </p:sp>
      <p:pic>
        <p:nvPicPr>
          <p:cNvPr id="9" name="Afbeelding 8">
            <a:extLst>
              <a:ext uri="{FF2B5EF4-FFF2-40B4-BE49-F238E27FC236}">
                <a16:creationId xmlns:a16="http://schemas.microsoft.com/office/drawing/2014/main" id="{0FA28E7B-A4E6-4216-A02E-EDE47563D4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7453" y="3151072"/>
            <a:ext cx="3428456" cy="3706928"/>
          </a:xfrm>
          <a:prstGeom prst="rect">
            <a:avLst/>
          </a:prstGeom>
        </p:spPr>
      </p:pic>
      <p:sp>
        <p:nvSpPr>
          <p:cNvPr id="11" name="Tekstvak 10">
            <a:extLst>
              <a:ext uri="{FF2B5EF4-FFF2-40B4-BE49-F238E27FC236}">
                <a16:creationId xmlns:a16="http://schemas.microsoft.com/office/drawing/2014/main" id="{219A2F52-3326-45DB-8427-6E0AB005A567}"/>
              </a:ext>
            </a:extLst>
          </p:cNvPr>
          <p:cNvSpPr txBox="1"/>
          <p:nvPr/>
        </p:nvSpPr>
        <p:spPr>
          <a:xfrm>
            <a:off x="191589" y="3297317"/>
            <a:ext cx="8275863" cy="3416320"/>
          </a:xfrm>
          <a:prstGeom prst="rect">
            <a:avLst/>
          </a:prstGeom>
          <a:noFill/>
        </p:spPr>
        <p:txBody>
          <a:bodyPr wrap="square">
            <a:spAutoFit/>
          </a:bodyPr>
          <a:lstStyle/>
          <a:p>
            <a:pPr algn="just"/>
            <a:r>
              <a:rPr lang="nl-NL" sz="2400" dirty="0">
                <a:solidFill>
                  <a:srgbClr val="002757"/>
                </a:solidFill>
                <a:ea typeface="Times New Roman" panose="02020603050405020304" pitchFamily="18" charset="0"/>
                <a:cs typeface="Times New Roman" panose="02020603050405020304" pitchFamily="18" charset="0"/>
              </a:rPr>
              <a:t>Hiervoor gaan we eerst eens kijken naar de </a:t>
            </a:r>
            <a:r>
              <a:rPr lang="nl-NL" sz="2400" b="1" dirty="0">
                <a:solidFill>
                  <a:srgbClr val="002757"/>
                </a:solidFill>
                <a:ea typeface="Times New Roman" panose="02020603050405020304" pitchFamily="18" charset="0"/>
                <a:cs typeface="Times New Roman" panose="02020603050405020304" pitchFamily="18" charset="0"/>
              </a:rPr>
              <a:t>warmtestroom van de </a:t>
            </a:r>
            <a:r>
              <a:rPr lang="nl-NL" sz="2400" b="1" dirty="0" err="1">
                <a:solidFill>
                  <a:srgbClr val="002757"/>
                </a:solidFill>
                <a:ea typeface="Times New Roman" panose="02020603050405020304" pitchFamily="18" charset="0"/>
                <a:cs typeface="Times New Roman" panose="02020603050405020304" pitchFamily="18" charset="0"/>
              </a:rPr>
              <a:t>biomeiler</a:t>
            </a:r>
            <a:r>
              <a:rPr lang="nl-NL" sz="2400" b="1" dirty="0">
                <a:solidFill>
                  <a:srgbClr val="002757"/>
                </a:solidFill>
                <a:ea typeface="Times New Roman" panose="02020603050405020304" pitchFamily="18" charset="0"/>
                <a:cs typeface="Times New Roman" panose="02020603050405020304" pitchFamily="18" charset="0"/>
              </a:rPr>
              <a:t> naar de omgeving</a:t>
            </a:r>
            <a:r>
              <a:rPr lang="nl-NL" sz="2400" dirty="0">
                <a:solidFill>
                  <a:srgbClr val="002757"/>
                </a:solidFill>
                <a:ea typeface="Times New Roman" panose="02020603050405020304" pitchFamily="18" charset="0"/>
                <a:cs typeface="Times New Roman" panose="02020603050405020304" pitchFamily="18" charset="0"/>
              </a:rPr>
              <a:t>, dit is de warmte (de verwarmde lucht) die dus vanuit de </a:t>
            </a:r>
            <a:r>
              <a:rPr lang="nl-NL" sz="2400" dirty="0" err="1">
                <a:solidFill>
                  <a:srgbClr val="002757"/>
                </a:solidFill>
                <a:ea typeface="Times New Roman" panose="02020603050405020304" pitchFamily="18" charset="0"/>
                <a:cs typeface="Times New Roman" panose="02020603050405020304" pitchFamily="18" charset="0"/>
              </a:rPr>
              <a:t>biomeiler</a:t>
            </a:r>
            <a:r>
              <a:rPr lang="nl-NL" sz="2400" dirty="0">
                <a:solidFill>
                  <a:srgbClr val="002757"/>
                </a:solidFill>
                <a:ea typeface="Times New Roman" panose="02020603050405020304" pitchFamily="18" charset="0"/>
                <a:cs typeface="Times New Roman" panose="02020603050405020304" pitchFamily="18" charset="0"/>
              </a:rPr>
              <a:t> naar de omgeving stroomt.</a:t>
            </a:r>
          </a:p>
          <a:p>
            <a:pPr algn="just"/>
            <a:endParaRPr lang="nl-BE" sz="2400" dirty="0">
              <a:solidFill>
                <a:srgbClr val="002757"/>
              </a:solidFill>
              <a:cs typeface="Times New Roman" panose="02020603050405020304" pitchFamily="18" charset="0"/>
            </a:endParaRPr>
          </a:p>
          <a:p>
            <a:pPr algn="just"/>
            <a:r>
              <a:rPr lang="nl-BE" sz="2400" dirty="0">
                <a:solidFill>
                  <a:srgbClr val="002757"/>
                </a:solidFill>
                <a:cs typeface="Times New Roman" panose="02020603050405020304" pitchFamily="18" charset="0"/>
              </a:rPr>
              <a:t>De </a:t>
            </a:r>
            <a:r>
              <a:rPr lang="nl-BE" sz="2400" b="1" dirty="0">
                <a:solidFill>
                  <a:srgbClr val="002757"/>
                </a:solidFill>
                <a:cs typeface="Times New Roman" panose="02020603050405020304" pitchFamily="18" charset="0"/>
              </a:rPr>
              <a:t>warmtestroom</a:t>
            </a:r>
            <a:r>
              <a:rPr lang="nl-BE" sz="2400" dirty="0">
                <a:solidFill>
                  <a:srgbClr val="002757"/>
                </a:solidFill>
                <a:cs typeface="Times New Roman" panose="02020603050405020304" pitchFamily="18" charset="0"/>
              </a:rPr>
              <a:t> is de warmte die wordt overgedragen van de </a:t>
            </a:r>
            <a:r>
              <a:rPr lang="nl-BE" sz="2400" dirty="0" err="1">
                <a:solidFill>
                  <a:srgbClr val="002757"/>
                </a:solidFill>
                <a:cs typeface="Times New Roman" panose="02020603050405020304" pitchFamily="18" charset="0"/>
              </a:rPr>
              <a:t>biomeiler</a:t>
            </a:r>
            <a:r>
              <a:rPr lang="nl-BE" sz="2400" dirty="0">
                <a:solidFill>
                  <a:srgbClr val="002757"/>
                </a:solidFill>
                <a:cs typeface="Times New Roman" panose="02020603050405020304" pitchFamily="18" charset="0"/>
              </a:rPr>
              <a:t> naar de omgeving in een bepaalde tijd. Zo kan er bijvoorbeeld 150kJ stromen vanuit de </a:t>
            </a:r>
            <a:r>
              <a:rPr lang="nl-BE" sz="2400" dirty="0" err="1">
                <a:solidFill>
                  <a:srgbClr val="002757"/>
                </a:solidFill>
                <a:cs typeface="Times New Roman" panose="02020603050405020304" pitchFamily="18" charset="0"/>
              </a:rPr>
              <a:t>biomeiler</a:t>
            </a:r>
            <a:r>
              <a:rPr lang="nl-BE" sz="2400" dirty="0">
                <a:solidFill>
                  <a:srgbClr val="002757"/>
                </a:solidFill>
                <a:cs typeface="Times New Roman" panose="02020603050405020304" pitchFamily="18" charset="0"/>
              </a:rPr>
              <a:t> naar de omgeving in een volledige dag (24u).</a:t>
            </a:r>
          </a:p>
        </p:txBody>
      </p:sp>
    </p:spTree>
    <p:extLst>
      <p:ext uri="{BB962C8B-B14F-4D97-AF65-F5344CB8AC3E}">
        <p14:creationId xmlns:p14="http://schemas.microsoft.com/office/powerpoint/2010/main" val="3843308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C306E9-AA41-4920-8C63-684184360326}"/>
              </a:ext>
            </a:extLst>
          </p:cNvPr>
          <p:cNvSpPr>
            <a:spLocks noGrp="1"/>
          </p:cNvSpPr>
          <p:nvPr>
            <p:ph type="title"/>
          </p:nvPr>
        </p:nvSpPr>
        <p:spPr>
          <a:xfrm>
            <a:off x="3672840" y="365125"/>
            <a:ext cx="8152270" cy="1281113"/>
          </a:xfrm>
        </p:spPr>
        <p:txBody>
          <a:bodyPr/>
          <a:lstStyle/>
          <a:p>
            <a:r>
              <a:rPr lang="nl-NL" dirty="0"/>
              <a:t>Besluit:</a:t>
            </a:r>
          </a:p>
        </p:txBody>
      </p:sp>
      <p:pic>
        <p:nvPicPr>
          <p:cNvPr id="4" name="Picture 5">
            <a:extLst>
              <a:ext uri="{FF2B5EF4-FFF2-40B4-BE49-F238E27FC236}">
                <a16:creationId xmlns:a16="http://schemas.microsoft.com/office/drawing/2014/main" id="{E7972B7A-871E-4DDA-ACD4-FA81451D2E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9785" y="217488"/>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F9E27A60-4B60-4FDD-B6F8-CA195030A385}"/>
              </a:ext>
            </a:extLst>
          </p:cNvPr>
          <p:cNvSpPr txBox="1"/>
          <p:nvPr/>
        </p:nvSpPr>
        <p:spPr>
          <a:xfrm>
            <a:off x="493165" y="3299797"/>
            <a:ext cx="11458220" cy="830997"/>
          </a:xfrm>
          <a:prstGeom prst="rect">
            <a:avLst/>
          </a:prstGeom>
          <a:noFill/>
        </p:spPr>
        <p:txBody>
          <a:bodyPr wrap="square">
            <a:spAutoFit/>
          </a:bodyPr>
          <a:lstStyle/>
          <a:p>
            <a:r>
              <a:rPr lang="nl-NL" sz="2400" b="0" i="1" dirty="0">
                <a:solidFill>
                  <a:srgbClr val="002757"/>
                </a:solidFill>
                <a:effectLst/>
              </a:rPr>
              <a:t>Combineer de grootheden met de juiste eenheden door deze met elkaar te verbinden.</a:t>
            </a:r>
            <a:r>
              <a:rPr lang="nl-NL" sz="2400" b="0" i="0" dirty="0">
                <a:solidFill>
                  <a:srgbClr val="002757"/>
                </a:solidFill>
                <a:effectLst/>
              </a:rPr>
              <a:t>  TIP: warmte is een vorm van energie</a:t>
            </a:r>
            <a:endParaRPr lang="nl-BE" sz="2400" dirty="0">
              <a:solidFill>
                <a:srgbClr val="002757"/>
              </a:solidFill>
            </a:endParaRPr>
          </a:p>
        </p:txBody>
      </p:sp>
      <p:pic>
        <p:nvPicPr>
          <p:cNvPr id="1026" name="Picture 2">
            <a:extLst>
              <a:ext uri="{FF2B5EF4-FFF2-40B4-BE49-F238E27FC236}">
                <a16:creationId xmlns:a16="http://schemas.microsoft.com/office/drawing/2014/main" id="{DB53CFC5-99D9-430E-A4E5-CB5909B791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0378" y="4240464"/>
            <a:ext cx="6984547" cy="261753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Rechte verbindingslijn 6">
            <a:extLst>
              <a:ext uri="{FF2B5EF4-FFF2-40B4-BE49-F238E27FC236}">
                <a16:creationId xmlns:a16="http://schemas.microsoft.com/office/drawing/2014/main" id="{BD7DB2BB-8BC8-4A69-8672-1D25CE691887}"/>
              </a:ext>
            </a:extLst>
          </p:cNvPr>
          <p:cNvCxnSpPr>
            <a:cxnSpLocks/>
          </p:cNvCxnSpPr>
          <p:nvPr/>
        </p:nvCxnSpPr>
        <p:spPr>
          <a:xfrm>
            <a:off x="5185817" y="4803866"/>
            <a:ext cx="1598160" cy="168900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7B5EC3CB-2F25-49FE-AB7D-FC3A61D12CE0}"/>
              </a:ext>
            </a:extLst>
          </p:cNvPr>
          <p:cNvCxnSpPr>
            <a:cxnSpLocks/>
          </p:cNvCxnSpPr>
          <p:nvPr/>
        </p:nvCxnSpPr>
        <p:spPr>
          <a:xfrm flipV="1">
            <a:off x="5185817" y="5648370"/>
            <a:ext cx="1598160" cy="2961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E1606A4A-6BA8-4C06-A284-26C69933F857}"/>
              </a:ext>
            </a:extLst>
          </p:cNvPr>
          <p:cNvCxnSpPr>
            <a:cxnSpLocks/>
          </p:cNvCxnSpPr>
          <p:nvPr/>
        </p:nvCxnSpPr>
        <p:spPr>
          <a:xfrm flipV="1">
            <a:off x="5120074" y="4803866"/>
            <a:ext cx="1663903" cy="172289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kstvak 12">
                <a:extLst>
                  <a:ext uri="{FF2B5EF4-FFF2-40B4-BE49-F238E27FC236}">
                    <a16:creationId xmlns:a16="http://schemas.microsoft.com/office/drawing/2014/main" id="{F434AF59-27A8-4D44-9505-78AA82718C8F}"/>
                  </a:ext>
                </a:extLst>
              </p:cNvPr>
              <p:cNvSpPr txBox="1"/>
              <p:nvPr/>
            </p:nvSpPr>
            <p:spPr>
              <a:xfrm>
                <a:off x="583473" y="1406038"/>
                <a:ext cx="11241637" cy="1814599"/>
              </a:xfrm>
              <a:prstGeom prst="rect">
                <a:avLst/>
              </a:prstGeom>
              <a:noFill/>
            </p:spPr>
            <p:txBody>
              <a:bodyPr wrap="square">
                <a:spAutoFit/>
              </a:bodyPr>
              <a:lstStyle/>
              <a:p>
                <a:pPr algn="just">
                  <a:lnSpc>
                    <a:spcPct val="107000"/>
                  </a:lnSpc>
                  <a:spcAft>
                    <a:spcPts val="800"/>
                  </a:spcAft>
                </a:pPr>
                <a:r>
                  <a:rPr lang="nl-NL" sz="2400" dirty="0">
                    <a:solidFill>
                      <a:srgbClr val="002757"/>
                    </a:solidFill>
                    <a:effectLst/>
                    <a:ea typeface="Calibri" panose="020F0502020204030204" pitchFamily="34" charset="0"/>
                    <a:cs typeface="Calibri" panose="020F0502020204030204" pitchFamily="34" charset="0"/>
                  </a:rPr>
                  <a:t>De </a:t>
                </a:r>
                <a:r>
                  <a:rPr lang="nl-NL" sz="2400" b="1" dirty="0">
                    <a:solidFill>
                      <a:srgbClr val="002757"/>
                    </a:solidFill>
                    <a:effectLst/>
                    <a:ea typeface="Calibri" panose="020F0502020204030204" pitchFamily="34" charset="0"/>
                    <a:cs typeface="Calibri" panose="020F0502020204030204" pitchFamily="34" charset="0"/>
                  </a:rPr>
                  <a:t>warmtestroom</a:t>
                </a:r>
                <a:r>
                  <a:rPr lang="nl-NL" sz="2400" dirty="0">
                    <a:solidFill>
                      <a:srgbClr val="002757"/>
                    </a:solidFill>
                    <a:effectLst/>
                    <a:ea typeface="Calibri" panose="020F0502020204030204" pitchFamily="34" charset="0"/>
                    <a:cs typeface="Calibri" panose="020F0502020204030204" pitchFamily="34" charset="0"/>
                  </a:rPr>
                  <a:t> stellen we voor door </a:t>
                </a:r>
                <a14:m>
                  <m:oMath xmlns:m="http://schemas.openxmlformats.org/officeDocument/2006/math">
                    <m:f>
                      <m:fPr>
                        <m:ctrlPr>
                          <a:rPr lang="nl-NL" sz="2400" i="1" smtClean="0">
                            <a:solidFill>
                              <a:srgbClr val="002757"/>
                            </a:solidFill>
                            <a:effectLst/>
                            <a:latin typeface="Cambria Math" panose="02040503050406030204" pitchFamily="18" charset="0"/>
                            <a:cs typeface="Calibri" panose="020F0502020204030204" pitchFamily="34" charset="0"/>
                          </a:rPr>
                        </m:ctrlPr>
                      </m:fPr>
                      <m:num>
                        <m:r>
                          <m:rPr>
                            <m:sty m:val="p"/>
                          </m:rPr>
                          <a:rPr lang="el-GR" sz="2400" i="1" smtClean="0">
                            <a:solidFill>
                              <a:srgbClr val="002757"/>
                            </a:solidFill>
                            <a:effectLst/>
                            <a:latin typeface="Cambria Math" panose="02040503050406030204" pitchFamily="18" charset="0"/>
                            <a:ea typeface="Cambria Math" panose="02040503050406030204" pitchFamily="18" charset="0"/>
                            <a:cs typeface="Calibri" panose="020F0502020204030204" pitchFamily="34" charset="0"/>
                          </a:rPr>
                          <m:t>Δ</m:t>
                        </m:r>
                        <m:r>
                          <a:rPr lang="nl-BE" sz="2400" b="0" i="1" smtClean="0">
                            <a:solidFill>
                              <a:srgbClr val="002757"/>
                            </a:solidFill>
                            <a:effectLst/>
                            <a:latin typeface="Cambria Math" panose="02040503050406030204" pitchFamily="18" charset="0"/>
                            <a:ea typeface="Cambria Math" panose="02040503050406030204" pitchFamily="18" charset="0"/>
                            <a:cs typeface="Calibri" panose="020F0502020204030204" pitchFamily="34" charset="0"/>
                          </a:rPr>
                          <m:t>𝑄</m:t>
                        </m:r>
                      </m:num>
                      <m:den>
                        <m:r>
                          <m:rPr>
                            <m:sty m:val="p"/>
                          </m:rPr>
                          <a:rPr lang="el-GR" sz="2400" i="1" smtClean="0">
                            <a:solidFill>
                              <a:srgbClr val="002757"/>
                            </a:solidFill>
                            <a:effectLst/>
                            <a:latin typeface="Cambria Math" panose="02040503050406030204" pitchFamily="18" charset="0"/>
                            <a:ea typeface="Cambria Math" panose="02040503050406030204" pitchFamily="18" charset="0"/>
                            <a:cs typeface="Calibri" panose="020F0502020204030204" pitchFamily="34" charset="0"/>
                          </a:rPr>
                          <m:t>Δ</m:t>
                        </m:r>
                        <m:r>
                          <a:rPr lang="nl-BE" sz="2400" b="0" i="1" smtClean="0">
                            <a:solidFill>
                              <a:srgbClr val="002757"/>
                            </a:solidFill>
                            <a:effectLst/>
                            <a:latin typeface="Cambria Math" panose="02040503050406030204" pitchFamily="18" charset="0"/>
                            <a:ea typeface="Cambria Math" panose="02040503050406030204" pitchFamily="18" charset="0"/>
                            <a:cs typeface="Calibri" panose="020F0502020204030204" pitchFamily="34" charset="0"/>
                          </a:rPr>
                          <m:t>𝑡</m:t>
                        </m:r>
                      </m:den>
                    </m:f>
                  </m:oMath>
                </a14:m>
                <a:r>
                  <a:rPr lang="nl-NL" sz="2400" dirty="0">
                    <a:solidFill>
                      <a:srgbClr val="002757"/>
                    </a:solidFill>
                    <a:effectLst/>
                    <a:ea typeface="Calibri" panose="020F0502020204030204" pitchFamily="34" charset="0"/>
                    <a:cs typeface="Calibri" panose="020F0502020204030204" pitchFamily="34" charset="0"/>
                  </a:rPr>
                  <a:t>. Dit wil zeggen dat de warmtestroom eigenlijk de hoeveelheid warmte per seconde doorgegeven is. Warmtestroom wordt uitgedrukt per seconde omdat het een continu proces is. Het proces blijft dus voortdurend duren.</a:t>
                </a:r>
                <a:endParaRPr lang="nl-BE" sz="2400" dirty="0">
                  <a:solidFill>
                    <a:srgbClr val="002757"/>
                  </a:solidFill>
                  <a:effectLst/>
                  <a:ea typeface="Calibri" panose="020F0502020204030204" pitchFamily="34" charset="0"/>
                  <a:cs typeface="Times New Roman" panose="02020603050405020304" pitchFamily="18" charset="0"/>
                </a:endParaRPr>
              </a:p>
            </p:txBody>
          </p:sp>
        </mc:Choice>
        <mc:Fallback xmlns="">
          <p:sp>
            <p:nvSpPr>
              <p:cNvPr id="13" name="Tekstvak 12">
                <a:extLst>
                  <a:ext uri="{FF2B5EF4-FFF2-40B4-BE49-F238E27FC236}">
                    <a16:creationId xmlns:a16="http://schemas.microsoft.com/office/drawing/2014/main" id="{F434AF59-27A8-4D44-9505-78AA82718C8F}"/>
                  </a:ext>
                </a:extLst>
              </p:cNvPr>
              <p:cNvSpPr txBox="1">
                <a:spLocks noRot="1" noChangeAspect="1" noMove="1" noResize="1" noEditPoints="1" noAdjustHandles="1" noChangeArrowheads="1" noChangeShapeType="1" noTextEdit="1"/>
              </p:cNvSpPr>
              <p:nvPr/>
            </p:nvSpPr>
            <p:spPr>
              <a:xfrm>
                <a:off x="583473" y="1406038"/>
                <a:ext cx="11241637" cy="1814599"/>
              </a:xfrm>
              <a:prstGeom prst="rect">
                <a:avLst/>
              </a:prstGeom>
              <a:blipFill>
                <a:blip r:embed="rId4"/>
                <a:stretch>
                  <a:fillRect l="-868" r="-813" b="-7071"/>
                </a:stretch>
              </a:blipFill>
            </p:spPr>
            <p:txBody>
              <a:bodyPr/>
              <a:lstStyle/>
              <a:p>
                <a:r>
                  <a:rPr lang="nl-BE">
                    <a:noFill/>
                  </a:rPr>
                  <a:t> </a:t>
                </a:r>
              </a:p>
            </p:txBody>
          </p:sp>
        </mc:Fallback>
      </mc:AlternateContent>
    </p:spTree>
    <p:extLst>
      <p:ext uri="{BB962C8B-B14F-4D97-AF65-F5344CB8AC3E}">
        <p14:creationId xmlns:p14="http://schemas.microsoft.com/office/powerpoint/2010/main" val="390524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C306E9-AA41-4920-8C63-684184360326}"/>
              </a:ext>
            </a:extLst>
          </p:cNvPr>
          <p:cNvSpPr>
            <a:spLocks noGrp="1"/>
          </p:cNvSpPr>
          <p:nvPr>
            <p:ph type="title"/>
          </p:nvPr>
        </p:nvSpPr>
        <p:spPr>
          <a:xfrm>
            <a:off x="2174966" y="365125"/>
            <a:ext cx="8152270" cy="1281113"/>
          </a:xfrm>
        </p:spPr>
        <p:txBody>
          <a:bodyPr/>
          <a:lstStyle/>
          <a:p>
            <a:r>
              <a:rPr lang="nl-NL" dirty="0"/>
              <a:t>Invloedfactor 1: __________</a:t>
            </a:r>
          </a:p>
        </p:txBody>
      </p:sp>
      <p:sp>
        <p:nvSpPr>
          <p:cNvPr id="12" name="Tekstvak 11">
            <a:extLst>
              <a:ext uri="{FF2B5EF4-FFF2-40B4-BE49-F238E27FC236}">
                <a16:creationId xmlns:a16="http://schemas.microsoft.com/office/drawing/2014/main" id="{5980EE7F-0281-4316-9457-DDEA3B64F9E3}"/>
              </a:ext>
            </a:extLst>
          </p:cNvPr>
          <p:cNvSpPr txBox="1"/>
          <p:nvPr/>
        </p:nvSpPr>
        <p:spPr>
          <a:xfrm>
            <a:off x="0" y="1646238"/>
            <a:ext cx="12131040" cy="1384995"/>
          </a:xfrm>
          <a:prstGeom prst="rect">
            <a:avLst/>
          </a:prstGeom>
          <a:noFill/>
        </p:spPr>
        <p:txBody>
          <a:bodyPr wrap="square">
            <a:spAutoFit/>
          </a:bodyPr>
          <a:lstStyle/>
          <a:p>
            <a:pPr algn="l" rtl="0" fontAlgn="base"/>
            <a:r>
              <a:rPr lang="nl-NL" sz="2800" b="0" i="1" dirty="0">
                <a:solidFill>
                  <a:srgbClr val="002757"/>
                </a:solidFill>
                <a:effectLst/>
              </a:rPr>
              <a:t>Omcirkel het juiste antwoord.</a:t>
            </a:r>
          </a:p>
          <a:p>
            <a:pPr algn="l" rtl="0" fontAlgn="base"/>
            <a:r>
              <a:rPr lang="nl-NL" sz="2800" b="0" i="0" dirty="0">
                <a:solidFill>
                  <a:srgbClr val="002757"/>
                </a:solidFill>
                <a:effectLst/>
              </a:rPr>
              <a:t>Hoe groter de oppervlakte van de </a:t>
            </a:r>
            <a:r>
              <a:rPr lang="nl-NL" sz="2800" b="0" i="0" dirty="0" err="1">
                <a:solidFill>
                  <a:srgbClr val="002757"/>
                </a:solidFill>
                <a:effectLst/>
              </a:rPr>
              <a:t>biomeiler</a:t>
            </a:r>
            <a:r>
              <a:rPr lang="nl-NL" sz="2800" b="0" i="0" dirty="0">
                <a:solidFill>
                  <a:srgbClr val="002757"/>
                </a:solidFill>
                <a:effectLst/>
              </a:rPr>
              <a:t>, hoe </a:t>
            </a:r>
            <a:r>
              <a:rPr lang="nl-NL" sz="2800" b="0" i="1" dirty="0">
                <a:solidFill>
                  <a:srgbClr val="002757"/>
                </a:solidFill>
                <a:effectLst/>
              </a:rPr>
              <a:t>meer/minder </a:t>
            </a:r>
            <a:r>
              <a:rPr lang="nl-NL" sz="2800" b="0" i="0" dirty="0">
                <a:solidFill>
                  <a:srgbClr val="002757"/>
                </a:solidFill>
                <a:effectLst/>
              </a:rPr>
              <a:t>warmtestroom er plaatsvindt naar de omgeving.</a:t>
            </a:r>
          </a:p>
        </p:txBody>
      </p:sp>
      <p:sp>
        <p:nvSpPr>
          <p:cNvPr id="16" name="Tekstvak 15">
            <a:extLst>
              <a:ext uri="{FF2B5EF4-FFF2-40B4-BE49-F238E27FC236}">
                <a16:creationId xmlns:a16="http://schemas.microsoft.com/office/drawing/2014/main" id="{E0D4BC17-6091-4349-8C7A-2408A3AD7181}"/>
              </a:ext>
            </a:extLst>
          </p:cNvPr>
          <p:cNvSpPr txBox="1"/>
          <p:nvPr/>
        </p:nvSpPr>
        <p:spPr>
          <a:xfrm>
            <a:off x="0" y="3619848"/>
            <a:ext cx="7532914" cy="1384995"/>
          </a:xfrm>
          <a:prstGeom prst="rect">
            <a:avLst/>
          </a:prstGeom>
          <a:noFill/>
        </p:spPr>
        <p:txBody>
          <a:bodyPr wrap="square">
            <a:spAutoFit/>
          </a:bodyPr>
          <a:lstStyle/>
          <a:p>
            <a:pPr algn="just" fontAlgn="base"/>
            <a:r>
              <a:rPr lang="nl-NL" sz="2800" b="0" i="0" dirty="0">
                <a:solidFill>
                  <a:srgbClr val="002757"/>
                </a:solidFill>
                <a:effectLst/>
              </a:rPr>
              <a:t>TIP!</a:t>
            </a:r>
            <a:r>
              <a:rPr lang="nl-NL" sz="2800" b="0" i="1" dirty="0">
                <a:solidFill>
                  <a:srgbClr val="002757"/>
                </a:solidFill>
                <a:effectLst/>
              </a:rPr>
              <a:t> </a:t>
            </a:r>
            <a:r>
              <a:rPr lang="nl-NL" sz="2800" dirty="0">
                <a:solidFill>
                  <a:srgbClr val="002757"/>
                </a:solidFill>
              </a:rPr>
              <a:t>Hoe meer oppervlakte van je lichaam niet bedekt is met warme kleren, hoe groter de warmtestroom. </a:t>
            </a:r>
            <a:endParaRPr lang="nl-NL" sz="2800" b="0" i="0" dirty="0">
              <a:solidFill>
                <a:srgbClr val="002757"/>
              </a:solidFill>
              <a:effectLst/>
            </a:endParaRPr>
          </a:p>
        </p:txBody>
      </p:sp>
      <p:sp>
        <p:nvSpPr>
          <p:cNvPr id="15" name="Rechthoek 14">
            <a:extLst>
              <a:ext uri="{FF2B5EF4-FFF2-40B4-BE49-F238E27FC236}">
                <a16:creationId xmlns:a16="http://schemas.microsoft.com/office/drawing/2014/main" id="{FFAAE5AB-A081-4538-A1C7-0B26C500A3CF}"/>
              </a:ext>
            </a:extLst>
          </p:cNvPr>
          <p:cNvSpPr/>
          <p:nvPr/>
        </p:nvSpPr>
        <p:spPr>
          <a:xfrm>
            <a:off x="7789818" y="2107958"/>
            <a:ext cx="918753" cy="46155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Afbeelding 9">
            <a:extLst>
              <a:ext uri="{FF2B5EF4-FFF2-40B4-BE49-F238E27FC236}">
                <a16:creationId xmlns:a16="http://schemas.microsoft.com/office/drawing/2014/main" id="{8F04E3E5-7CB2-470F-9E21-53D4C8CE2432}"/>
              </a:ext>
            </a:extLst>
          </p:cNvPr>
          <p:cNvPicPr/>
          <p:nvPr/>
        </p:nvPicPr>
        <p:blipFill>
          <a:blip r:embed="rId2">
            <a:extLst>
              <a:ext uri="{28A0092B-C50C-407E-A947-70E740481C1C}">
                <a14:useLocalDpi xmlns:a14="http://schemas.microsoft.com/office/drawing/2010/main" val="0"/>
              </a:ext>
            </a:extLst>
          </a:blip>
          <a:stretch>
            <a:fillRect/>
          </a:stretch>
        </p:blipFill>
        <p:spPr>
          <a:xfrm>
            <a:off x="7532914" y="4201432"/>
            <a:ext cx="2246812" cy="2591254"/>
          </a:xfrm>
          <a:prstGeom prst="rect">
            <a:avLst/>
          </a:prstGeom>
        </p:spPr>
      </p:pic>
      <p:pic>
        <p:nvPicPr>
          <p:cNvPr id="11" name="Afbeelding 10">
            <a:extLst>
              <a:ext uri="{FF2B5EF4-FFF2-40B4-BE49-F238E27FC236}">
                <a16:creationId xmlns:a16="http://schemas.microsoft.com/office/drawing/2014/main" id="{325B2432-4C2B-4D78-9ED4-DA78B803D700}"/>
              </a:ext>
            </a:extLst>
          </p:cNvPr>
          <p:cNvPicPr/>
          <p:nvPr/>
        </p:nvPicPr>
        <p:blipFill>
          <a:blip r:embed="rId3">
            <a:extLst>
              <a:ext uri="{28A0092B-C50C-407E-A947-70E740481C1C}">
                <a14:useLocalDpi xmlns:a14="http://schemas.microsoft.com/office/drawing/2010/main" val="0"/>
              </a:ext>
            </a:extLst>
          </a:blip>
          <a:stretch>
            <a:fillRect/>
          </a:stretch>
        </p:blipFill>
        <p:spPr>
          <a:xfrm>
            <a:off x="9107396" y="2643535"/>
            <a:ext cx="2933700" cy="1952625"/>
          </a:xfrm>
          <a:prstGeom prst="rect">
            <a:avLst/>
          </a:prstGeom>
        </p:spPr>
      </p:pic>
      <p:sp>
        <p:nvSpPr>
          <p:cNvPr id="13" name="Tekstvak 12">
            <a:extLst>
              <a:ext uri="{FF2B5EF4-FFF2-40B4-BE49-F238E27FC236}">
                <a16:creationId xmlns:a16="http://schemas.microsoft.com/office/drawing/2014/main" id="{7BEB630B-9E8F-49EC-8F43-DFE0F14F33EA}"/>
              </a:ext>
            </a:extLst>
          </p:cNvPr>
          <p:cNvSpPr txBox="1"/>
          <p:nvPr/>
        </p:nvSpPr>
        <p:spPr>
          <a:xfrm>
            <a:off x="23949" y="5181805"/>
            <a:ext cx="7299960" cy="847091"/>
          </a:xfrm>
          <a:prstGeom prst="rect">
            <a:avLst/>
          </a:prstGeom>
          <a:noFill/>
        </p:spPr>
        <p:txBody>
          <a:bodyPr wrap="square">
            <a:spAutoFit/>
          </a:bodyPr>
          <a:lstStyle/>
          <a:p>
            <a:pPr algn="just">
              <a:lnSpc>
                <a:spcPct val="107000"/>
              </a:lnSpc>
              <a:spcAft>
                <a:spcPts val="800"/>
              </a:spcAft>
            </a:pPr>
            <a:r>
              <a:rPr lang="nl-BE" sz="2400" dirty="0">
                <a:solidFill>
                  <a:srgbClr val="002757"/>
                </a:solidFill>
              </a:rPr>
              <a:t>Hoe kunnen we deze invloedfactor algemeen noemen? Vul het in op de lijntjes in de titel.</a:t>
            </a:r>
          </a:p>
        </p:txBody>
      </p:sp>
      <p:sp>
        <p:nvSpPr>
          <p:cNvPr id="17" name="Tekstvak 16">
            <a:extLst>
              <a:ext uri="{FF2B5EF4-FFF2-40B4-BE49-F238E27FC236}">
                <a16:creationId xmlns:a16="http://schemas.microsoft.com/office/drawing/2014/main" id="{E4C0ACD3-EB57-4517-89FF-BB7B84758704}"/>
              </a:ext>
            </a:extLst>
          </p:cNvPr>
          <p:cNvSpPr txBox="1"/>
          <p:nvPr/>
        </p:nvSpPr>
        <p:spPr>
          <a:xfrm>
            <a:off x="6782323" y="488224"/>
            <a:ext cx="3747993" cy="830997"/>
          </a:xfrm>
          <a:prstGeom prst="rect">
            <a:avLst/>
          </a:prstGeom>
          <a:noFill/>
        </p:spPr>
        <p:txBody>
          <a:bodyPr wrap="square">
            <a:spAutoFit/>
          </a:bodyPr>
          <a:lstStyle/>
          <a:p>
            <a:pPr algn="l" rtl="0" fontAlgn="base"/>
            <a:r>
              <a:rPr lang="nl-NL" sz="4800" dirty="0">
                <a:solidFill>
                  <a:srgbClr val="FF0000"/>
                </a:solidFill>
              </a:rPr>
              <a:t>oppervlakte</a:t>
            </a:r>
            <a:endParaRPr lang="nl-NL" sz="4800" b="0" dirty="0">
              <a:solidFill>
                <a:srgbClr val="FF0000"/>
              </a:solidFill>
              <a:effectLst/>
            </a:endParaRPr>
          </a:p>
        </p:txBody>
      </p:sp>
    </p:spTree>
    <p:extLst>
      <p:ext uri="{BB962C8B-B14F-4D97-AF65-F5344CB8AC3E}">
        <p14:creationId xmlns:p14="http://schemas.microsoft.com/office/powerpoint/2010/main" val="22521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C306E9-AA41-4920-8C63-684184360326}"/>
              </a:ext>
            </a:extLst>
          </p:cNvPr>
          <p:cNvSpPr>
            <a:spLocks noGrp="1"/>
          </p:cNvSpPr>
          <p:nvPr>
            <p:ph type="title"/>
          </p:nvPr>
        </p:nvSpPr>
        <p:spPr>
          <a:xfrm>
            <a:off x="2174966" y="365125"/>
            <a:ext cx="8152270" cy="1281113"/>
          </a:xfrm>
        </p:spPr>
        <p:txBody>
          <a:bodyPr/>
          <a:lstStyle/>
          <a:p>
            <a:r>
              <a:rPr lang="nl-NL" dirty="0"/>
              <a:t>Invloedfactor 1: </a:t>
            </a:r>
            <a:r>
              <a:rPr lang="nl-NL" sz="4800" dirty="0">
                <a:solidFill>
                  <a:srgbClr val="FF0000"/>
                </a:solidFill>
              </a:rPr>
              <a:t>oppervlakte</a:t>
            </a:r>
            <a:endParaRPr lang="nl-NL" dirty="0"/>
          </a:p>
        </p:txBody>
      </p:sp>
      <mc:AlternateContent xmlns:mc="http://schemas.openxmlformats.org/markup-compatibility/2006" xmlns:a14="http://schemas.microsoft.com/office/drawing/2010/main">
        <mc:Choice Requires="a14">
          <p:sp>
            <p:nvSpPr>
              <p:cNvPr id="12" name="Tekstvak 11">
                <a:extLst>
                  <a:ext uri="{FF2B5EF4-FFF2-40B4-BE49-F238E27FC236}">
                    <a16:creationId xmlns:a16="http://schemas.microsoft.com/office/drawing/2014/main" id="{5980EE7F-0281-4316-9457-DDEA3B64F9E3}"/>
                  </a:ext>
                </a:extLst>
              </p:cNvPr>
              <p:cNvSpPr txBox="1"/>
              <p:nvPr/>
            </p:nvSpPr>
            <p:spPr>
              <a:xfrm>
                <a:off x="0" y="1646238"/>
                <a:ext cx="12131040" cy="2601097"/>
              </a:xfrm>
              <a:prstGeom prst="rect">
                <a:avLst/>
              </a:prstGeom>
              <a:noFill/>
            </p:spPr>
            <p:txBody>
              <a:bodyPr wrap="square">
                <a:spAutoFit/>
              </a:bodyPr>
              <a:lstStyle/>
              <a:p>
                <a:pPr algn="l" rtl="0" fontAlgn="base"/>
                <a:r>
                  <a:rPr lang="nl-NL" sz="2800" b="0" i="1" dirty="0">
                    <a:solidFill>
                      <a:srgbClr val="002757"/>
                    </a:solidFill>
                    <a:effectLst/>
                  </a:rPr>
                  <a:t>Omcirkel het juiste antwoord.</a:t>
                </a:r>
              </a:p>
              <a:p>
                <a:pPr algn="l" rtl="0" fontAlgn="base"/>
                <a:endParaRPr lang="nl-NL" sz="2800" b="0" i="1" dirty="0">
                  <a:solidFill>
                    <a:srgbClr val="002757"/>
                  </a:solidFill>
                  <a:effectLst/>
                </a:endParaRPr>
              </a:p>
              <a:p>
                <a:pPr algn="just">
                  <a:lnSpc>
                    <a:spcPct val="107000"/>
                  </a:lnSpc>
                  <a:spcBef>
                    <a:spcPts val="30"/>
                  </a:spcBef>
                  <a:spcAft>
                    <a:spcPts val="800"/>
                  </a:spcAft>
                </a:pPr>
                <a:r>
                  <a:rPr lang="nl-NL" sz="2800" dirty="0">
                    <a:solidFill>
                      <a:srgbClr val="002757"/>
                    </a:solidFill>
                    <a:effectLst/>
                    <a:ea typeface="Times New Roman" panose="02020603050405020304" pitchFamily="18" charset="0"/>
                    <a:cs typeface="Times New Roman" panose="02020603050405020304" pitchFamily="18" charset="0"/>
                  </a:rPr>
                  <a:t>Hoe groter de _______________, hoe </a:t>
                </a:r>
                <a:r>
                  <a:rPr lang="nl-NL" sz="2800" i="1" dirty="0">
                    <a:solidFill>
                      <a:srgbClr val="002757"/>
                    </a:solidFill>
                    <a:effectLst/>
                    <a:ea typeface="Times New Roman" panose="02020603050405020304" pitchFamily="18" charset="0"/>
                    <a:cs typeface="Times New Roman" panose="02020603050405020304" pitchFamily="18" charset="0"/>
                  </a:rPr>
                  <a:t>gemakkelijker/moeilijker</a:t>
                </a:r>
                <a:r>
                  <a:rPr lang="nl-NL" sz="2800" dirty="0">
                    <a:solidFill>
                      <a:srgbClr val="002757"/>
                    </a:solidFill>
                    <a:effectLst/>
                    <a:ea typeface="Times New Roman" panose="02020603050405020304" pitchFamily="18" charset="0"/>
                    <a:cs typeface="Times New Roman" panose="02020603050405020304" pitchFamily="18" charset="0"/>
                  </a:rPr>
                  <a:t> warmtestroom kan plaatsvinden.</a:t>
                </a:r>
                <a:endParaRPr lang="nl-BE" sz="2800" dirty="0">
                  <a:solidFill>
                    <a:srgbClr val="002757"/>
                  </a:solidFill>
                  <a:effectLst/>
                  <a:ea typeface="Calibri" panose="020F0502020204030204" pitchFamily="34" charset="0"/>
                  <a:cs typeface="Times New Roman" panose="02020603050405020304" pitchFamily="18" charset="0"/>
                </a:endParaRPr>
              </a:p>
              <a:p>
                <a:pPr fontAlgn="base"/>
                <a:r>
                  <a:rPr lang="nl-NL" sz="2800" b="0" i="0" dirty="0">
                    <a:solidFill>
                      <a:srgbClr val="002757"/>
                    </a:solidFill>
                    <a:effectLst/>
                  </a:rPr>
                  <a:t>In symbolen: </a:t>
                </a:r>
                <a14:m>
                  <m:oMath xmlns:m="http://schemas.openxmlformats.org/officeDocument/2006/math">
                    <m:f>
                      <m:fPr>
                        <m:ctrlPr>
                          <a:rPr lang="nl-BE" sz="2800" b="1" i="1" smtClean="0">
                            <a:solidFill>
                              <a:srgbClr val="002757"/>
                            </a:solidFill>
                            <a:latin typeface="Cambria Math" panose="02040503050406030204" pitchFamily="18" charset="0"/>
                          </a:rPr>
                        </m:ctrlPr>
                      </m:fPr>
                      <m:num>
                        <m:r>
                          <a:rPr lang="nl-NL" sz="2800" b="1" i="1">
                            <a:solidFill>
                              <a:srgbClr val="002757"/>
                            </a:solidFill>
                            <a:latin typeface="Cambria Math" panose="02040503050406030204" pitchFamily="18" charset="0"/>
                          </a:rPr>
                          <m:t>𝚫</m:t>
                        </m:r>
                        <m:r>
                          <a:rPr lang="nl-NL" sz="2800" b="1" i="1">
                            <a:solidFill>
                              <a:srgbClr val="002757"/>
                            </a:solidFill>
                            <a:latin typeface="Cambria Math" panose="02040503050406030204" pitchFamily="18" charset="0"/>
                          </a:rPr>
                          <m:t>𝐐</m:t>
                        </m:r>
                      </m:num>
                      <m:den>
                        <m:r>
                          <a:rPr lang="nl-NL" sz="2800" b="1" i="1">
                            <a:solidFill>
                              <a:srgbClr val="002757"/>
                            </a:solidFill>
                            <a:latin typeface="Cambria Math" panose="02040503050406030204" pitchFamily="18" charset="0"/>
                          </a:rPr>
                          <m:t>𝚫</m:t>
                        </m:r>
                        <m:r>
                          <a:rPr lang="nl-NL" sz="2800" b="1" i="1">
                            <a:solidFill>
                              <a:srgbClr val="002757"/>
                            </a:solidFill>
                            <a:latin typeface="Cambria Math" panose="02040503050406030204" pitchFamily="18" charset="0"/>
                          </a:rPr>
                          <m:t>𝐭</m:t>
                        </m:r>
                      </m:den>
                    </m:f>
                  </m:oMath>
                </a14:m>
                <a:r>
                  <a:rPr lang="nl-NL" sz="2800" b="1" dirty="0">
                    <a:solidFill>
                      <a:srgbClr val="002757"/>
                    </a:solidFill>
                  </a:rPr>
                  <a:t> </a:t>
                </a:r>
                <a14:m>
                  <m:oMath xmlns:m="http://schemas.openxmlformats.org/officeDocument/2006/math">
                    <m:r>
                      <a:rPr lang="nl-NL" sz="2800" i="0" smtClean="0">
                        <a:solidFill>
                          <a:srgbClr val="002757"/>
                        </a:solidFill>
                        <a:latin typeface="Cambria Math" panose="02040503050406030204" pitchFamily="18" charset="0"/>
                        <a:ea typeface="Cambria Math" panose="02040503050406030204" pitchFamily="18" charset="0"/>
                      </a:rPr>
                      <m:t>~</m:t>
                    </m:r>
                  </m:oMath>
                </a14:m>
                <a:r>
                  <a:rPr lang="nl-NL" sz="2800" b="0" dirty="0">
                    <a:solidFill>
                      <a:srgbClr val="002757"/>
                    </a:solidFill>
                    <a:effectLst/>
                  </a:rPr>
                  <a:t> _______</a:t>
                </a:r>
              </a:p>
            </p:txBody>
          </p:sp>
        </mc:Choice>
        <mc:Fallback xmlns="">
          <p:sp>
            <p:nvSpPr>
              <p:cNvPr id="12" name="Tekstvak 11">
                <a:extLst>
                  <a:ext uri="{FF2B5EF4-FFF2-40B4-BE49-F238E27FC236}">
                    <a16:creationId xmlns:a16="http://schemas.microsoft.com/office/drawing/2014/main" id="{5980EE7F-0281-4316-9457-DDEA3B64F9E3}"/>
                  </a:ext>
                </a:extLst>
              </p:cNvPr>
              <p:cNvSpPr txBox="1">
                <a:spLocks noRot="1" noChangeAspect="1" noMove="1" noResize="1" noEditPoints="1" noAdjustHandles="1" noChangeArrowheads="1" noChangeShapeType="1" noTextEdit="1"/>
              </p:cNvSpPr>
              <p:nvPr/>
            </p:nvSpPr>
            <p:spPr>
              <a:xfrm>
                <a:off x="0" y="1646238"/>
                <a:ext cx="12131040" cy="2601097"/>
              </a:xfrm>
              <a:prstGeom prst="rect">
                <a:avLst/>
              </a:prstGeom>
              <a:blipFill>
                <a:blip r:embed="rId2"/>
                <a:stretch>
                  <a:fillRect l="-1005" t="-2342" r="-1005" b="-1405"/>
                </a:stretch>
              </a:blipFill>
            </p:spPr>
            <p:txBody>
              <a:bodyPr/>
              <a:lstStyle/>
              <a:p>
                <a:r>
                  <a:rPr lang="nl-BE">
                    <a:noFill/>
                  </a:rPr>
                  <a:t> </a:t>
                </a:r>
              </a:p>
            </p:txBody>
          </p:sp>
        </mc:Fallback>
      </mc:AlternateContent>
      <p:sp>
        <p:nvSpPr>
          <p:cNvPr id="15" name="Rechthoek 14">
            <a:extLst>
              <a:ext uri="{FF2B5EF4-FFF2-40B4-BE49-F238E27FC236}">
                <a16:creationId xmlns:a16="http://schemas.microsoft.com/office/drawing/2014/main" id="{FFAAE5AB-A081-4538-A1C7-0B26C500A3CF}"/>
              </a:ext>
            </a:extLst>
          </p:cNvPr>
          <p:cNvSpPr/>
          <p:nvPr/>
        </p:nvSpPr>
        <p:spPr>
          <a:xfrm>
            <a:off x="8158277" y="2514833"/>
            <a:ext cx="2309426" cy="49238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Picture 5">
            <a:extLst>
              <a:ext uri="{FF2B5EF4-FFF2-40B4-BE49-F238E27FC236}">
                <a16:creationId xmlns:a16="http://schemas.microsoft.com/office/drawing/2014/main" id="{919D6619-4502-4AC0-8AF5-4982BC4F6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7034" y="217488"/>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15688922-96A1-4DFD-A1A5-EE396B871057}"/>
              </a:ext>
            </a:extLst>
          </p:cNvPr>
          <p:cNvSpPr txBox="1"/>
          <p:nvPr/>
        </p:nvSpPr>
        <p:spPr>
          <a:xfrm>
            <a:off x="3896258" y="2484001"/>
            <a:ext cx="5617029" cy="523220"/>
          </a:xfrm>
          <a:prstGeom prst="rect">
            <a:avLst/>
          </a:prstGeom>
          <a:noFill/>
        </p:spPr>
        <p:txBody>
          <a:bodyPr wrap="square" rtlCol="0">
            <a:spAutoFit/>
          </a:bodyPr>
          <a:lstStyle/>
          <a:p>
            <a:r>
              <a:rPr lang="nl-BE" sz="2800" dirty="0">
                <a:solidFill>
                  <a:srgbClr val="FF0000"/>
                </a:solidFill>
              </a:rPr>
              <a:t>oppervlakte</a:t>
            </a:r>
          </a:p>
        </p:txBody>
      </p:sp>
      <p:sp>
        <p:nvSpPr>
          <p:cNvPr id="7" name="Tekstvak 6">
            <a:extLst>
              <a:ext uri="{FF2B5EF4-FFF2-40B4-BE49-F238E27FC236}">
                <a16:creationId xmlns:a16="http://schemas.microsoft.com/office/drawing/2014/main" id="{7E25FE31-F541-477E-8D4B-3AFF79A668D9}"/>
              </a:ext>
            </a:extLst>
          </p:cNvPr>
          <p:cNvSpPr txBox="1"/>
          <p:nvPr/>
        </p:nvSpPr>
        <p:spPr>
          <a:xfrm>
            <a:off x="3287485" y="3583374"/>
            <a:ext cx="5617029" cy="523220"/>
          </a:xfrm>
          <a:prstGeom prst="rect">
            <a:avLst/>
          </a:prstGeom>
          <a:noFill/>
        </p:spPr>
        <p:txBody>
          <a:bodyPr wrap="square" rtlCol="0">
            <a:spAutoFit/>
          </a:bodyPr>
          <a:lstStyle/>
          <a:p>
            <a:r>
              <a:rPr lang="nl-BE" sz="2800" dirty="0">
                <a:solidFill>
                  <a:srgbClr val="FF0000"/>
                </a:solidFill>
              </a:rPr>
              <a:t>A</a:t>
            </a:r>
          </a:p>
        </p:txBody>
      </p:sp>
    </p:spTree>
    <p:extLst>
      <p:ext uri="{BB962C8B-B14F-4D97-AF65-F5344CB8AC3E}">
        <p14:creationId xmlns:p14="http://schemas.microsoft.com/office/powerpoint/2010/main" val="37119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C306E9-AA41-4920-8C63-684184360326}"/>
              </a:ext>
            </a:extLst>
          </p:cNvPr>
          <p:cNvSpPr>
            <a:spLocks noGrp="1"/>
          </p:cNvSpPr>
          <p:nvPr>
            <p:ph type="title"/>
          </p:nvPr>
        </p:nvSpPr>
        <p:spPr>
          <a:xfrm>
            <a:off x="2174966" y="365125"/>
            <a:ext cx="10295708" cy="1281113"/>
          </a:xfrm>
        </p:spPr>
        <p:txBody>
          <a:bodyPr/>
          <a:lstStyle/>
          <a:p>
            <a:r>
              <a:rPr lang="nl-NL" dirty="0"/>
              <a:t>Invloedfactor 2: ________________</a:t>
            </a:r>
          </a:p>
        </p:txBody>
      </p:sp>
      <p:sp>
        <p:nvSpPr>
          <p:cNvPr id="12" name="Tekstvak 11">
            <a:extLst>
              <a:ext uri="{FF2B5EF4-FFF2-40B4-BE49-F238E27FC236}">
                <a16:creationId xmlns:a16="http://schemas.microsoft.com/office/drawing/2014/main" id="{5980EE7F-0281-4316-9457-DDEA3B64F9E3}"/>
              </a:ext>
            </a:extLst>
          </p:cNvPr>
          <p:cNvSpPr txBox="1"/>
          <p:nvPr/>
        </p:nvSpPr>
        <p:spPr>
          <a:xfrm>
            <a:off x="0" y="1646238"/>
            <a:ext cx="12131040" cy="1384995"/>
          </a:xfrm>
          <a:prstGeom prst="rect">
            <a:avLst/>
          </a:prstGeom>
          <a:noFill/>
        </p:spPr>
        <p:txBody>
          <a:bodyPr wrap="square">
            <a:spAutoFit/>
          </a:bodyPr>
          <a:lstStyle/>
          <a:p>
            <a:pPr algn="l" rtl="0" fontAlgn="base"/>
            <a:r>
              <a:rPr lang="nl-NL" sz="2800" b="0" i="1" dirty="0">
                <a:solidFill>
                  <a:srgbClr val="002757"/>
                </a:solidFill>
                <a:effectLst/>
              </a:rPr>
              <a:t>Omcirkel het juiste antwoord.</a:t>
            </a:r>
          </a:p>
          <a:p>
            <a:pPr algn="l" rtl="0" fontAlgn="base"/>
            <a:r>
              <a:rPr lang="nl-NL" sz="2800" b="0" i="0" dirty="0">
                <a:solidFill>
                  <a:srgbClr val="002757"/>
                </a:solidFill>
                <a:effectLst/>
              </a:rPr>
              <a:t>Hoe groter het temperatuurverschil tussen de </a:t>
            </a:r>
            <a:r>
              <a:rPr lang="nl-NL" sz="2800" b="0" i="0" dirty="0" err="1">
                <a:solidFill>
                  <a:srgbClr val="002757"/>
                </a:solidFill>
                <a:effectLst/>
              </a:rPr>
              <a:t>biomeiler</a:t>
            </a:r>
            <a:r>
              <a:rPr lang="nl-NL" sz="2800" b="0" i="0" dirty="0">
                <a:solidFill>
                  <a:srgbClr val="002757"/>
                </a:solidFill>
                <a:effectLst/>
              </a:rPr>
              <a:t> en de omgeving, hoe meer/minder warmtestroom er plaatsvindt naar de omgeving.</a:t>
            </a:r>
          </a:p>
        </p:txBody>
      </p:sp>
      <p:sp>
        <p:nvSpPr>
          <p:cNvPr id="16" name="Tekstvak 15">
            <a:extLst>
              <a:ext uri="{FF2B5EF4-FFF2-40B4-BE49-F238E27FC236}">
                <a16:creationId xmlns:a16="http://schemas.microsoft.com/office/drawing/2014/main" id="{E0D4BC17-6091-4349-8C7A-2408A3AD7181}"/>
              </a:ext>
            </a:extLst>
          </p:cNvPr>
          <p:cNvSpPr txBox="1"/>
          <p:nvPr/>
        </p:nvSpPr>
        <p:spPr>
          <a:xfrm>
            <a:off x="60960" y="3253256"/>
            <a:ext cx="7532914" cy="954107"/>
          </a:xfrm>
          <a:prstGeom prst="rect">
            <a:avLst/>
          </a:prstGeom>
          <a:noFill/>
        </p:spPr>
        <p:txBody>
          <a:bodyPr wrap="square">
            <a:spAutoFit/>
          </a:bodyPr>
          <a:lstStyle/>
          <a:p>
            <a:pPr algn="just" fontAlgn="base"/>
            <a:r>
              <a:rPr lang="nl-NL" sz="2800" b="0" i="0" dirty="0">
                <a:solidFill>
                  <a:srgbClr val="002757"/>
                </a:solidFill>
                <a:effectLst/>
              </a:rPr>
              <a:t>TIP!</a:t>
            </a:r>
            <a:r>
              <a:rPr lang="nl-NL" sz="2800" b="0" i="1" dirty="0">
                <a:solidFill>
                  <a:srgbClr val="002757"/>
                </a:solidFill>
                <a:effectLst/>
              </a:rPr>
              <a:t> </a:t>
            </a:r>
            <a:r>
              <a:rPr lang="nl-NL" sz="2800" b="0" dirty="0">
                <a:solidFill>
                  <a:srgbClr val="002757"/>
                </a:solidFill>
                <a:effectLst/>
              </a:rPr>
              <a:t>E</a:t>
            </a:r>
            <a:r>
              <a:rPr lang="nl-NL" sz="2800" dirty="0">
                <a:solidFill>
                  <a:srgbClr val="002757"/>
                </a:solidFill>
              </a:rPr>
              <a:t>enzelfde jas aandoen bij 5°C vs. bij -20°C. </a:t>
            </a:r>
            <a:endParaRPr lang="nl-NL" sz="2800" b="0" i="0" dirty="0">
              <a:solidFill>
                <a:srgbClr val="002757"/>
              </a:solidFill>
              <a:effectLst/>
            </a:endParaRPr>
          </a:p>
        </p:txBody>
      </p:sp>
      <p:sp>
        <p:nvSpPr>
          <p:cNvPr id="15" name="Rechthoek 14">
            <a:extLst>
              <a:ext uri="{FF2B5EF4-FFF2-40B4-BE49-F238E27FC236}">
                <a16:creationId xmlns:a16="http://schemas.microsoft.com/office/drawing/2014/main" id="{FFAAE5AB-A081-4538-A1C7-0B26C500A3CF}"/>
              </a:ext>
            </a:extLst>
          </p:cNvPr>
          <p:cNvSpPr/>
          <p:nvPr/>
        </p:nvSpPr>
        <p:spPr>
          <a:xfrm>
            <a:off x="727167" y="2596288"/>
            <a:ext cx="918753" cy="46155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Tekstvak 12">
            <a:extLst>
              <a:ext uri="{FF2B5EF4-FFF2-40B4-BE49-F238E27FC236}">
                <a16:creationId xmlns:a16="http://schemas.microsoft.com/office/drawing/2014/main" id="{7BEB630B-9E8F-49EC-8F43-DFE0F14F33EA}"/>
              </a:ext>
            </a:extLst>
          </p:cNvPr>
          <p:cNvSpPr txBox="1"/>
          <p:nvPr/>
        </p:nvSpPr>
        <p:spPr>
          <a:xfrm>
            <a:off x="177437" y="4312346"/>
            <a:ext cx="7299960" cy="847091"/>
          </a:xfrm>
          <a:prstGeom prst="rect">
            <a:avLst/>
          </a:prstGeom>
          <a:noFill/>
        </p:spPr>
        <p:txBody>
          <a:bodyPr wrap="square">
            <a:spAutoFit/>
          </a:bodyPr>
          <a:lstStyle/>
          <a:p>
            <a:pPr algn="just">
              <a:lnSpc>
                <a:spcPct val="107000"/>
              </a:lnSpc>
              <a:spcAft>
                <a:spcPts val="800"/>
              </a:spcAft>
            </a:pPr>
            <a:r>
              <a:rPr lang="nl-BE" sz="2400" dirty="0">
                <a:solidFill>
                  <a:srgbClr val="002757"/>
                </a:solidFill>
              </a:rPr>
              <a:t>Hoe kunnen we deze invloedfactor algemeen noemen? Vul het in op de lijntjes in de titel.</a:t>
            </a:r>
          </a:p>
        </p:txBody>
      </p:sp>
      <p:sp>
        <p:nvSpPr>
          <p:cNvPr id="17" name="Tekstvak 16">
            <a:extLst>
              <a:ext uri="{FF2B5EF4-FFF2-40B4-BE49-F238E27FC236}">
                <a16:creationId xmlns:a16="http://schemas.microsoft.com/office/drawing/2014/main" id="{E4C0ACD3-EB57-4517-89FF-BB7B84758704}"/>
              </a:ext>
            </a:extLst>
          </p:cNvPr>
          <p:cNvSpPr txBox="1"/>
          <p:nvPr/>
        </p:nvSpPr>
        <p:spPr>
          <a:xfrm>
            <a:off x="6580256" y="488224"/>
            <a:ext cx="5531597" cy="830997"/>
          </a:xfrm>
          <a:prstGeom prst="rect">
            <a:avLst/>
          </a:prstGeom>
          <a:noFill/>
        </p:spPr>
        <p:txBody>
          <a:bodyPr wrap="square">
            <a:spAutoFit/>
          </a:bodyPr>
          <a:lstStyle/>
          <a:p>
            <a:pPr algn="l" rtl="0" fontAlgn="base"/>
            <a:r>
              <a:rPr lang="nl-NL" sz="4800" dirty="0">
                <a:solidFill>
                  <a:srgbClr val="FF0000"/>
                </a:solidFill>
              </a:rPr>
              <a:t>temperatuurverschil</a:t>
            </a:r>
            <a:endParaRPr lang="nl-NL" sz="4800" b="0" dirty="0">
              <a:solidFill>
                <a:srgbClr val="FF0000"/>
              </a:solidFill>
              <a:effectLst/>
            </a:endParaRPr>
          </a:p>
        </p:txBody>
      </p:sp>
      <p:pic>
        <p:nvPicPr>
          <p:cNvPr id="14" name="Afbeelding 13">
            <a:extLst>
              <a:ext uri="{FF2B5EF4-FFF2-40B4-BE49-F238E27FC236}">
                <a16:creationId xmlns:a16="http://schemas.microsoft.com/office/drawing/2014/main" id="{03F36964-4961-42C4-ADF2-24A59A4AD1A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637418" y="3031233"/>
            <a:ext cx="4572000" cy="3638550"/>
          </a:xfrm>
          <a:prstGeom prst="rect">
            <a:avLst/>
          </a:prstGeom>
        </p:spPr>
      </p:pic>
    </p:spTree>
    <p:extLst>
      <p:ext uri="{BB962C8B-B14F-4D97-AF65-F5344CB8AC3E}">
        <p14:creationId xmlns:p14="http://schemas.microsoft.com/office/powerpoint/2010/main" val="28059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H - Tahoma">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2632_00018418_UCLL_PPT_Sjabloonv8.potx" id="{6A28758C-7AEE-4EB9-B345-31A973BF1F30}" vid="{428C328C-271A-4178-AD6C-74556DE0366F}"/>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DB05DBF403B0149B77E17C929B6CB99" ma:contentTypeVersion="10" ma:contentTypeDescription="Een nieuw document maken." ma:contentTypeScope="" ma:versionID="9bd0e4d5e0c6856c22aaad8584701890">
  <xsd:schema xmlns:xsd="http://www.w3.org/2001/XMLSchema" xmlns:xs="http://www.w3.org/2001/XMLSchema" xmlns:p="http://schemas.microsoft.com/office/2006/metadata/properties" xmlns:ns3="f22297b6-9931-4989-8040-2d59c46f42d9" targetNamespace="http://schemas.microsoft.com/office/2006/metadata/properties" ma:root="true" ma:fieldsID="4c0adf190ee670a97da8f1776a3f15f4" ns3:_="">
    <xsd:import namespace="f22297b6-9931-4989-8040-2d59c46f42d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2297b6-9931-4989-8040-2d59c46f42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9CC9C1-5BBF-4B4F-87F4-D36662893D20}">
  <ds:schemaRefs>
    <ds:schemaRef ds:uri="http://schemas.microsoft.com/sharepoint/v3/contenttype/forms"/>
  </ds:schemaRefs>
</ds:datastoreItem>
</file>

<file path=customXml/itemProps2.xml><?xml version="1.0" encoding="utf-8"?>
<ds:datastoreItem xmlns:ds="http://schemas.openxmlformats.org/officeDocument/2006/customXml" ds:itemID="{D3261929-1714-48F2-B381-88ECDCE16487}">
  <ds:schemaRefs>
    <ds:schemaRef ds:uri="http://purl.org/dc/elements/1.1/"/>
    <ds:schemaRef ds:uri="http://purl.org/dc/dcmitype/"/>
    <ds:schemaRef ds:uri="f22297b6-9931-4989-8040-2d59c46f42d9"/>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3F49BD90-E93F-486F-8714-48D76853C8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2297b6-9931-4989-8040-2d59c46f42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UCLL Powerpoint</Template>
  <TotalTime>3218</TotalTime>
  <Words>2120</Words>
  <Application>Microsoft Office PowerPoint</Application>
  <PresentationFormat>Breedbeeld</PresentationFormat>
  <Paragraphs>258</Paragraphs>
  <Slides>41</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41</vt:i4>
      </vt:variant>
    </vt:vector>
  </HeadingPairs>
  <TitlesOfParts>
    <vt:vector size="48" baseType="lpstr">
      <vt:lpstr>Arial</vt:lpstr>
      <vt:lpstr>Calibri</vt:lpstr>
      <vt:lpstr>Calibri Light</vt:lpstr>
      <vt:lpstr>Cambria Math</vt:lpstr>
      <vt:lpstr>Tahoma</vt:lpstr>
      <vt:lpstr>Wingdings</vt:lpstr>
      <vt:lpstr>Kantoorthema</vt:lpstr>
      <vt:lpstr>Verdiepingsmodule 1: Energietransport in de biomeiler</vt:lpstr>
      <vt:lpstr>PowerPoint-presentatie</vt:lpstr>
      <vt:lpstr>Warmte biomeiler bijhouden en gebruiken</vt:lpstr>
      <vt:lpstr>Warmtestroom van de biomeiler naar de omgeving</vt:lpstr>
      <vt:lpstr>Warmtestroom van de biomeiler naar de omgeving</vt:lpstr>
      <vt:lpstr>Besluit:</vt:lpstr>
      <vt:lpstr>Invloedfactor 1: __________</vt:lpstr>
      <vt:lpstr>Invloedfactor 1: oppervlakte</vt:lpstr>
      <vt:lpstr>Invloedfactor 2: ________________</vt:lpstr>
      <vt:lpstr>Invloedfactor 2: temperatuurverschil</vt:lpstr>
      <vt:lpstr>Invloedfactor 3: __________</vt:lpstr>
      <vt:lpstr>Invloedfactor 3: dikte</vt:lpstr>
      <vt:lpstr>Besluit:</vt:lpstr>
      <vt:lpstr>Besluit:</vt:lpstr>
      <vt:lpstr>ΔQ/Δt=(λ.A.ΔT)/d</vt:lpstr>
      <vt:lpstr>PowerPoint-presentatie</vt:lpstr>
      <vt:lpstr>Oefening 1: Vul in.</vt:lpstr>
      <vt:lpstr>Oefening 1: Vul in.</vt:lpstr>
      <vt:lpstr>Oefening 1:</vt:lpstr>
      <vt:lpstr>Oefening 1:</vt:lpstr>
      <vt:lpstr>Oefening 1:</vt:lpstr>
      <vt:lpstr>Oefening 1:</vt:lpstr>
      <vt:lpstr>Oefening 1:</vt:lpstr>
      <vt:lpstr>De houtsnippers en gft-afval maken geen contact met de buitenwand van de biomeiler, maar waarom? </vt:lpstr>
      <vt:lpstr>Criteria voor onze biomeiler</vt:lpstr>
      <vt:lpstr>Extra: energietransporten (herhaling)</vt:lpstr>
      <vt:lpstr>Hoe gebeurt warmtetransport?  </vt:lpstr>
      <vt:lpstr>PowerPoint-presentatie</vt:lpstr>
      <vt:lpstr>PowerPoint-presentatie</vt:lpstr>
      <vt:lpstr>Besluit:</vt:lpstr>
      <vt:lpstr>Besluit:</vt:lpstr>
      <vt:lpstr>Hoe verplaatst energie zich bij convectie?  </vt:lpstr>
      <vt:lpstr>PowerPoint-presentatie</vt:lpstr>
      <vt:lpstr>Besluit</vt:lpstr>
      <vt:lpstr>Hoe verplaatst energie zich bij geleiding?  </vt:lpstr>
      <vt:lpstr>PowerPoint-presentatie</vt:lpstr>
      <vt:lpstr>Besluit</vt:lpstr>
      <vt:lpstr>Hoe verplaatst energie zich bij straling?  </vt:lpstr>
      <vt:lpstr>PowerPoint-presentatie</vt:lpstr>
      <vt:lpstr>Besluit</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Kunststoffen</dc:title>
  <dc:creator>Krista Kindermans</dc:creator>
  <cp:lastModifiedBy>Zita Janssens</cp:lastModifiedBy>
  <cp:revision>170</cp:revision>
  <dcterms:created xsi:type="dcterms:W3CDTF">2021-01-31T10:56:54Z</dcterms:created>
  <dcterms:modified xsi:type="dcterms:W3CDTF">2022-03-08T16:18:50Z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0x0101008DB05DBF403B0149B77E17C929B6CB99</vt:lpwstr>
  </property>
</Properties>
</file>