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56" r:id="rId5"/>
    <p:sldId id="287" r:id="rId6"/>
    <p:sldId id="257" r:id="rId7"/>
    <p:sldId id="258" r:id="rId8"/>
    <p:sldId id="259" r:id="rId9"/>
    <p:sldId id="260" r:id="rId10"/>
    <p:sldId id="288" r:id="rId11"/>
    <p:sldId id="261" r:id="rId12"/>
    <p:sldId id="264" r:id="rId13"/>
    <p:sldId id="265" r:id="rId14"/>
    <p:sldId id="267" r:id="rId15"/>
    <p:sldId id="268" r:id="rId16"/>
    <p:sldId id="270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63" r:id="rId3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1">
          <p15:clr>
            <a:srgbClr val="A4A3A4"/>
          </p15:clr>
        </p15:guide>
        <p15:guide id="2" pos="11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57"/>
    <a:srgbClr val="E0004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20" autoAdjust="0"/>
    <p:restoredTop sz="94660" autoAdjust="0"/>
  </p:normalViewPr>
  <p:slideViewPr>
    <p:cSldViewPr snapToGrid="0">
      <p:cViewPr varScale="1">
        <p:scale>
          <a:sx n="50" d="100"/>
          <a:sy n="50" d="100"/>
        </p:scale>
        <p:origin x="518" y="34"/>
      </p:cViewPr>
      <p:guideLst>
        <p:guide orient="horz" pos="911"/>
        <p:guide pos="11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8" d="100"/>
          <a:sy n="68" d="100"/>
        </p:scale>
        <p:origin x="310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A5DA4-0517-469B-A20E-54B75BF32207}" type="datetimeFigureOut">
              <a:rPr lang="nl-BE" smtClean="0"/>
              <a:t>1/06/2022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E7ADA-B818-4A8D-827F-3A2F12FF40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594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29318" y="4170507"/>
            <a:ext cx="9117366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 anchor="ctr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4" y="1915202"/>
            <a:ext cx="4767749" cy="1650162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1/06/2022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0545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62667" y="268111"/>
            <a:ext cx="4247621" cy="5799668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347179" y="265289"/>
            <a:ext cx="5421488" cy="5799668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95782" y="82726"/>
            <a:ext cx="1559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1/06/2022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575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 met 1 kolo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62667" y="268111"/>
            <a:ext cx="4247621" cy="5799668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378575" y="0"/>
            <a:ext cx="5813425" cy="6858000"/>
          </a:xfrm>
        </p:spPr>
        <p:txBody>
          <a:bodyPr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136878" y="107203"/>
            <a:ext cx="1457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1/06/2022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5215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05000" y="0"/>
            <a:ext cx="10287000" cy="6858000"/>
          </a:xfrm>
        </p:spPr>
        <p:txBody>
          <a:bodyPr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72" t="19513"/>
          <a:stretch/>
        </p:blipFill>
        <p:spPr>
          <a:xfrm>
            <a:off x="-9526" y="-19051"/>
            <a:ext cx="1763161" cy="1738515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1/06/2022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7364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slide beeld +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05000" y="0"/>
            <a:ext cx="10287000" cy="6858000"/>
          </a:xfrm>
        </p:spPr>
        <p:txBody>
          <a:bodyPr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0027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26" y="-19051"/>
            <a:ext cx="1715039" cy="1691447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14732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1/06/2022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452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Optie 1 - Beeld 1">
    <p:bg>
      <p:bgPr>
        <a:blipFill dpi="0" rotWithShape="1">
          <a:blip r:embed="rId2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16056" y="4818952"/>
            <a:ext cx="9117366" cy="1594556"/>
          </a:xfrm>
          <a:ln w="76200" cmpd="sng">
            <a:solidFill>
              <a:schemeClr val="bg1"/>
            </a:solidFill>
          </a:ln>
        </p:spPr>
        <p:txBody>
          <a:bodyPr lIns="180000" tIns="180000" rIns="180000" bIns="180000" anchor="ctr">
            <a:noAutofit/>
          </a:bodyPr>
          <a:lstStyle>
            <a:lvl1pPr algn="l">
              <a:defRPr sz="4400" b="1">
                <a:solidFill>
                  <a:srgbClr val="002757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96" r="18829"/>
          <a:stretch/>
        </p:blipFill>
        <p:spPr>
          <a:xfrm>
            <a:off x="8548816" y="-19050"/>
            <a:ext cx="3652709" cy="3604650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1/06/2022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225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eldia Optie 1 - Beeld 2">
    <p:bg>
      <p:bgPr>
        <a:blipFill dpi="0" rotWithShape="1">
          <a:blip r:embed="rId2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16056" y="4818952"/>
            <a:ext cx="9117366" cy="1594556"/>
          </a:xfrm>
          <a:ln w="76200" cmpd="sng">
            <a:solidFill>
              <a:schemeClr val="bg1"/>
            </a:solidFill>
          </a:ln>
        </p:spPr>
        <p:txBody>
          <a:bodyPr lIns="180000" tIns="180000" rIns="180000" bIns="180000" anchor="ctr">
            <a:noAutofit/>
          </a:bodyPr>
          <a:lstStyle>
            <a:lvl1pPr algn="l">
              <a:defRPr sz="4400" b="1">
                <a:solidFill>
                  <a:srgbClr val="002757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96" r="18829"/>
          <a:stretch/>
        </p:blipFill>
        <p:spPr>
          <a:xfrm>
            <a:off x="8548816" y="-19050"/>
            <a:ext cx="3652709" cy="3604650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1/06/2022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29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Optie 2 - Rood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 noChangeAspect="1"/>
          </p:cNvSpPr>
          <p:nvPr>
            <p:ph type="ctrTitle"/>
          </p:nvPr>
        </p:nvSpPr>
        <p:spPr>
          <a:xfrm>
            <a:off x="7118133" y="2717065"/>
            <a:ext cx="4741332" cy="2129220"/>
          </a:xfrm>
        </p:spPr>
        <p:txBody>
          <a:bodyPr anchor="t">
            <a:noAutofit/>
          </a:bodyPr>
          <a:lstStyle>
            <a:lvl1pPr algn="r">
              <a:defRPr sz="4800">
                <a:solidFill>
                  <a:srgbClr val="002757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7" name="Ondertitel 2"/>
          <p:cNvSpPr>
            <a:spLocks noGrp="1" noChangeAspect="1"/>
          </p:cNvSpPr>
          <p:nvPr>
            <p:ph type="subTitle" idx="1"/>
          </p:nvPr>
        </p:nvSpPr>
        <p:spPr>
          <a:xfrm>
            <a:off x="7118133" y="4846283"/>
            <a:ext cx="4741332" cy="1637784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50" y="589985"/>
            <a:ext cx="3387815" cy="117255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9" t="19480"/>
          <a:stretch/>
        </p:blipFill>
        <p:spPr>
          <a:xfrm>
            <a:off x="-28575" y="-38101"/>
            <a:ext cx="7146708" cy="6522167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1/06/2022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705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ptie 2 - Wi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86" t="19832" b="20078"/>
          <a:stretch/>
        </p:blipFill>
        <p:spPr>
          <a:xfrm>
            <a:off x="-19050" y="-9525"/>
            <a:ext cx="7137182" cy="4867275"/>
          </a:xfrm>
          <a:prstGeom prst="rect">
            <a:avLst/>
          </a:prstGeom>
        </p:spPr>
      </p:pic>
      <p:sp>
        <p:nvSpPr>
          <p:cNvPr id="5" name="Rectangle 3"/>
          <p:cNvSpPr/>
          <p:nvPr userDrawn="1"/>
        </p:nvSpPr>
        <p:spPr>
          <a:xfrm>
            <a:off x="0" y="4846284"/>
            <a:ext cx="12192000" cy="1646238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 noChangeAspect="1"/>
          </p:cNvSpPr>
          <p:nvPr>
            <p:ph type="ctrTitle"/>
          </p:nvPr>
        </p:nvSpPr>
        <p:spPr>
          <a:xfrm>
            <a:off x="7118133" y="2717065"/>
            <a:ext cx="4741332" cy="212922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rgbClr val="002757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 noChangeAspect="1"/>
          </p:cNvSpPr>
          <p:nvPr>
            <p:ph type="subTitle" idx="1"/>
          </p:nvPr>
        </p:nvSpPr>
        <p:spPr>
          <a:xfrm>
            <a:off x="7118133" y="4846283"/>
            <a:ext cx="4741332" cy="1637784"/>
          </a:xfrm>
          <a:noFill/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5" y="5183507"/>
            <a:ext cx="2760704" cy="955505"/>
          </a:xfrm>
          <a:prstGeom prst="rect">
            <a:avLst/>
          </a:prstGeom>
        </p:spPr>
      </p:pic>
      <p:sp>
        <p:nvSpPr>
          <p:cNvPr id="6" name="Tijdelijke aanduiding voor voettekst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1/06/2022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950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6778" y="365125"/>
            <a:ext cx="9948332" cy="1281113"/>
          </a:xfrm>
        </p:spPr>
        <p:txBody>
          <a:bodyPr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76777" y="1825624"/>
            <a:ext cx="9948333" cy="4750153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6" t="25895"/>
          <a:stretch/>
        </p:blipFill>
        <p:spPr>
          <a:xfrm>
            <a:off x="-19050" y="-19050"/>
            <a:ext cx="1895827" cy="1665288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1/06/2022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039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646238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6778" y="365125"/>
            <a:ext cx="9948332" cy="128111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76777" y="1825625"/>
            <a:ext cx="9948333" cy="4242154"/>
          </a:xfrm>
        </p:spPr>
        <p:txBody>
          <a:bodyPr/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01" y="365125"/>
            <a:ext cx="2628281" cy="909672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1/06/2022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1902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6778" y="365125"/>
            <a:ext cx="9948332" cy="1281113"/>
          </a:xfrm>
        </p:spPr>
        <p:txBody>
          <a:bodyPr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76777" y="1825625"/>
            <a:ext cx="9948333" cy="4242154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101569" y="111442"/>
            <a:ext cx="1473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1/06/2022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835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_Z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76777" y="268111"/>
            <a:ext cx="9948333" cy="5799668"/>
          </a:xfrm>
        </p:spPr>
        <p:txBody>
          <a:bodyPr wrap="none"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" y="6147113"/>
            <a:ext cx="1589034" cy="549979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106509" y="85548"/>
            <a:ext cx="150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1/06/2022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641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750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1/06/2022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928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8" r:id="rId3"/>
    <p:sldLayoutId id="2147483675" r:id="rId4"/>
    <p:sldLayoutId id="2147483666" r:id="rId5"/>
    <p:sldLayoutId id="2147483650" r:id="rId6"/>
    <p:sldLayoutId id="2147483672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00275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5D2BDD-CEFE-4CA8-93F9-0073CEA04E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Basismodule 1: Verwondering </a:t>
            </a:r>
          </a:p>
        </p:txBody>
      </p:sp>
    </p:spTree>
    <p:extLst>
      <p:ext uri="{BB962C8B-B14F-4D97-AF65-F5344CB8AC3E}">
        <p14:creationId xmlns:p14="http://schemas.microsoft.com/office/powerpoint/2010/main" val="145956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C0F55518-84C5-4FC1-9C4D-B5A42FDD0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211660"/>
              </p:ext>
            </p:extLst>
          </p:nvPr>
        </p:nvGraphicFramePr>
        <p:xfrm>
          <a:off x="2063261" y="517421"/>
          <a:ext cx="9800494" cy="5823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0247">
                  <a:extLst>
                    <a:ext uri="{9D8B030D-6E8A-4147-A177-3AD203B41FA5}">
                      <a16:colId xmlns:a16="http://schemas.microsoft.com/office/drawing/2014/main" val="3302233418"/>
                    </a:ext>
                  </a:extLst>
                </a:gridCol>
                <a:gridCol w="4900247">
                  <a:extLst>
                    <a:ext uri="{9D8B030D-6E8A-4147-A177-3AD203B41FA5}">
                      <a16:colId xmlns:a16="http://schemas.microsoft.com/office/drawing/2014/main" val="3418439769"/>
                    </a:ext>
                  </a:extLst>
                </a:gridCol>
              </a:tblGrid>
              <a:tr h="529378">
                <a:tc>
                  <a:txBody>
                    <a:bodyPr/>
                    <a:lstStyle/>
                    <a:p>
                      <a:r>
                        <a:rPr lang="nl-NL" dirty="0"/>
                        <a:t>Dit mag </a:t>
                      </a:r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wel </a:t>
                      </a:r>
                      <a:r>
                        <a:rPr lang="nl-NL" dirty="0"/>
                        <a:t>op de composthoop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Dit mag </a:t>
                      </a:r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niet</a:t>
                      </a:r>
                      <a:r>
                        <a:rPr lang="nl-NL" dirty="0"/>
                        <a:t> op de composthoop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23015"/>
                  </a:ext>
                </a:extLst>
              </a:tr>
              <a:tr h="529378">
                <a:tc>
                  <a:txBody>
                    <a:bodyPr/>
                    <a:lstStyle/>
                    <a:p>
                      <a:r>
                        <a:rPr lang="nl-NL" dirty="0"/>
                        <a:t>Fruit- en </a:t>
                      </a:r>
                      <a:r>
                        <a:rPr lang="nl-NL" dirty="0" err="1"/>
                        <a:t>groentenresten</a:t>
                      </a:r>
                      <a:r>
                        <a:rPr lang="nl-NL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Gekookt voedsel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775686"/>
                  </a:ext>
                </a:extLst>
              </a:tr>
              <a:tr h="529378">
                <a:tc>
                  <a:txBody>
                    <a:bodyPr/>
                    <a:lstStyle/>
                    <a:p>
                      <a:r>
                        <a:rPr lang="nl-NL" dirty="0"/>
                        <a:t>Koffiedik en filterzakjes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Saus, vet en olie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347933"/>
                  </a:ext>
                </a:extLst>
              </a:tr>
              <a:tr h="529378">
                <a:tc>
                  <a:txBody>
                    <a:bodyPr/>
                    <a:lstStyle/>
                    <a:p>
                      <a:r>
                        <a:rPr lang="nl-NL" dirty="0"/>
                        <a:t>Theeblaadjes- en zakjes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Resten met dierlijke beenderen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537994"/>
                  </a:ext>
                </a:extLst>
              </a:tr>
              <a:tr h="529378">
                <a:tc>
                  <a:txBody>
                    <a:bodyPr/>
                    <a:lstStyle/>
                    <a:p>
                      <a:r>
                        <a:rPr lang="nl-NL" dirty="0"/>
                        <a:t>Noten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Stof van de stofzuiger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248447"/>
                  </a:ext>
                </a:extLst>
              </a:tr>
              <a:tr h="529378">
                <a:tc>
                  <a:txBody>
                    <a:bodyPr/>
                    <a:lstStyle/>
                    <a:p>
                      <a:r>
                        <a:rPr lang="nl-NL" dirty="0"/>
                        <a:t>Tuin- en snijbloemen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Uitwerpselen van vleeseters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267367"/>
                  </a:ext>
                </a:extLst>
              </a:tr>
              <a:tr h="529378">
                <a:tc>
                  <a:txBody>
                    <a:bodyPr/>
                    <a:lstStyle/>
                    <a:p>
                      <a:r>
                        <a:rPr lang="nl-NL" dirty="0" err="1"/>
                        <a:t>Haagscheersel</a:t>
                      </a:r>
                      <a:r>
                        <a:rPr lang="nl-NL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019123"/>
                  </a:ext>
                </a:extLst>
              </a:tr>
              <a:tr h="529378">
                <a:tc>
                  <a:txBody>
                    <a:bodyPr/>
                    <a:lstStyle/>
                    <a:p>
                      <a:r>
                        <a:rPr lang="nl-NL" dirty="0"/>
                        <a:t>Grasmaaisel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63873"/>
                  </a:ext>
                </a:extLst>
              </a:tr>
              <a:tr h="529378">
                <a:tc>
                  <a:txBody>
                    <a:bodyPr/>
                    <a:lstStyle/>
                    <a:p>
                      <a:r>
                        <a:rPr lang="nl-NL" dirty="0"/>
                        <a:t>Droge bladeren en naalden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05325"/>
                  </a:ext>
                </a:extLst>
              </a:tr>
              <a:tr h="529378">
                <a:tc>
                  <a:txBody>
                    <a:bodyPr/>
                    <a:lstStyle/>
                    <a:p>
                      <a:r>
                        <a:rPr lang="nl-NL" dirty="0"/>
                        <a:t>Uitwerpselen van planteneters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713495"/>
                  </a:ext>
                </a:extLst>
              </a:tr>
              <a:tr h="529378">
                <a:tc>
                  <a:txBody>
                    <a:bodyPr/>
                    <a:lstStyle/>
                    <a:p>
                      <a:r>
                        <a:rPr lang="nl-NL" dirty="0"/>
                        <a:t>Stro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926537"/>
                  </a:ext>
                </a:extLst>
              </a:tr>
            </a:tbl>
          </a:graphicData>
        </a:graphic>
      </p:graphicFrame>
      <p:sp>
        <p:nvSpPr>
          <p:cNvPr id="5" name="Rechthoek 4">
            <a:extLst>
              <a:ext uri="{FF2B5EF4-FFF2-40B4-BE49-F238E27FC236}">
                <a16:creationId xmlns:a16="http://schemas.microsoft.com/office/drawing/2014/main" id="{2B8FC558-1162-4B6B-8C63-EFF3DD14ABD5}"/>
              </a:ext>
            </a:extLst>
          </p:cNvPr>
          <p:cNvSpPr/>
          <p:nvPr/>
        </p:nvSpPr>
        <p:spPr>
          <a:xfrm>
            <a:off x="2063261" y="1021080"/>
            <a:ext cx="4901419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C0E1D54-7E57-4801-982C-7C2E5AE7B158}"/>
              </a:ext>
            </a:extLst>
          </p:cNvPr>
          <p:cNvSpPr/>
          <p:nvPr/>
        </p:nvSpPr>
        <p:spPr>
          <a:xfrm>
            <a:off x="2062089" y="1554850"/>
            <a:ext cx="4901419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8415C09-82B4-46B0-920C-D9991C6BCDD5}"/>
              </a:ext>
            </a:extLst>
          </p:cNvPr>
          <p:cNvSpPr/>
          <p:nvPr/>
        </p:nvSpPr>
        <p:spPr>
          <a:xfrm>
            <a:off x="2062089" y="2088619"/>
            <a:ext cx="4901419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835BE5A-337F-4FB7-88F6-6B9F5385EB45}"/>
              </a:ext>
            </a:extLst>
          </p:cNvPr>
          <p:cNvSpPr/>
          <p:nvPr/>
        </p:nvSpPr>
        <p:spPr>
          <a:xfrm>
            <a:off x="6962336" y="1021080"/>
            <a:ext cx="4901419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CBA5E89C-1BC2-464A-AC2A-51477B44B7F5}"/>
              </a:ext>
            </a:extLst>
          </p:cNvPr>
          <p:cNvSpPr/>
          <p:nvPr/>
        </p:nvSpPr>
        <p:spPr>
          <a:xfrm>
            <a:off x="2060917" y="2622388"/>
            <a:ext cx="4901419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5C26129-39ED-4505-85EC-3F24E7E9936C}"/>
              </a:ext>
            </a:extLst>
          </p:cNvPr>
          <p:cNvSpPr/>
          <p:nvPr/>
        </p:nvSpPr>
        <p:spPr>
          <a:xfrm>
            <a:off x="6961164" y="1569720"/>
            <a:ext cx="4901419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A7ED352-4CCF-4035-A351-A286937E9BB6}"/>
              </a:ext>
            </a:extLst>
          </p:cNvPr>
          <p:cNvSpPr/>
          <p:nvPr/>
        </p:nvSpPr>
        <p:spPr>
          <a:xfrm>
            <a:off x="6961163" y="2073379"/>
            <a:ext cx="4901419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8250F0E-05B7-4E11-84A0-66A9801253D5}"/>
              </a:ext>
            </a:extLst>
          </p:cNvPr>
          <p:cNvSpPr/>
          <p:nvPr/>
        </p:nvSpPr>
        <p:spPr>
          <a:xfrm>
            <a:off x="2059744" y="3139625"/>
            <a:ext cx="4901419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EB4B161-5A31-4902-9FD0-18D8D85DE649}"/>
              </a:ext>
            </a:extLst>
          </p:cNvPr>
          <p:cNvSpPr/>
          <p:nvPr/>
        </p:nvSpPr>
        <p:spPr>
          <a:xfrm>
            <a:off x="2059744" y="3688265"/>
            <a:ext cx="4901419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9B90A4CC-7CC5-4D58-95DB-E39E9D9FA5DF}"/>
              </a:ext>
            </a:extLst>
          </p:cNvPr>
          <p:cNvSpPr/>
          <p:nvPr/>
        </p:nvSpPr>
        <p:spPr>
          <a:xfrm>
            <a:off x="2059744" y="4236905"/>
            <a:ext cx="4901419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668E1E4B-2BB2-4A90-B706-A585E8F26E18}"/>
              </a:ext>
            </a:extLst>
          </p:cNvPr>
          <p:cNvSpPr/>
          <p:nvPr/>
        </p:nvSpPr>
        <p:spPr>
          <a:xfrm>
            <a:off x="2059744" y="4785545"/>
            <a:ext cx="4901419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A5A6683B-8218-40EF-BEBA-C09BC4F1BC45}"/>
              </a:ext>
            </a:extLst>
          </p:cNvPr>
          <p:cNvSpPr/>
          <p:nvPr/>
        </p:nvSpPr>
        <p:spPr>
          <a:xfrm>
            <a:off x="2059744" y="5275625"/>
            <a:ext cx="4901419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0F8F4C4D-7192-4935-951C-86536C3E4D98}"/>
              </a:ext>
            </a:extLst>
          </p:cNvPr>
          <p:cNvSpPr/>
          <p:nvPr/>
        </p:nvSpPr>
        <p:spPr>
          <a:xfrm>
            <a:off x="2059744" y="5808102"/>
            <a:ext cx="4901419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9E59559-1FC5-412F-8D3A-DA9024AF76A3}"/>
              </a:ext>
            </a:extLst>
          </p:cNvPr>
          <p:cNvSpPr/>
          <p:nvPr/>
        </p:nvSpPr>
        <p:spPr>
          <a:xfrm>
            <a:off x="6967025" y="2622388"/>
            <a:ext cx="4901419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7928E07C-621A-4134-8D45-42A5592873E5}"/>
              </a:ext>
            </a:extLst>
          </p:cNvPr>
          <p:cNvSpPr/>
          <p:nvPr/>
        </p:nvSpPr>
        <p:spPr>
          <a:xfrm>
            <a:off x="6970541" y="3169829"/>
            <a:ext cx="4901419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75909F53-9AC3-4D7F-96C0-CD000451E3E8}"/>
              </a:ext>
            </a:extLst>
          </p:cNvPr>
          <p:cNvSpPr/>
          <p:nvPr/>
        </p:nvSpPr>
        <p:spPr>
          <a:xfrm>
            <a:off x="6970541" y="3718423"/>
            <a:ext cx="4901419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FFDA5D88-C658-47A0-9454-6D2709763AB4}"/>
              </a:ext>
            </a:extLst>
          </p:cNvPr>
          <p:cNvSpPr/>
          <p:nvPr/>
        </p:nvSpPr>
        <p:spPr>
          <a:xfrm>
            <a:off x="6961162" y="4221573"/>
            <a:ext cx="4901419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AB70F7B3-423C-4482-8083-34CBBC8C61F9}"/>
              </a:ext>
            </a:extLst>
          </p:cNvPr>
          <p:cNvSpPr/>
          <p:nvPr/>
        </p:nvSpPr>
        <p:spPr>
          <a:xfrm>
            <a:off x="6961161" y="4754881"/>
            <a:ext cx="4901419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AA006926-02F5-4C3E-AE40-2BE6E2EAAE83}"/>
              </a:ext>
            </a:extLst>
          </p:cNvPr>
          <p:cNvSpPr/>
          <p:nvPr/>
        </p:nvSpPr>
        <p:spPr>
          <a:xfrm>
            <a:off x="6970542" y="5273502"/>
            <a:ext cx="4901419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2754CF94-C7AC-421D-A8E4-67C766F5582C}"/>
              </a:ext>
            </a:extLst>
          </p:cNvPr>
          <p:cNvSpPr/>
          <p:nvPr/>
        </p:nvSpPr>
        <p:spPr>
          <a:xfrm>
            <a:off x="6979921" y="5791478"/>
            <a:ext cx="4901419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997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41FEAE-BB72-44F9-BDC5-F8747F962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778" y="282541"/>
            <a:ext cx="9948332" cy="1281113"/>
          </a:xfrm>
        </p:spPr>
        <p:txBody>
          <a:bodyPr/>
          <a:lstStyle/>
          <a:p>
            <a:r>
              <a:rPr lang="nl-NL" sz="4400" dirty="0"/>
              <a:t>Oefening 7: Organisch is de vertaling van '</a:t>
            </a:r>
            <a:r>
              <a:rPr lang="nl-NL" sz="4400" dirty="0" err="1"/>
              <a:t>organic</a:t>
            </a:r>
            <a:r>
              <a:rPr lang="nl-NL" sz="4400" dirty="0"/>
              <a:t>'.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6FDA33-5845-42C1-B7FF-410396EF0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58136"/>
            <a:ext cx="113347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38C4E4D-83A8-4E6B-8F6D-260AEC063303}"/>
              </a:ext>
            </a:extLst>
          </p:cNvPr>
          <p:cNvSpPr txBox="1"/>
          <p:nvPr/>
        </p:nvSpPr>
        <p:spPr>
          <a:xfrm>
            <a:off x="6576624" y="2895600"/>
            <a:ext cx="4182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rgbClr val="FF0000"/>
                </a:solidFill>
              </a:rPr>
              <a:t>Biologisch</a:t>
            </a:r>
          </a:p>
        </p:txBody>
      </p:sp>
    </p:spTree>
    <p:extLst>
      <p:ext uri="{BB962C8B-B14F-4D97-AF65-F5344CB8AC3E}">
        <p14:creationId xmlns:p14="http://schemas.microsoft.com/office/powerpoint/2010/main" val="259826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95E4BA-55BB-4AE3-818F-73124AB7C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/>
              <a:t>Oefening 7: Organisch is de vertaling van '</a:t>
            </a:r>
            <a:r>
              <a:rPr lang="nl-NL" sz="4400" dirty="0" err="1"/>
              <a:t>organic</a:t>
            </a:r>
            <a:r>
              <a:rPr lang="nl-NL" sz="4400" dirty="0"/>
              <a:t>'.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27D4F0-8B5A-4460-913D-2814ADF24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1" y="1825624"/>
            <a:ext cx="11352670" cy="4750153"/>
          </a:xfrm>
        </p:spPr>
        <p:txBody>
          <a:bodyPr/>
          <a:lstStyle/>
          <a:p>
            <a:r>
              <a:rPr lang="nl-NL" dirty="0"/>
              <a:t>B) Geef enkele voorbeelden van organische materialen.</a:t>
            </a:r>
          </a:p>
          <a:p>
            <a:r>
              <a:rPr lang="nl-NL" dirty="0">
                <a:solidFill>
                  <a:srgbClr val="FF0000"/>
                </a:solidFill>
              </a:rPr>
              <a:t>Bladeren, </a:t>
            </a:r>
            <a:r>
              <a:rPr lang="nl-NL" dirty="0" err="1">
                <a:solidFill>
                  <a:srgbClr val="FF0000"/>
                </a:solidFill>
              </a:rPr>
              <a:t>groentenafval</a:t>
            </a:r>
            <a:r>
              <a:rPr lang="nl-NL" dirty="0">
                <a:solidFill>
                  <a:srgbClr val="FF0000"/>
                </a:solidFill>
              </a:rPr>
              <a:t>, fruitvliegjes…</a:t>
            </a:r>
          </a:p>
          <a:p>
            <a:r>
              <a:rPr lang="nl-NL" dirty="0"/>
              <a:t>C) Is al het materiaal ‘organisch’? Verklaar. </a:t>
            </a:r>
          </a:p>
          <a:p>
            <a:r>
              <a:rPr lang="nl-NL" dirty="0">
                <a:solidFill>
                  <a:srgbClr val="FF0000"/>
                </a:solidFill>
              </a:rPr>
              <a:t>Neen, niet al de materialen zijn afkomstig van ‘iets levends’.</a:t>
            </a:r>
          </a:p>
          <a:p>
            <a:r>
              <a:rPr lang="nl-NL" dirty="0"/>
              <a:t>D) Welk element komt altijd voor in organische stoffen? Zet een kruisje in de juiste kolom. </a:t>
            </a:r>
          </a:p>
          <a:p>
            <a:endParaRPr lang="nl-NL" dirty="0"/>
          </a:p>
          <a:p>
            <a:r>
              <a:rPr lang="nl-NL" dirty="0"/>
              <a:t>E) Hoe kunnen deze elementen symbolisch weergeven? </a:t>
            </a:r>
          </a:p>
          <a:p>
            <a:r>
              <a:rPr lang="nl-NL" dirty="0">
                <a:solidFill>
                  <a:srgbClr val="FF0000"/>
                </a:solidFill>
              </a:rPr>
              <a:t>Zuurstof = O, Koolstof = C en waterstof = H 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2C7E80DE-617F-4F14-8990-E991226BD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756425"/>
              </p:ext>
            </p:extLst>
          </p:nvPr>
        </p:nvGraphicFramePr>
        <p:xfrm>
          <a:off x="934720" y="4773506"/>
          <a:ext cx="8128000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42191528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134955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7494678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73174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Stikstof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Zuurstof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Koolstof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Waterstof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865159"/>
                  </a:ext>
                </a:extLst>
              </a:tr>
            </a:tbl>
          </a:graphicData>
        </a:graphic>
      </p:graphicFrame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7818F715-53C1-4123-81A0-A38BC970B5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45466"/>
              </p:ext>
            </p:extLst>
          </p:nvPr>
        </p:nvGraphicFramePr>
        <p:xfrm>
          <a:off x="934720" y="4789381"/>
          <a:ext cx="8128000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42191528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134955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7494678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73174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Stikstof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solidFill>
                            <a:srgbClr val="FF0000"/>
                          </a:solidFill>
                        </a:rPr>
                        <a:t>Zuurstof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solidFill>
                            <a:srgbClr val="FF0000"/>
                          </a:solidFill>
                        </a:rPr>
                        <a:t>Koolstof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solidFill>
                            <a:srgbClr val="FF0000"/>
                          </a:solidFill>
                        </a:rPr>
                        <a:t>Waterstof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865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33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C306E9-AA41-4920-8C63-684184360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840" y="365125"/>
            <a:ext cx="8152270" cy="1281113"/>
          </a:xfrm>
        </p:spPr>
        <p:txBody>
          <a:bodyPr/>
          <a:lstStyle/>
          <a:p>
            <a:r>
              <a:rPr lang="nl-NL" dirty="0"/>
              <a:t>Besluit: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74D11D-915C-477F-9D49-4335D4270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1" y="1825624"/>
            <a:ext cx="11611750" cy="4750153"/>
          </a:xfrm>
        </p:spPr>
        <p:txBody>
          <a:bodyPr/>
          <a:lstStyle/>
          <a:p>
            <a:r>
              <a:rPr lang="nl-NL" dirty="0"/>
              <a:t>In onze </a:t>
            </a:r>
            <a:r>
              <a:rPr lang="nl-NL" dirty="0" err="1"/>
              <a:t>biomeiler</a:t>
            </a:r>
            <a:r>
              <a:rPr lang="nl-NL" dirty="0"/>
              <a:t> zitten dus </a:t>
            </a:r>
            <a:r>
              <a:rPr lang="nl-NL" dirty="0">
                <a:solidFill>
                  <a:srgbClr val="FF0000"/>
                </a:solidFill>
              </a:rPr>
              <a:t>30%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organische materiaal </a:t>
            </a:r>
            <a:r>
              <a:rPr lang="nl-NL" dirty="0"/>
              <a:t>en </a:t>
            </a:r>
            <a:r>
              <a:rPr lang="nl-NL" dirty="0">
                <a:solidFill>
                  <a:srgbClr val="FF0000"/>
                </a:solidFill>
              </a:rPr>
              <a:t>70%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houtsnippers</a:t>
            </a:r>
            <a:r>
              <a:rPr lang="nl-NL" dirty="0">
                <a:solidFill>
                  <a:schemeClr val="tx2"/>
                </a:solidFill>
              </a:rPr>
              <a:t>.</a:t>
            </a:r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Organisch is de vertaling van </a:t>
            </a:r>
            <a:r>
              <a:rPr lang="nl-NL" dirty="0">
                <a:solidFill>
                  <a:srgbClr val="FF0000"/>
                </a:solidFill>
              </a:rPr>
              <a:t>'</a:t>
            </a:r>
            <a:r>
              <a:rPr lang="nl-NL" dirty="0" err="1">
                <a:solidFill>
                  <a:srgbClr val="FF0000"/>
                </a:solidFill>
              </a:rPr>
              <a:t>organic</a:t>
            </a:r>
            <a:r>
              <a:rPr lang="nl-NL" dirty="0">
                <a:solidFill>
                  <a:srgbClr val="FF0000"/>
                </a:solidFill>
              </a:rPr>
              <a:t>'</a:t>
            </a:r>
            <a:r>
              <a:rPr lang="nl-NL" dirty="0"/>
              <a:t>, wat biologisch in het Engels betekent. Aan de andere kant betekent organisch in het Nederlands letterlijk </a:t>
            </a:r>
            <a:r>
              <a:rPr lang="nl-NL" dirty="0">
                <a:solidFill>
                  <a:srgbClr val="FF0000"/>
                </a:solidFill>
              </a:rPr>
              <a:t>'voortgekomen uit iets levends'</a:t>
            </a:r>
            <a:r>
              <a:rPr lang="nl-NL" dirty="0">
                <a:solidFill>
                  <a:schemeClr val="tx2"/>
                </a:solidFill>
              </a:rPr>
              <a:t>.</a:t>
            </a:r>
            <a:r>
              <a:rPr lang="nl-NL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E7972B7A-871E-4DDA-ACD4-FA81451D2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785" y="21748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A0112A16-094F-46FA-8B07-B541DE8CA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839" y="2289804"/>
            <a:ext cx="6800187" cy="275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92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11A27B-2581-4550-A092-2E4BC24D0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4530625"/>
            <a:ext cx="5778705" cy="2129220"/>
          </a:xfrm>
        </p:spPr>
        <p:txBody>
          <a:bodyPr/>
          <a:lstStyle/>
          <a:p>
            <a:r>
              <a:rPr lang="nl-NL" dirty="0"/>
              <a:t>Waarvoor is compost nuttig? </a:t>
            </a:r>
          </a:p>
        </p:txBody>
      </p:sp>
    </p:spTree>
    <p:extLst>
      <p:ext uri="{BB962C8B-B14F-4D97-AF65-F5344CB8AC3E}">
        <p14:creationId xmlns:p14="http://schemas.microsoft.com/office/powerpoint/2010/main" val="4045931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CBC18-8477-4A4D-9C8B-85446C962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778" y="365125"/>
            <a:ext cx="10315222" cy="1281113"/>
          </a:xfrm>
        </p:spPr>
        <p:txBody>
          <a:bodyPr/>
          <a:lstStyle/>
          <a:p>
            <a:r>
              <a:rPr lang="nl-NL" sz="4400" dirty="0"/>
              <a:t>Wat zijn de voordelen van composteren</a:t>
            </a:r>
            <a:r>
              <a:rPr lang="nl-NL" sz="4800" dirty="0"/>
              <a:t>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A1144D-CD09-43DB-8C61-CD397946E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1" y="1825624"/>
            <a:ext cx="10804030" cy="4750153"/>
          </a:xfrm>
        </p:spPr>
        <p:txBody>
          <a:bodyPr/>
          <a:lstStyle/>
          <a:p>
            <a:r>
              <a:rPr lang="nl-NL" dirty="0"/>
              <a:t>Het bespaart een grote stroom aan afval. </a:t>
            </a:r>
          </a:p>
          <a:p>
            <a:r>
              <a:rPr lang="nl-NL" dirty="0"/>
              <a:t>Het verbetert de bodemstructuur van je tuin. </a:t>
            </a:r>
          </a:p>
          <a:p>
            <a:r>
              <a:rPr lang="nl-NL" dirty="0"/>
              <a:t>Je verreikt met composteren zeer goedkope meststof.</a:t>
            </a:r>
          </a:p>
          <a:p>
            <a:r>
              <a:rPr lang="nl-NL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3771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234DCA-3873-4E19-BEB2-316B7CB55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778" y="365125"/>
            <a:ext cx="10315222" cy="1281113"/>
          </a:xfrm>
        </p:spPr>
        <p:txBody>
          <a:bodyPr/>
          <a:lstStyle/>
          <a:p>
            <a:r>
              <a:rPr lang="nl-NL" sz="4400" dirty="0"/>
              <a:t>Waarom is composteren nuttig? </a:t>
            </a:r>
            <a:br>
              <a:rPr lang="nl-NL" sz="4400" dirty="0"/>
            </a:br>
            <a:endParaRPr lang="nl-NL" sz="4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6E2284-205B-4894-9098-01E90B957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Compost zorgt voor een goede bodemstructuur. </a:t>
            </a:r>
          </a:p>
          <a:p>
            <a:r>
              <a:rPr lang="nl-NL" dirty="0"/>
              <a:t>Compost zit boordevol voeding. </a:t>
            </a:r>
          </a:p>
          <a:p>
            <a:r>
              <a:rPr lang="nl-NL" dirty="0"/>
              <a:t>Goede meststof voor je tuin.</a:t>
            </a:r>
          </a:p>
          <a:p>
            <a:r>
              <a:rPr lang="nl-NL" dirty="0"/>
              <a:t>…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512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273C38-E1F4-4834-BAB6-749BBBA60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0375" y="4728780"/>
            <a:ext cx="6281625" cy="2129220"/>
          </a:xfrm>
        </p:spPr>
        <p:txBody>
          <a:bodyPr/>
          <a:lstStyle/>
          <a:p>
            <a:r>
              <a:rPr lang="nl-NL" dirty="0"/>
              <a:t>Wat is composteren? </a:t>
            </a:r>
          </a:p>
        </p:txBody>
      </p:sp>
    </p:spTree>
    <p:extLst>
      <p:ext uri="{BB962C8B-B14F-4D97-AF65-F5344CB8AC3E}">
        <p14:creationId xmlns:p14="http://schemas.microsoft.com/office/powerpoint/2010/main" val="3255886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022638-9958-4369-A546-E568E045A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composteren?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E0F130-A146-426E-A70F-336D43AD5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081" y="1825624"/>
            <a:ext cx="10871762" cy="475015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Blijft het materiaal onveranderd na composteren? Vind je het materiaal ongewijzigd terug?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Wat denk je dat er gaat gebeuren? Kruis de bewerkingen aan die jij denkt dat correct zijn.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Benodigdheden:</a:t>
            </a:r>
            <a:r>
              <a:rPr lang="nl-NL" dirty="0"/>
              <a:t> gft-afval en gecomposteerd gft-afval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Werkwijze:</a:t>
            </a:r>
            <a:r>
              <a:rPr lang="nl-NL" dirty="0"/>
              <a:t> Bestudeer gft-afval en gecomposteerd gft-afval. 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BE1BB39C-309E-45C5-8356-956F8BA20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4" y="1825624"/>
            <a:ext cx="852310" cy="85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14FFFCE4-69DB-4718-A79B-B14279909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63" y="3337560"/>
            <a:ext cx="1099537" cy="70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1EEA4A47-B49B-4A17-9F30-02A1EDEBA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1" y="4974234"/>
            <a:ext cx="703431" cy="70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432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7B2542-3580-4E99-A49E-78A42DF08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composteren?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078473-E3B5-4923-A8F1-1F4E297D1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Beschrijf wat je waarneemt. Kijk naar de kleuren, de vorm, de structuur, de geur… Wat is er veranderd aan het gft-afval na composteren?</a:t>
            </a:r>
          </a:p>
          <a:p>
            <a:r>
              <a:rPr lang="nl-NL" dirty="0">
                <a:solidFill>
                  <a:srgbClr val="FF0000"/>
                </a:solidFill>
              </a:rPr>
              <a:t>De kleuren van het gft-afval vinden we niet meer terug in het gecomposteerd gft-afval. Ook de vormen vinden we niet meer hetzelfde terug. 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4C360FF-6D09-490D-ACAB-ADF4080EA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1825624"/>
            <a:ext cx="13716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32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9950C7-3CE0-4F85-9F25-32FA3213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 van </a:t>
            </a:r>
            <a:r>
              <a:rPr lang="nl-NL"/>
              <a:t>deze module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E53D59-7EA1-455D-A92D-8636AEE64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1" y="1825624"/>
            <a:ext cx="11581270" cy="4750153"/>
          </a:xfrm>
        </p:spPr>
        <p:txBody>
          <a:bodyPr/>
          <a:lstStyle/>
          <a:p>
            <a:r>
              <a:rPr lang="nl-NL" sz="2400" dirty="0"/>
              <a:t>Je kan opnoemen met welk materiaal de </a:t>
            </a:r>
            <a:r>
              <a:rPr lang="nl-NL" sz="2400" dirty="0" err="1"/>
              <a:t>biomeiler</a:t>
            </a:r>
            <a:r>
              <a:rPr lang="nl-NL" sz="2400" dirty="0"/>
              <a:t> is opgevuld.</a:t>
            </a:r>
          </a:p>
          <a:p>
            <a:r>
              <a:rPr lang="nl-NL" sz="2400" dirty="0"/>
              <a:t>Je kan het begrip gft-afval verklaren en hiervan enkele voorbeelden geven.  </a:t>
            </a:r>
          </a:p>
          <a:p>
            <a:r>
              <a:rPr lang="nl-NL" sz="2400" dirty="0"/>
              <a:t>Je weet welke materialen thuishoren op de composthoop en welke materialen niet mogen worden toegevoegd aan de composthoop.  </a:t>
            </a:r>
          </a:p>
          <a:p>
            <a:r>
              <a:rPr lang="nl-NL" sz="2400" dirty="0"/>
              <a:t>Je kan het begrip ‘organisch’ in eigen woorden verklaren.  </a:t>
            </a:r>
          </a:p>
          <a:p>
            <a:r>
              <a:rPr lang="nl-NL" sz="2400" dirty="0"/>
              <a:t>Je kan enkele voordelen en voorbeelden geven waarom composteren nuttig is.  </a:t>
            </a:r>
          </a:p>
          <a:p>
            <a:r>
              <a:rPr lang="nl-NL" sz="2400" dirty="0"/>
              <a:t>Je kan het composteringsproces in eigen woorden beschrijven.  </a:t>
            </a:r>
          </a:p>
          <a:p>
            <a:r>
              <a:rPr lang="nl-NL" sz="2400" dirty="0"/>
              <a:t>Je kan het begrip compost in eigen woorden verklaren.  </a:t>
            </a:r>
          </a:p>
          <a:p>
            <a:r>
              <a:rPr lang="nl-NL" sz="2400" dirty="0"/>
              <a:t>Je kan in eigen woorden verklaren waarom ‘compost </a:t>
            </a:r>
            <a:r>
              <a:rPr lang="nl-NL" sz="2400" dirty="0" err="1"/>
              <a:t>heater</a:t>
            </a:r>
            <a:r>
              <a:rPr lang="nl-NL" sz="2400" dirty="0"/>
              <a:t>’ een synoniem is voor ‘</a:t>
            </a:r>
            <a:r>
              <a:rPr lang="nl-NL" sz="2400" dirty="0" err="1"/>
              <a:t>biomeiler</a:t>
            </a:r>
            <a:r>
              <a:rPr lang="nl-NL" sz="2400" dirty="0"/>
              <a:t>’. </a:t>
            </a:r>
          </a:p>
        </p:txBody>
      </p:sp>
    </p:spTree>
    <p:extLst>
      <p:ext uri="{BB962C8B-B14F-4D97-AF65-F5344CB8AC3E}">
        <p14:creationId xmlns:p14="http://schemas.microsoft.com/office/powerpoint/2010/main" val="1170225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D61713-9586-4487-895B-9169432E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0" y="365125"/>
            <a:ext cx="8350390" cy="1281113"/>
          </a:xfrm>
        </p:spPr>
        <p:txBody>
          <a:bodyPr/>
          <a:lstStyle/>
          <a:p>
            <a:r>
              <a:rPr lang="nl-NL" dirty="0"/>
              <a:t>Besluit: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9EC915-3C00-40BA-91BF-2FE6CF6B2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1" y="1825624"/>
            <a:ext cx="11261230" cy="4750153"/>
          </a:xfrm>
        </p:spPr>
        <p:txBody>
          <a:bodyPr/>
          <a:lstStyle/>
          <a:p>
            <a:r>
              <a:rPr lang="nl-NL" dirty="0"/>
              <a:t>Als het organisch materiaal volledig gecomposteerd is, vind je het                    					(doorstreep wat niet past) in zijn oorspronkelijke vorm. Het wordt omgezet in een andere stof: er vindt een                     plaats.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5ECDD99-A371-4646-A592-E09BC73AA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261780"/>
            <a:ext cx="1245870" cy="124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2C92DEB-202C-4305-AC0F-BC569EA6C5F7}"/>
              </a:ext>
            </a:extLst>
          </p:cNvPr>
          <p:cNvSpPr txBox="1"/>
          <p:nvPr/>
        </p:nvSpPr>
        <p:spPr>
          <a:xfrm>
            <a:off x="960120" y="2164081"/>
            <a:ext cx="405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niet meer terug/</a:t>
            </a:r>
            <a:r>
              <a:rPr lang="nl-NL" sz="2800" strike="sngStrike" dirty="0">
                <a:solidFill>
                  <a:srgbClr val="FF0000"/>
                </a:solidFill>
              </a:rPr>
              <a:t>terug</a:t>
            </a:r>
            <a:endParaRPr lang="nl-NL" sz="28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E534280-72EF-462E-B390-3044DB753CBC}"/>
              </a:ext>
            </a:extLst>
          </p:cNvPr>
          <p:cNvSpPr txBox="1"/>
          <p:nvPr/>
        </p:nvSpPr>
        <p:spPr>
          <a:xfrm>
            <a:off x="2476500" y="2928668"/>
            <a:ext cx="2415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stofomzetting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04000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247478-9DE8-4B95-B373-D57BF366B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0320" y="4561105"/>
            <a:ext cx="5656785" cy="2129220"/>
          </a:xfrm>
        </p:spPr>
        <p:txBody>
          <a:bodyPr/>
          <a:lstStyle/>
          <a:p>
            <a:r>
              <a:rPr lang="nl-NL" dirty="0"/>
              <a:t>Wat is nu eigenlijk compost? </a:t>
            </a:r>
          </a:p>
        </p:txBody>
      </p:sp>
    </p:spTree>
    <p:extLst>
      <p:ext uri="{BB962C8B-B14F-4D97-AF65-F5344CB8AC3E}">
        <p14:creationId xmlns:p14="http://schemas.microsoft.com/office/powerpoint/2010/main" val="213830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015D9E-C87B-4CE5-A9AE-B7C853FBE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0" y="365125"/>
            <a:ext cx="7893190" cy="1281113"/>
          </a:xfrm>
        </p:spPr>
        <p:txBody>
          <a:bodyPr/>
          <a:lstStyle/>
          <a:p>
            <a:r>
              <a:rPr lang="nl-NL" dirty="0"/>
              <a:t>Wat is nu eigenlijk compost?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CA7EC6-FB6B-47CB-809A-30E1B4129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24" y="2001485"/>
            <a:ext cx="11687951" cy="4750153"/>
          </a:xfrm>
        </p:spPr>
        <p:txBody>
          <a:bodyPr/>
          <a:lstStyle/>
          <a:p>
            <a:r>
              <a:rPr lang="nl-NL" dirty="0"/>
              <a:t>Compost is een humusproduct dat ontstaat door gedeeltelijke afbraak van plantaardige en dierlijke materialen. De plantaardige en dierlijke resten worden omgevormd tot compost door inwerking van allerlei micro-organismen (bacteriën en schimmels) en door wormen. 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D3C70C2-4E1E-43CB-A1CD-C584FFFEA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465" y="365125"/>
            <a:ext cx="1129189" cy="112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986288D1-744E-4345-AA41-5D3A2C51A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54" y="517048"/>
            <a:ext cx="977266" cy="97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934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6EE762-D46F-4F36-A7F8-A1B8BB666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8613" y="4561105"/>
            <a:ext cx="4741332" cy="2129220"/>
          </a:xfrm>
        </p:spPr>
        <p:txBody>
          <a:bodyPr/>
          <a:lstStyle/>
          <a:p>
            <a:r>
              <a:rPr lang="nl-NL" dirty="0" err="1"/>
              <a:t>Compostheater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7612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491229-E2C0-4F0E-9002-2541C540A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/>
              <a:t>Ga op zoek naar de vertaling van het Engelse woord ‘</a:t>
            </a:r>
            <a:r>
              <a:rPr lang="nl-NL" sz="4400" dirty="0" err="1"/>
              <a:t>heater</a:t>
            </a:r>
            <a:r>
              <a:rPr lang="nl-NL" sz="4400" dirty="0"/>
              <a:t>’.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234EBA4-5BF8-424A-A572-360A35711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920875"/>
            <a:ext cx="116395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20B5A6E-D0B5-49F9-9AF9-3F204CD272AF}"/>
              </a:ext>
            </a:extLst>
          </p:cNvPr>
          <p:cNvSpPr txBox="1"/>
          <p:nvPr/>
        </p:nvSpPr>
        <p:spPr>
          <a:xfrm>
            <a:off x="6607104" y="3261360"/>
            <a:ext cx="3542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rgbClr val="FF0000"/>
                </a:solidFill>
              </a:rPr>
              <a:t>Verwarming</a:t>
            </a:r>
            <a:r>
              <a:rPr lang="nl-NL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408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36F371-BC48-4354-970D-0BE91D3FC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Compostheater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1C78A4-6717-411C-A398-1AA94F88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825624"/>
            <a:ext cx="10605910" cy="475015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Verschilt de buitentemperatuur van de temperatuur in de composthoop?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Kruis de bewering aan dat volgens jou juist is.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Benodigdheden: </a:t>
            </a:r>
            <a:r>
              <a:rPr lang="nl-NL" dirty="0"/>
              <a:t>composthoop en thermometer 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Werkwijze: </a:t>
            </a:r>
            <a:r>
              <a:rPr lang="nl-NL" dirty="0"/>
              <a:t>zie werkbundel</a:t>
            </a:r>
            <a:endParaRPr lang="nl-NL" b="1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14968F6B-26A9-49DD-BB33-55A4E4BD4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" y="1825624"/>
            <a:ext cx="795656" cy="79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FF6B8913-7562-4334-A337-FAFC8731C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3126349"/>
            <a:ext cx="946150" cy="6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3EAF30B6-D389-4CE7-85F4-86C6B9AA7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1" y="4684674"/>
            <a:ext cx="703431" cy="70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367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C3AC07-0768-4EEA-8A44-4A5CEA76F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Compostheater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8C8C91-35F7-438D-985B-351A660F8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Vul in. </a:t>
            </a:r>
          </a:p>
          <a:p>
            <a:r>
              <a:rPr lang="nl-NL" dirty="0"/>
              <a:t>De gemeten buitentemperatuur is gelijk aan _____________ °C. </a:t>
            </a:r>
          </a:p>
          <a:p>
            <a:r>
              <a:rPr lang="nl-NL" dirty="0"/>
              <a:t>De gemeten temperatuur in de composthoop is gelijk aan _____________ °C. 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E2B4F18C-6DFF-4F2A-910B-4598C1F81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90" y="1882140"/>
            <a:ext cx="13716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206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1E37D-E549-477A-94DB-AA74CE31A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5160" y="365125"/>
            <a:ext cx="8639950" cy="1281113"/>
          </a:xfrm>
        </p:spPr>
        <p:txBody>
          <a:bodyPr/>
          <a:lstStyle/>
          <a:p>
            <a:r>
              <a:rPr lang="nl-NL" dirty="0"/>
              <a:t>Besluit: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64A750-5BFB-4C96-B4CB-1AD2C676E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Doorstreep wat niet past. </a:t>
            </a:r>
          </a:p>
          <a:p>
            <a:r>
              <a:rPr lang="nl-NL" dirty="0"/>
              <a:t>De buitentemperatuur is                                              de temperatuur in de </a:t>
            </a:r>
            <a:r>
              <a:rPr lang="nl-NL" dirty="0" err="1"/>
              <a:t>biomeiler</a:t>
            </a:r>
            <a:r>
              <a:rPr lang="nl-NL" dirty="0"/>
              <a:t>.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Wie of wat zorgt voor de warmte in de </a:t>
            </a:r>
            <a:r>
              <a:rPr lang="nl-NL" dirty="0" err="1"/>
              <a:t>compostheater</a:t>
            </a:r>
            <a:r>
              <a:rPr lang="nl-NL" dirty="0"/>
              <a:t>? Deze onderzoeksvraag wordt later nog beantwoord.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965B96BA-BB80-453D-8503-FADE29400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777" y="352301"/>
            <a:ext cx="1155983" cy="115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07405EC3-B15C-4BBE-9D35-32CBE21D0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70" y="4617720"/>
            <a:ext cx="1069803" cy="104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38DEB5C-1FFA-486D-93DC-B7B8C6FC186B}"/>
              </a:ext>
            </a:extLst>
          </p:cNvPr>
          <p:cNvSpPr txBox="1"/>
          <p:nvPr/>
        </p:nvSpPr>
        <p:spPr>
          <a:xfrm>
            <a:off x="6202680" y="2286000"/>
            <a:ext cx="5196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lager dan/</a:t>
            </a:r>
            <a:r>
              <a:rPr lang="nl-NL" sz="2800" strike="sngStrike" dirty="0">
                <a:solidFill>
                  <a:srgbClr val="FF0000"/>
                </a:solidFill>
              </a:rPr>
              <a:t>hoger dan/gelijk aan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58796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8E3427-18DE-4E1B-8486-8F56FF0CF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/>
              <a:t>Extra oefening: Hoe kan je zelf composteren? </a:t>
            </a: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403726AA-3F9A-44C0-8B3C-85DFE654EE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763391"/>
              </p:ext>
            </p:extLst>
          </p:nvPr>
        </p:nvGraphicFramePr>
        <p:xfrm>
          <a:off x="1005840" y="2118360"/>
          <a:ext cx="10683240" cy="4519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3511167962"/>
                    </a:ext>
                  </a:extLst>
                </a:gridCol>
                <a:gridCol w="8168640">
                  <a:extLst>
                    <a:ext uri="{9D8B030D-6E8A-4147-A177-3AD203B41FA5}">
                      <a16:colId xmlns:a16="http://schemas.microsoft.com/office/drawing/2014/main" val="2572567297"/>
                    </a:ext>
                  </a:extLst>
                </a:gridCol>
              </a:tblGrid>
              <a:tr h="901192">
                <a:tc>
                  <a:txBody>
                    <a:bodyPr/>
                    <a:lstStyle/>
                    <a:p>
                      <a:pPr algn="ctr"/>
                      <a:r>
                        <a:rPr lang="nl-NL" sz="4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Ga op zoek naar een geschikte plaats in de tuin. Dit is een plaats met een onverharde ondergrond of een plaats met enkele uren zonlicht per dag.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894169"/>
                  </a:ext>
                </a:extLst>
              </a:tr>
              <a:tr h="901192">
                <a:tc>
                  <a:txBody>
                    <a:bodyPr/>
                    <a:lstStyle/>
                    <a:p>
                      <a:pPr algn="ctr"/>
                      <a:r>
                        <a:rPr lang="nl-NL" sz="40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Roer wekelijks met een stok in de composthoop. 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857454"/>
                  </a:ext>
                </a:extLst>
              </a:tr>
              <a:tr h="901192">
                <a:tc>
                  <a:txBody>
                    <a:bodyPr/>
                    <a:lstStyle/>
                    <a:p>
                      <a:pPr algn="ctr"/>
                      <a:r>
                        <a:rPr lang="nl-NL" sz="40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Breng vervolgens de composteerbare materialen (als je deze hebt) in het vat. Zorg voor een goede afwisseling van 'bruin' en 'groen'. 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676459"/>
                  </a:ext>
                </a:extLst>
              </a:tr>
              <a:tr h="901192">
                <a:tc>
                  <a:txBody>
                    <a:bodyPr/>
                    <a:lstStyle/>
                    <a:p>
                      <a:pPr algn="ctr"/>
                      <a:r>
                        <a:rPr lang="nl-NL" sz="40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 onderaan op de bodemplaat van het vat een 10 cm dikke laag luchtig materiaal. Luchtig materiaal zijn houtsnippers, fijne takjes, houterige stengels van vaste planten, dennennaalden, … 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811118"/>
                  </a:ext>
                </a:extLst>
              </a:tr>
              <a:tr h="901192">
                <a:tc>
                  <a:txBody>
                    <a:bodyPr/>
                    <a:lstStyle/>
                    <a:p>
                      <a:pPr algn="ctr"/>
                      <a:r>
                        <a:rPr lang="nl-NL" sz="40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enkele maanden verwijder je de reeds verteerde compost. 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017877"/>
                  </a:ext>
                </a:extLst>
              </a:tr>
            </a:tbl>
          </a:graphicData>
        </a:graphic>
      </p:graphicFrame>
      <p:sp>
        <p:nvSpPr>
          <p:cNvPr id="6" name="Rechthoek 5">
            <a:extLst>
              <a:ext uri="{FF2B5EF4-FFF2-40B4-BE49-F238E27FC236}">
                <a16:creationId xmlns:a16="http://schemas.microsoft.com/office/drawing/2014/main" id="{5C0B4A2D-4167-4861-A920-CF8CD3B1A0DF}"/>
              </a:ext>
            </a:extLst>
          </p:cNvPr>
          <p:cNvSpPr/>
          <p:nvPr/>
        </p:nvSpPr>
        <p:spPr>
          <a:xfrm>
            <a:off x="1005840" y="2118360"/>
            <a:ext cx="2484120" cy="883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DB7A75F1-E3CA-4C6B-A862-955F7765BF88}"/>
              </a:ext>
            </a:extLst>
          </p:cNvPr>
          <p:cNvSpPr/>
          <p:nvPr/>
        </p:nvSpPr>
        <p:spPr>
          <a:xfrm>
            <a:off x="1005840" y="4831080"/>
            <a:ext cx="2484120" cy="883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B98C5FF-09C7-4A0F-9D33-0544D7DB3E6A}"/>
              </a:ext>
            </a:extLst>
          </p:cNvPr>
          <p:cNvSpPr/>
          <p:nvPr/>
        </p:nvSpPr>
        <p:spPr>
          <a:xfrm>
            <a:off x="1008098" y="3935666"/>
            <a:ext cx="2484120" cy="883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E5E6896-8A9F-44CE-B18B-76D8F3C20747}"/>
              </a:ext>
            </a:extLst>
          </p:cNvPr>
          <p:cNvSpPr/>
          <p:nvPr/>
        </p:nvSpPr>
        <p:spPr>
          <a:xfrm>
            <a:off x="1005840" y="3021584"/>
            <a:ext cx="2484120" cy="883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01820E9D-BD0F-4765-A28B-D2ABE85007F3}"/>
              </a:ext>
            </a:extLst>
          </p:cNvPr>
          <p:cNvSpPr/>
          <p:nvPr/>
        </p:nvSpPr>
        <p:spPr>
          <a:xfrm>
            <a:off x="1005840" y="5734304"/>
            <a:ext cx="2484120" cy="883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86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35E4D6C7-A533-4632-B4FF-40585C708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2130" y="420511"/>
            <a:ext cx="2682346" cy="579966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683046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iomeiler: Meteoria - ISETEHTAVAD VÕRGUVABAD TAASTUVENERGIA LAHENDUSED">
            <a:extLst>
              <a:ext uri="{FF2B5EF4-FFF2-40B4-BE49-F238E27FC236}">
                <a16:creationId xmlns:a16="http://schemas.microsoft.com/office/drawing/2014/main" id="{BAD2E898-BB6F-4CE9-8628-C647AD077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097" y="576263"/>
            <a:ext cx="4509353" cy="298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dge - Biomeiler - Warmte uit compost">
            <a:extLst>
              <a:ext uri="{FF2B5EF4-FFF2-40B4-BE49-F238E27FC236}">
                <a16:creationId xmlns:a16="http://schemas.microsoft.com/office/drawing/2014/main" id="{6AFA6177-81A5-4A88-8B8B-D605893C8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34696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iomeiler - Bouwval Gezocht en Gevonden">
            <a:extLst>
              <a:ext uri="{FF2B5EF4-FFF2-40B4-BE49-F238E27FC236}">
                <a16:creationId xmlns:a16="http://schemas.microsoft.com/office/drawing/2014/main" id="{35710808-4DE9-43B4-BA80-648E2F67C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53" y="4134802"/>
            <a:ext cx="4008306" cy="225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86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4AA754-AB6F-4609-B52B-9C107A5302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Oefening 2: Waaraan denk jij bij het woord </a:t>
            </a:r>
            <a:r>
              <a:rPr lang="nl-NL" dirty="0" err="1"/>
              <a:t>biomeiler</a:t>
            </a:r>
            <a:r>
              <a:rPr lang="nl-NL" dirty="0"/>
              <a:t>?</a:t>
            </a:r>
          </a:p>
        </p:txBody>
      </p:sp>
      <p:pic>
        <p:nvPicPr>
          <p:cNvPr id="3" name="Picture 2" descr="Mentimeter - Doedactiek">
            <a:extLst>
              <a:ext uri="{FF2B5EF4-FFF2-40B4-BE49-F238E27FC236}">
                <a16:creationId xmlns:a16="http://schemas.microsoft.com/office/drawing/2014/main" id="{444DBD1B-2C17-4EA8-8F9E-B01F8AC10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266" y="601133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442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A19394A-E0AD-4C65-888A-7B0E5F2E5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025" y="583438"/>
            <a:ext cx="9914536" cy="569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26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0335EA-6C13-4923-B522-77E2BD32B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778" y="365125"/>
            <a:ext cx="10315222" cy="1281113"/>
          </a:xfrm>
        </p:spPr>
        <p:txBody>
          <a:bodyPr/>
          <a:lstStyle/>
          <a:p>
            <a:r>
              <a:rPr lang="nl-NL" sz="4400" dirty="0"/>
              <a:t>Oefening 3: Wat zit er in de </a:t>
            </a:r>
            <a:r>
              <a:rPr lang="nl-NL" sz="4400" dirty="0" err="1"/>
              <a:t>biomeiler</a:t>
            </a:r>
            <a:r>
              <a:rPr lang="nl-NL" sz="4400" dirty="0"/>
              <a:t>?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521A9FD-346D-4432-B27D-98093CBC5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13105"/>
            <a:ext cx="4796367" cy="477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 invoegen...">
            <a:extLst>
              <a:ext uri="{FF2B5EF4-FFF2-40B4-BE49-F238E27FC236}">
                <a16:creationId xmlns:a16="http://schemas.microsoft.com/office/drawing/2014/main" id="{311F3E2D-69D3-4647-BC12-64046154C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685" y="1713105"/>
            <a:ext cx="2914649" cy="192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3E4CF4DC-294D-48C0-9B84-1E383FD12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685" y="4536492"/>
            <a:ext cx="2914649" cy="19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B4FBEFB-9BDA-479D-A64C-F67AA6441FC0}"/>
              </a:ext>
            </a:extLst>
          </p:cNvPr>
          <p:cNvSpPr txBox="1"/>
          <p:nvPr/>
        </p:nvSpPr>
        <p:spPr>
          <a:xfrm>
            <a:off x="9160931" y="1713105"/>
            <a:ext cx="26641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Banaanschil, ui, tomaat, paprika… Afval van groenten en fruit.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F328770-1F3E-4329-9115-8072984DC258}"/>
              </a:ext>
            </a:extLst>
          </p:cNvPr>
          <p:cNvSpPr txBox="1"/>
          <p:nvPr/>
        </p:nvSpPr>
        <p:spPr>
          <a:xfrm>
            <a:off x="9160929" y="4438195"/>
            <a:ext cx="2664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Houtsnippers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42047EF-F94F-4838-8F7C-9DC4AE45C581}"/>
              </a:ext>
            </a:extLst>
          </p:cNvPr>
          <p:cNvSpPr txBox="1"/>
          <p:nvPr/>
        </p:nvSpPr>
        <p:spPr>
          <a:xfrm>
            <a:off x="9160928" y="3344403"/>
            <a:ext cx="2664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30%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3CCCE8F-EF61-4A66-95A7-67CD0A782F16}"/>
              </a:ext>
            </a:extLst>
          </p:cNvPr>
          <p:cNvSpPr txBox="1"/>
          <p:nvPr/>
        </p:nvSpPr>
        <p:spPr>
          <a:xfrm>
            <a:off x="9160928" y="4995908"/>
            <a:ext cx="2664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70%</a:t>
            </a:r>
          </a:p>
        </p:txBody>
      </p:sp>
    </p:spTree>
    <p:extLst>
      <p:ext uri="{BB962C8B-B14F-4D97-AF65-F5344CB8AC3E}">
        <p14:creationId xmlns:p14="http://schemas.microsoft.com/office/powerpoint/2010/main" val="293835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5EC742-B145-4DB2-8A4E-B4FAB391B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777" y="282223"/>
            <a:ext cx="9948332" cy="1281113"/>
          </a:xfrm>
        </p:spPr>
        <p:txBody>
          <a:bodyPr/>
          <a:lstStyle/>
          <a:p>
            <a:r>
              <a:rPr lang="nl-NL" sz="4000" dirty="0"/>
              <a:t>Oefening 4:Waarom wordt deze verhouding gebruikt voor het opvullen van de </a:t>
            </a:r>
            <a:r>
              <a:rPr lang="nl-NL" sz="4000" dirty="0" err="1"/>
              <a:t>biomeiler</a:t>
            </a:r>
            <a:r>
              <a:rPr lang="nl-NL" sz="4000" dirty="0"/>
              <a:t>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2AD9E3-843E-4242-ABD6-DA8C30544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Er moeten veel houtsnippers aanwezig zijn omdat de houtsnippers voor zuurstof zorgen. 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Indien er minder houtsnippers worden toegevoegd, moeten er andere maatregelen genomen worden om zuurstof in de composthoop te brengen.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162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92DFD9-75DF-46C7-BE6C-9019FCB2C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/>
              <a:t>Oefening 5: Waarvoor staat gft? </a:t>
            </a:r>
            <a:br>
              <a:rPr lang="nl-NL" sz="4400" dirty="0"/>
            </a:br>
            <a:r>
              <a:rPr lang="nl-NL" sz="4400" dirty="0"/>
              <a:t>Geef ook telkens een voorbeeld.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42EDC4-536F-4D56-B2BD-BD572988A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groenten</a:t>
            </a:r>
          </a:p>
          <a:p>
            <a:pPr lvl="1"/>
            <a:r>
              <a:rPr lang="nl-NL" dirty="0"/>
              <a:t>Sla, tomaten, prei, bloemkool… </a:t>
            </a:r>
          </a:p>
          <a:p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fruit</a:t>
            </a:r>
          </a:p>
          <a:p>
            <a:pPr lvl="1"/>
            <a:r>
              <a:rPr lang="nl-NL" dirty="0"/>
              <a:t>Appel, peer, appelsien, banaan, kiwi…</a:t>
            </a:r>
          </a:p>
          <a:p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tuinafval</a:t>
            </a:r>
          </a:p>
          <a:p>
            <a:pPr lvl="1"/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Gras, bladeren, </a:t>
            </a:r>
            <a:r>
              <a:rPr lang="nl-NL" dirty="0" err="1">
                <a:solidFill>
                  <a:schemeClr val="tx2">
                    <a:lumMod val="75000"/>
                  </a:schemeClr>
                </a:solidFill>
              </a:rPr>
              <a:t>haagscheersel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, snoeiafval…</a:t>
            </a:r>
          </a:p>
        </p:txBody>
      </p:sp>
      <p:pic>
        <p:nvPicPr>
          <p:cNvPr id="6148" name="Picture 4" descr="De top 10 van gezondste groenten – GroenteGroente.nl">
            <a:extLst>
              <a:ext uri="{FF2B5EF4-FFF2-40B4-BE49-F238E27FC236}">
                <a16:creationId xmlns:a16="http://schemas.microsoft.com/office/drawing/2014/main" id="{3006FF69-FA35-4727-B59B-3897A2220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934" y="1646238"/>
            <a:ext cx="2545081" cy="136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oet je fruit skippen om af te vallen?">
            <a:extLst>
              <a:ext uri="{FF2B5EF4-FFF2-40B4-BE49-F238E27FC236}">
                <a16:creationId xmlns:a16="http://schemas.microsoft.com/office/drawing/2014/main" id="{73F61B6D-782A-4572-8111-E14F63D5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840" y="3192967"/>
            <a:ext cx="2051015" cy="136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ontainer huren voor groenafval bij K-containers">
            <a:extLst>
              <a:ext uri="{FF2B5EF4-FFF2-40B4-BE49-F238E27FC236}">
                <a16:creationId xmlns:a16="http://schemas.microsoft.com/office/drawing/2014/main" id="{60C6C567-4E70-4BEB-A548-F69ADBB7E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840" y="4746977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56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BA88C7-D264-486F-ACBA-8AA8A4C9E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778" y="365125"/>
            <a:ext cx="10315222" cy="1281113"/>
          </a:xfrm>
        </p:spPr>
        <p:txBody>
          <a:bodyPr/>
          <a:lstStyle/>
          <a:p>
            <a:r>
              <a:rPr lang="nl-NL" sz="4000" dirty="0"/>
              <a:t>Oefening 6: Wat hoort er thuis op de composthoop en wat niet? </a:t>
            </a:r>
          </a:p>
        </p:txBody>
      </p:sp>
      <p:pic>
        <p:nvPicPr>
          <p:cNvPr id="9218" name="Picture 2" descr="Zelf compost maken - Van Buynder">
            <a:extLst>
              <a:ext uri="{FF2B5EF4-FFF2-40B4-BE49-F238E27FC236}">
                <a16:creationId xmlns:a16="http://schemas.microsoft.com/office/drawing/2014/main" id="{87F0DF99-4EC9-40A7-BE87-25DB1B3E0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190" y="1983902"/>
            <a:ext cx="6767690" cy="450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89985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H -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2632_00018418_UCLL_PPT_Sjabloonv8.potx" id="{6A28758C-7AEE-4EB9-B345-31A973BF1F30}" vid="{428C328C-271A-4178-AD6C-74556DE0366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B05DBF403B0149B77E17C929B6CB99" ma:contentTypeVersion="10" ma:contentTypeDescription="Een nieuw document maken." ma:contentTypeScope="" ma:versionID="9bd0e4d5e0c6856c22aaad8584701890">
  <xsd:schema xmlns:xsd="http://www.w3.org/2001/XMLSchema" xmlns:xs="http://www.w3.org/2001/XMLSchema" xmlns:p="http://schemas.microsoft.com/office/2006/metadata/properties" xmlns:ns3="f22297b6-9931-4989-8040-2d59c46f42d9" targetNamespace="http://schemas.microsoft.com/office/2006/metadata/properties" ma:root="true" ma:fieldsID="4c0adf190ee670a97da8f1776a3f15f4" ns3:_="">
    <xsd:import namespace="f22297b6-9931-4989-8040-2d59c46f42d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2297b6-9931-4989-8040-2d59c46f42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261929-1714-48F2-B381-88ECDCE16487}">
  <ds:schemaRefs>
    <ds:schemaRef ds:uri="http://purl.org/dc/elements/1.1/"/>
    <ds:schemaRef ds:uri="http://purl.org/dc/dcmitype/"/>
    <ds:schemaRef ds:uri="f22297b6-9931-4989-8040-2d59c46f42d9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99CC9C1-5BBF-4B4F-87F4-D36662893D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49BD90-E93F-486F-8714-48D76853C8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2297b6-9931-4989-8040-2d59c46f42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UCLL Powerpoint</Template>
  <TotalTime>4085</TotalTime>
  <Words>970</Words>
  <Application>Microsoft Office PowerPoint</Application>
  <PresentationFormat>Breedbeeld</PresentationFormat>
  <Paragraphs>137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4" baseType="lpstr">
      <vt:lpstr>Arial</vt:lpstr>
      <vt:lpstr>Calibri</vt:lpstr>
      <vt:lpstr>Tahoma</vt:lpstr>
      <vt:lpstr>Wingdings</vt:lpstr>
      <vt:lpstr>Kantoorthema</vt:lpstr>
      <vt:lpstr>Basismodule 1: Verwondering </vt:lpstr>
      <vt:lpstr>Doelen van deze module</vt:lpstr>
      <vt:lpstr>PowerPoint-presentatie</vt:lpstr>
      <vt:lpstr>Oefening 2: Waaraan denk jij bij het woord biomeiler?</vt:lpstr>
      <vt:lpstr>PowerPoint-presentatie</vt:lpstr>
      <vt:lpstr>Oefening 3: Wat zit er in de biomeiler?</vt:lpstr>
      <vt:lpstr>Oefening 4:Waarom wordt deze verhouding gebruikt voor het opvullen van de biomeiler? </vt:lpstr>
      <vt:lpstr>Oefening 5: Waarvoor staat gft?  Geef ook telkens een voorbeeld. </vt:lpstr>
      <vt:lpstr>Oefening 6: Wat hoort er thuis op de composthoop en wat niet? </vt:lpstr>
      <vt:lpstr>PowerPoint-presentatie</vt:lpstr>
      <vt:lpstr>Oefening 7: Organisch is de vertaling van 'organic'. </vt:lpstr>
      <vt:lpstr>Oefening 7: Organisch is de vertaling van 'organic'. </vt:lpstr>
      <vt:lpstr>Besluit:</vt:lpstr>
      <vt:lpstr>Waarvoor is compost nuttig? </vt:lpstr>
      <vt:lpstr>Wat zijn de voordelen van composteren?</vt:lpstr>
      <vt:lpstr>Waarom is composteren nuttig?  </vt:lpstr>
      <vt:lpstr>Wat is composteren? </vt:lpstr>
      <vt:lpstr>Wat is composteren?</vt:lpstr>
      <vt:lpstr>Wat is composteren?</vt:lpstr>
      <vt:lpstr>Besluit: </vt:lpstr>
      <vt:lpstr>Wat is nu eigenlijk compost? </vt:lpstr>
      <vt:lpstr>Wat is nu eigenlijk compost? </vt:lpstr>
      <vt:lpstr>Compostheater </vt:lpstr>
      <vt:lpstr>Ga op zoek naar de vertaling van het Engelse woord ‘heater’.</vt:lpstr>
      <vt:lpstr>Compostheater </vt:lpstr>
      <vt:lpstr>Compostheater</vt:lpstr>
      <vt:lpstr>Besluit:</vt:lpstr>
      <vt:lpstr>Extra oefening: Hoe kan je zelf composteren?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Kunststoffen</dc:title>
  <dc:creator>Krista Kindermans</dc:creator>
  <cp:lastModifiedBy>Michelle Coomans</cp:lastModifiedBy>
  <cp:revision>56</cp:revision>
  <dcterms:created xsi:type="dcterms:W3CDTF">2021-01-31T10:56:54Z</dcterms:created>
  <dcterms:modified xsi:type="dcterms:W3CDTF">2022-06-01T13:15:16Z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0x0101008DB05DBF403B0149B77E17C929B6CB99</vt:lpwstr>
  </property>
</Properties>
</file>