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69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2" r:id="rId16"/>
    <p:sldId id="268" r:id="rId17"/>
    <p:sldId id="273" r:id="rId18"/>
    <p:sldId id="278" r:id="rId19"/>
    <p:sldId id="277" r:id="rId20"/>
    <p:sldId id="279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74" r:id="rId31"/>
    <p:sldId id="290" r:id="rId32"/>
    <p:sldId id="313" r:id="rId33"/>
    <p:sldId id="314" r:id="rId34"/>
    <p:sldId id="291" r:id="rId35"/>
    <p:sldId id="297" r:id="rId36"/>
    <p:sldId id="292" r:id="rId37"/>
    <p:sldId id="296" r:id="rId38"/>
    <p:sldId id="294" r:id="rId39"/>
    <p:sldId id="295" r:id="rId40"/>
    <p:sldId id="293" r:id="rId41"/>
    <p:sldId id="298" r:id="rId42"/>
    <p:sldId id="299" r:id="rId43"/>
    <p:sldId id="317" r:id="rId44"/>
    <p:sldId id="300" r:id="rId45"/>
    <p:sldId id="301" r:id="rId46"/>
    <p:sldId id="302" r:id="rId47"/>
    <p:sldId id="303" r:id="rId48"/>
    <p:sldId id="315" r:id="rId49"/>
    <p:sldId id="304" r:id="rId50"/>
    <p:sldId id="305" r:id="rId51"/>
    <p:sldId id="310" r:id="rId52"/>
    <p:sldId id="311" r:id="rId53"/>
    <p:sldId id="312" r:id="rId54"/>
    <p:sldId id="308" r:id="rId55"/>
    <p:sldId id="309" r:id="rId56"/>
    <p:sldId id="307" r:id="rId57"/>
    <p:sldId id="316" r:id="rId58"/>
    <p:sldId id="275" r:id="rId59"/>
    <p:sldId id="276" r:id="rId60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1E1"/>
    <a:srgbClr val="FF6161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ijl, lich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24" autoAdjust="0"/>
    <p:restoredTop sz="94660"/>
  </p:normalViewPr>
  <p:slideViewPr>
    <p:cSldViewPr snapToGrid="0">
      <p:cViewPr varScale="1">
        <p:scale>
          <a:sx n="31" d="100"/>
          <a:sy n="31" d="100"/>
        </p:scale>
        <p:origin x="66" y="13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314C9727-0B93-42FC-A5F9-4CEE922F23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="" xmlns:a16="http://schemas.microsoft.com/office/drawing/2014/main" id="{E16734DC-CFAD-472E-807D-513057869D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1DDEEDE8-6B49-43B3-95DB-333A7DD59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D7DC3-6801-4CDA-9099-43625E0D5493}" type="datetimeFigureOut">
              <a:rPr lang="nl-BE" smtClean="0"/>
              <a:t>21/03/2020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22C9D13C-2CBD-4B47-8E1A-D41A01D1D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C7D540F3-1159-4F2B-B62F-65212C557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8848-675A-402C-A808-61967B9A64A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86406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90572BC9-013D-4E06-BBE7-D486F953F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="" xmlns:a16="http://schemas.microsoft.com/office/drawing/2014/main" id="{9D3E6D45-4CEF-47A9-A241-E1508DF482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FFE26596-99C1-427F-9D03-811852ED2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D7DC3-6801-4CDA-9099-43625E0D5493}" type="datetimeFigureOut">
              <a:rPr lang="nl-BE" smtClean="0"/>
              <a:t>21/03/2020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0C7EA671-14A1-49EC-8995-5A6011A97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1EE5680E-2677-4809-99AC-1D9B84D3C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8848-675A-402C-A808-61967B9A64A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5104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="" xmlns:a16="http://schemas.microsoft.com/office/drawing/2014/main" id="{5A6B257D-CB3B-4AF8-8381-8D4147CE49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="" xmlns:a16="http://schemas.microsoft.com/office/drawing/2014/main" id="{1F3B4365-89FF-484C-BBF4-9CA3BCA566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AB6A9727-AE54-4175-9D03-4C9C187E0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D7DC3-6801-4CDA-9099-43625E0D5493}" type="datetimeFigureOut">
              <a:rPr lang="nl-BE" smtClean="0"/>
              <a:t>21/03/2020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BB4717C6-E196-446D-9470-8E4B70EAF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7563C479-A331-4A6D-9B13-323F86527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8848-675A-402C-A808-61967B9A64A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86471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22C23757-A6DA-4313-9878-75E939196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11B94644-20AA-4D60-A72D-F8E13C8E6B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D53D875C-C3F2-4A99-82CB-958419B68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D7DC3-6801-4CDA-9099-43625E0D5493}" type="datetimeFigureOut">
              <a:rPr lang="nl-BE" smtClean="0"/>
              <a:t>21/03/2020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23E6F983-9BC2-43D6-A314-043E20360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80EDA6E5-796C-43E8-854F-8943381F3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8848-675A-402C-A808-61967B9A64A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68520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428AAB8F-F876-400A-8950-35B4EC43D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="" xmlns:a16="http://schemas.microsoft.com/office/drawing/2014/main" id="{515577D6-8FD0-4496-B511-FFA14D4BED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46A1EDA9-F3CB-4A36-9CDD-C478589C2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D7DC3-6801-4CDA-9099-43625E0D5493}" type="datetimeFigureOut">
              <a:rPr lang="nl-BE" smtClean="0"/>
              <a:t>21/03/2020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3AE1B6FF-1B9D-4A7E-977B-BF877D9F1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9AD43555-6135-4AE3-8B53-40AB665A7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8848-675A-402C-A808-61967B9A64A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66426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B37254E-9732-48D0-9D87-3298D93D4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4635AE94-5AF6-4C03-9BA7-DDD365D3C6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="" xmlns:a16="http://schemas.microsoft.com/office/drawing/2014/main" id="{3D809129-6146-4143-95A0-24649F008A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="" xmlns:a16="http://schemas.microsoft.com/office/drawing/2014/main" id="{081CC04F-F693-4BDC-8A21-A13DF67DB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D7DC3-6801-4CDA-9099-43625E0D5493}" type="datetimeFigureOut">
              <a:rPr lang="nl-BE" smtClean="0"/>
              <a:t>21/03/2020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="" xmlns:a16="http://schemas.microsoft.com/office/drawing/2014/main" id="{62ACAD95-5C26-4105-9B63-7F1D7C2C0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="" xmlns:a16="http://schemas.microsoft.com/office/drawing/2014/main" id="{65B6966E-F1EC-439C-A0BC-0AC66D76D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8848-675A-402C-A808-61967B9A64A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45906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8C0DF1A8-A3C2-45F3-B6B2-74D93F915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="" xmlns:a16="http://schemas.microsoft.com/office/drawing/2014/main" id="{13139693-DA34-4A08-AC8D-E40E9AB47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="" xmlns:a16="http://schemas.microsoft.com/office/drawing/2014/main" id="{FE477F81-1F86-4F60-9DC4-7390A948DB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="" xmlns:a16="http://schemas.microsoft.com/office/drawing/2014/main" id="{1447853A-38DE-4F73-AE89-A0401704BA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="" xmlns:a16="http://schemas.microsoft.com/office/drawing/2014/main" id="{70D4CBA5-7254-407F-B779-2EFF712C09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="" xmlns:a16="http://schemas.microsoft.com/office/drawing/2014/main" id="{8B12E610-E89E-45F2-8AB4-9EC81C79A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D7DC3-6801-4CDA-9099-43625E0D5493}" type="datetimeFigureOut">
              <a:rPr lang="nl-BE" smtClean="0"/>
              <a:t>21/03/2020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="" xmlns:a16="http://schemas.microsoft.com/office/drawing/2014/main" id="{C2461E7B-3D98-4507-867C-89DEDCA19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="" xmlns:a16="http://schemas.microsoft.com/office/drawing/2014/main" id="{D0DD51EA-35A8-40F3-9A2B-E156E71A3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8848-675A-402C-A808-61967B9A64A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83200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BFF1003F-13F7-4AA0-A209-C3ADECEBA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="" xmlns:a16="http://schemas.microsoft.com/office/drawing/2014/main" id="{A2BA7AA7-FAF9-4551-9848-D5F585DC9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D7DC3-6801-4CDA-9099-43625E0D5493}" type="datetimeFigureOut">
              <a:rPr lang="nl-BE" smtClean="0"/>
              <a:t>21/03/2020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="" xmlns:a16="http://schemas.microsoft.com/office/drawing/2014/main" id="{08E8C7A9-BA88-40A3-9F3B-6FA6989C2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="" xmlns:a16="http://schemas.microsoft.com/office/drawing/2014/main" id="{E30A4A25-E9B1-43A5-B38F-BF03D4D25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8848-675A-402C-A808-61967B9A64A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39148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="" xmlns:a16="http://schemas.microsoft.com/office/drawing/2014/main" id="{7768DD9B-5AB8-4792-BF1E-42BFEFB60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D7DC3-6801-4CDA-9099-43625E0D5493}" type="datetimeFigureOut">
              <a:rPr lang="nl-BE" smtClean="0"/>
              <a:t>21/03/2020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="" xmlns:a16="http://schemas.microsoft.com/office/drawing/2014/main" id="{41B34961-9B4B-4242-AB56-FAB736A13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="" xmlns:a16="http://schemas.microsoft.com/office/drawing/2014/main" id="{39270858-6E07-4500-9A8F-A31FEEFA2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8848-675A-402C-A808-61967B9A64A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99029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93F38543-99A7-4EBB-88B6-F556830DE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31C5B8AD-BF88-4C9F-AC9E-627B83095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="" xmlns:a16="http://schemas.microsoft.com/office/drawing/2014/main" id="{E12A63CD-7536-424B-825A-946F930C5D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="" xmlns:a16="http://schemas.microsoft.com/office/drawing/2014/main" id="{791D8EE9-738E-4885-B5E9-168D96F5C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D7DC3-6801-4CDA-9099-43625E0D5493}" type="datetimeFigureOut">
              <a:rPr lang="nl-BE" smtClean="0"/>
              <a:t>21/03/2020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="" xmlns:a16="http://schemas.microsoft.com/office/drawing/2014/main" id="{97CDD3F1-EA0B-4A3C-A3B3-CBC7790FD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="" xmlns:a16="http://schemas.microsoft.com/office/drawing/2014/main" id="{7074F95A-CFA0-4AFC-98DE-A80722EE9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8848-675A-402C-A808-61967B9A64A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1969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1C9F01DE-DE76-4CB9-B412-1FB8D3086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="" xmlns:a16="http://schemas.microsoft.com/office/drawing/2014/main" id="{D21C65CC-340B-4BE4-82F1-896FD5387C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="" xmlns:a16="http://schemas.microsoft.com/office/drawing/2014/main" id="{345E6484-8F98-42BB-8DCC-ACC048FF04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="" xmlns:a16="http://schemas.microsoft.com/office/drawing/2014/main" id="{C635EAB5-C109-4011-9F01-6A172FDE3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D7DC3-6801-4CDA-9099-43625E0D5493}" type="datetimeFigureOut">
              <a:rPr lang="nl-BE" smtClean="0"/>
              <a:t>21/03/2020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="" xmlns:a16="http://schemas.microsoft.com/office/drawing/2014/main" id="{32748A40-9D8B-430B-9943-B33662874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="" xmlns:a16="http://schemas.microsoft.com/office/drawing/2014/main" id="{54891F38-B6C9-4166-92FB-8701063D4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8848-675A-402C-A808-61967B9A64A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3606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="" xmlns:a16="http://schemas.microsoft.com/office/drawing/2014/main" id="{4421E51F-ECB4-41D7-A833-EEEE3F435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="" xmlns:a16="http://schemas.microsoft.com/office/drawing/2014/main" id="{3433C642-B460-413C-870F-B2541E190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E12121C5-D6B9-45E3-99D9-1C69898F08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D7DC3-6801-4CDA-9099-43625E0D5493}" type="datetimeFigureOut">
              <a:rPr lang="nl-BE" smtClean="0"/>
              <a:t>21/03/2020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0504CC33-8B26-4B57-BF29-333C460AA4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9AA8900E-35D1-4FF9-9370-CD99404F30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88848-675A-402C-A808-61967B9A64A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8971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4XA2q5MT6mk&amp;fbclid=IwAR28oBadt4I4fn-p9ovEbcXQhNNGMuDraNi_8fJVDHmgc0RGidO3D_a9EV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tinkercad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nkercad.com/things/2h5xOFXh9qP" TargetMode="External"/><Relationship Id="rId2" Type="http://schemas.openxmlformats.org/officeDocument/2006/relationships/hyperlink" Target="https://www.tinkercad.com/things/kmlV8nTjpHI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hyperlink" Target="https://www.tinkercad.com/things/aTuokLQdAVH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1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BC43001F-766E-4A72-9B3A-023B24D665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0757" y="0"/>
            <a:ext cx="9144000" cy="2387600"/>
          </a:xfrm>
        </p:spPr>
        <p:txBody>
          <a:bodyPr/>
          <a:lstStyle/>
          <a:p>
            <a:r>
              <a:rPr lang="nl-BE" dirty="0" smtClean="0"/>
              <a:t>Thema: Fiets 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="" xmlns:a16="http://schemas.microsoft.com/office/drawing/2014/main" id="{3526B6D9-7722-4439-9CEA-DC5CDC6ACB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8957" y="4963534"/>
            <a:ext cx="9144000" cy="1497694"/>
          </a:xfrm>
        </p:spPr>
        <p:txBody>
          <a:bodyPr>
            <a:normAutofit/>
          </a:bodyPr>
          <a:lstStyle/>
          <a:p>
            <a:r>
              <a:rPr lang="nl-BE" dirty="0"/>
              <a:t>B. Neyens</a:t>
            </a:r>
          </a:p>
          <a:p>
            <a:r>
              <a:rPr lang="nl-BE" dirty="0"/>
              <a:t>K. </a:t>
            </a:r>
            <a:r>
              <a:rPr lang="nl-BE" dirty="0" err="1"/>
              <a:t>Vaes</a:t>
            </a:r>
            <a:endParaRPr lang="nl-BE" dirty="0"/>
          </a:p>
          <a:p>
            <a:r>
              <a:rPr lang="nl-BE" dirty="0"/>
              <a:t>M. </a:t>
            </a:r>
            <a:r>
              <a:rPr lang="nl-BE" dirty="0" err="1"/>
              <a:t>Vanstipelen</a:t>
            </a:r>
            <a:endParaRPr lang="nl-BE" dirty="0"/>
          </a:p>
        </p:txBody>
      </p:sp>
      <p:pic>
        <p:nvPicPr>
          <p:cNvPr id="6" name="image3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3517" y="172336"/>
            <a:ext cx="5892483" cy="3653109"/>
          </a:xfrm>
          <a:prstGeom prst="rect">
            <a:avLst/>
          </a:prstGeom>
          <a:ln/>
        </p:spPr>
      </p:pic>
      <p:sp>
        <p:nvSpPr>
          <p:cNvPr id="4" name="Rechthoek 3"/>
          <p:cNvSpPr/>
          <p:nvPr/>
        </p:nvSpPr>
        <p:spPr>
          <a:xfrm>
            <a:off x="6096000" y="2559936"/>
            <a:ext cx="6096000" cy="15742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889000" algn="l"/>
              </a:tabLst>
            </a:pPr>
            <a:r>
              <a:rPr lang="nl-BE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“Hoe </a:t>
            </a:r>
            <a:r>
              <a:rPr lang="nl-BE" sz="3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geraak </a:t>
            </a:r>
            <a:r>
              <a:rPr lang="nl-BE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 met zo weinig mogelijk inspanning zo snel mogelijk vooruit?”</a:t>
            </a:r>
            <a:endParaRPr lang="nl-BE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40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Arduino</a:t>
            </a:r>
            <a:r>
              <a:rPr lang="nl-NL" dirty="0"/>
              <a:t>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919288"/>
            <a:ext cx="10515600" cy="49387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BE" sz="3000" dirty="0"/>
              <a:t>Een </a:t>
            </a:r>
            <a:r>
              <a:rPr lang="nl-BE" sz="3000" dirty="0" err="1"/>
              <a:t>Arduino</a:t>
            </a:r>
            <a:r>
              <a:rPr lang="nl-BE" sz="3000" dirty="0"/>
              <a:t> is een </a:t>
            </a:r>
            <a:r>
              <a:rPr lang="nl-BE" sz="3000" b="1" dirty="0"/>
              <a:t>kleine computer</a:t>
            </a:r>
            <a:r>
              <a:rPr lang="nl-BE" sz="3000" dirty="0"/>
              <a:t> waarmee je allerlei </a:t>
            </a:r>
            <a:r>
              <a:rPr lang="nl-BE" sz="3000" b="1" dirty="0"/>
              <a:t>apparaten kan bouwen</a:t>
            </a:r>
            <a:r>
              <a:rPr lang="nl-BE" sz="3000" dirty="0"/>
              <a:t>.</a:t>
            </a:r>
          </a:p>
          <a:p>
            <a:pPr marL="0" indent="0">
              <a:buNone/>
            </a:pPr>
            <a:endParaRPr lang="nl-NL" sz="3000" dirty="0"/>
          </a:p>
          <a:p>
            <a:pPr marL="0" indent="0">
              <a:buNone/>
            </a:pPr>
            <a:endParaRPr lang="nl-NL" sz="3000" dirty="0"/>
          </a:p>
          <a:p>
            <a:pPr marL="0" indent="0">
              <a:buNone/>
            </a:pPr>
            <a:endParaRPr lang="nl-NL" sz="3000" dirty="0"/>
          </a:p>
          <a:p>
            <a:pPr marL="0" indent="0">
              <a:buNone/>
            </a:pPr>
            <a:endParaRPr lang="nl-NL" sz="3000" dirty="0"/>
          </a:p>
          <a:p>
            <a:pPr marL="0" indent="0">
              <a:buNone/>
            </a:pPr>
            <a:endParaRPr lang="nl-NL" sz="3000" dirty="0"/>
          </a:p>
          <a:p>
            <a:pPr marL="0" indent="0">
              <a:buNone/>
            </a:pPr>
            <a:endParaRPr lang="nl-NL" sz="3000" dirty="0"/>
          </a:p>
          <a:p>
            <a:pPr marL="0" indent="0">
              <a:buNone/>
            </a:pPr>
            <a:r>
              <a:rPr lang="nl-BE" sz="3200" u="sng" dirty="0">
                <a:hlinkClick r:id="rId2"/>
              </a:rPr>
              <a:t>https://www.youtube.com/watch?v=4XA2q5MT6mk&amp;fbclid=IwAR28oBadt4I4fn-p9ovEbcXQhNNGMuDraNi_8fJVDHmgc0RGidO3D_a9EVw</a:t>
            </a:r>
            <a:r>
              <a:rPr lang="nl-BE" sz="3200" u="sng" dirty="0"/>
              <a:t> </a:t>
            </a:r>
            <a:endParaRPr lang="nl-BE" sz="3000" dirty="0"/>
          </a:p>
        </p:txBody>
      </p:sp>
      <p:pic>
        <p:nvPicPr>
          <p:cNvPr id="2050" name="Picture 2" descr="https://lh4.googleusercontent.com/jwoZHe2WZkN-EzAY7bdP1ZjvJ3O3kICzzQ8-UQE3EqFwxLrdD3yK_y_ELjiOoWgySBTaaUZVDV3M27iI4hcYLrTRIFE_zd-yFRF8JTgDxtdHcR3YoNPxM7TUpyC92zqo9sZC5V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221" y="2659199"/>
            <a:ext cx="3952879" cy="278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14AA5C5B-5311-4F63-A841-A29312378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90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Tinkercad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>
                <a:hlinkClick r:id="rId2"/>
              </a:rPr>
              <a:t>https://www.tinkercad.com/</a:t>
            </a:r>
            <a:r>
              <a:rPr lang="nl-BE" dirty="0"/>
              <a:t>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721" y="2547144"/>
            <a:ext cx="10185945" cy="3990816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9189720" y="2547144"/>
            <a:ext cx="2459946" cy="1110456"/>
          </a:xfrm>
          <a:prstGeom prst="rect">
            <a:avLst/>
          </a:prstGeom>
          <a:noFill/>
          <a:ln w="152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026" name="Picture 2" descr="https://www.sclera.be/resources/pictos/laptop%20scherm%20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8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72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Tinkercad</a:t>
            </a:r>
            <a:endParaRPr lang="nl-BE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2437" y="1"/>
            <a:ext cx="4490234" cy="7009430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4663440" y="3063240"/>
            <a:ext cx="3817620" cy="996704"/>
          </a:xfrm>
          <a:prstGeom prst="rect">
            <a:avLst/>
          </a:prstGeom>
          <a:noFill/>
          <a:ln w="152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6" name="Picture 2" descr="https://www.sclera.be/resources/pictos/laptop%20scherm%20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8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7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Tinkercad</a:t>
            </a:r>
            <a:endParaRPr lang="nl-BE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/>
          <a:srcRect l="278" t="7564" r="-278" b="27925"/>
          <a:stretch/>
        </p:blipFill>
        <p:spPr>
          <a:xfrm>
            <a:off x="2583690" y="1872137"/>
            <a:ext cx="8208806" cy="4521909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3817620" y="3634740"/>
            <a:ext cx="5943600" cy="996704"/>
          </a:xfrm>
          <a:prstGeom prst="rect">
            <a:avLst/>
          </a:prstGeom>
          <a:noFill/>
          <a:ln w="152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6" name="Picture 2" descr="https://www.sclera.be/resources/pictos/laptop%20scherm%20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8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40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Tinkercad</a:t>
            </a:r>
            <a:endParaRPr lang="nl-BE" dirty="0"/>
          </a:p>
        </p:txBody>
      </p:sp>
      <p:sp>
        <p:nvSpPr>
          <p:cNvPr id="4" name="Tekstvak 3"/>
          <p:cNvSpPr txBox="1"/>
          <p:nvPr/>
        </p:nvSpPr>
        <p:spPr>
          <a:xfrm>
            <a:off x="7744926" y="3104009"/>
            <a:ext cx="3936212" cy="216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2800" b="1" dirty="0"/>
              <a:t>Voer u alias in:</a:t>
            </a:r>
          </a:p>
          <a:p>
            <a:pPr>
              <a:lnSpc>
                <a:spcPct val="120000"/>
              </a:lnSpc>
            </a:pPr>
            <a:r>
              <a:rPr lang="nl-NL" sz="2800" dirty="0"/>
              <a:t>Beginletter achternaam </a:t>
            </a:r>
          </a:p>
          <a:p>
            <a:pPr>
              <a:lnSpc>
                <a:spcPct val="120000"/>
              </a:lnSpc>
            </a:pPr>
            <a:r>
              <a:rPr lang="nl-NL" sz="2800" dirty="0"/>
              <a:t>Volledige voornaam </a:t>
            </a:r>
          </a:p>
          <a:p>
            <a:pPr>
              <a:lnSpc>
                <a:spcPct val="120000"/>
              </a:lnSpc>
            </a:pPr>
            <a:r>
              <a:rPr lang="nl-NL" sz="2800" dirty="0"/>
              <a:t>Nummer van klas</a:t>
            </a:r>
            <a:endParaRPr lang="nl-BE" sz="280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68" y="1980689"/>
            <a:ext cx="6662785" cy="4407232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838199" y="3866559"/>
            <a:ext cx="5433812" cy="988776"/>
          </a:xfrm>
          <a:prstGeom prst="rect">
            <a:avLst/>
          </a:prstGeom>
          <a:noFill/>
          <a:ln w="152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7" name="Picture 2" descr="https://www.sclera.be/resources/pictos/laptop%20scherm%20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8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30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9377" y="937351"/>
            <a:ext cx="11506200" cy="4744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4400" dirty="0"/>
              <a:t>Programma 1:</a:t>
            </a:r>
          </a:p>
          <a:p>
            <a:pPr marL="0" indent="0">
              <a:buNone/>
            </a:pPr>
            <a:r>
              <a:rPr lang="nl-BE" sz="4400" u="sng" dirty="0">
                <a:hlinkClick r:id="rId2"/>
              </a:rPr>
              <a:t>https://www.tinkercad.com/things/kmlV8nTjpHI</a:t>
            </a:r>
            <a:endParaRPr lang="nl-BE" sz="4400" dirty="0"/>
          </a:p>
          <a:p>
            <a:pPr marL="0" indent="0">
              <a:buNone/>
            </a:pPr>
            <a:r>
              <a:rPr lang="nl-NL" sz="4400" dirty="0"/>
              <a:t>Programma 2: </a:t>
            </a:r>
          </a:p>
          <a:p>
            <a:pPr marL="0" indent="0">
              <a:buNone/>
            </a:pPr>
            <a:r>
              <a:rPr lang="nl-BE" sz="4400" u="sng" dirty="0">
                <a:hlinkClick r:id="rId3"/>
              </a:rPr>
              <a:t>https://www.tinkercad.com/things/2h5xOFXh9qP</a:t>
            </a:r>
            <a:endParaRPr lang="nl-BE" sz="4400" u="sng" dirty="0"/>
          </a:p>
          <a:p>
            <a:pPr marL="0" indent="0">
              <a:buNone/>
            </a:pPr>
            <a:r>
              <a:rPr lang="nl-NL" sz="4400" dirty="0"/>
              <a:t>Programma 3:</a:t>
            </a:r>
          </a:p>
          <a:p>
            <a:pPr marL="0" indent="0">
              <a:buNone/>
            </a:pPr>
            <a:r>
              <a:rPr lang="nl-BE" sz="4400" dirty="0">
                <a:hlinkClick r:id="rId4"/>
              </a:rPr>
              <a:t>https://www.tinkercad.com/things/aTuokLQdAVH</a:t>
            </a:r>
            <a:r>
              <a:rPr lang="nl-BE" sz="4400" dirty="0"/>
              <a:t> </a:t>
            </a:r>
          </a:p>
        </p:txBody>
      </p:sp>
      <p:pic>
        <p:nvPicPr>
          <p:cNvPr id="4" name="Picture 2" descr="https://www.sclera.be/resources/pictos/laptop%20scherm%20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8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www.sclera.be/resources/pictos/nadenken%20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77" y="4128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06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4019" y="3280795"/>
            <a:ext cx="12027981" cy="3587064"/>
          </a:xfrm>
        </p:spPr>
        <p:txBody>
          <a:bodyPr>
            <a:normAutofit/>
          </a:bodyPr>
          <a:lstStyle/>
          <a:p>
            <a:r>
              <a:rPr lang="nl-BE" sz="3200" b="1" dirty="0"/>
              <a:t>Als </a:t>
            </a:r>
            <a:r>
              <a:rPr lang="nl-BE" sz="3200" dirty="0"/>
              <a:t>de zon schijnt, </a:t>
            </a:r>
            <a:r>
              <a:rPr lang="nl-BE" sz="3200" b="1" dirty="0"/>
              <a:t>dan </a:t>
            </a:r>
            <a:r>
              <a:rPr lang="nl-BE" sz="3200" dirty="0"/>
              <a:t>is de schakelaar </a:t>
            </a:r>
            <a:r>
              <a:rPr lang="nl-BE" sz="3200" u="sng" dirty="0"/>
              <a:t>					</a:t>
            </a:r>
            <a:r>
              <a:rPr lang="nl-BE" sz="3200" dirty="0"/>
              <a:t> </a:t>
            </a:r>
          </a:p>
          <a:p>
            <a:r>
              <a:rPr lang="nl-BE" sz="3200" b="1" dirty="0"/>
              <a:t>Als </a:t>
            </a:r>
            <a:r>
              <a:rPr lang="nl-BE" sz="3200" dirty="0"/>
              <a:t>de zon niet schijnt, </a:t>
            </a:r>
            <a:r>
              <a:rPr lang="nl-BE" sz="3200" b="1" dirty="0"/>
              <a:t>dan </a:t>
            </a:r>
            <a:r>
              <a:rPr lang="nl-BE" sz="3200" dirty="0"/>
              <a:t>is de schakelaar </a:t>
            </a:r>
            <a:r>
              <a:rPr lang="nl-BE" sz="3200" u="sng" dirty="0"/>
              <a:t>				</a:t>
            </a:r>
            <a:endParaRPr lang="nl-BE" sz="3200" dirty="0"/>
          </a:p>
          <a:p>
            <a:r>
              <a:rPr lang="nl-BE" sz="3200" b="1" dirty="0"/>
              <a:t>Als </a:t>
            </a:r>
            <a:r>
              <a:rPr lang="nl-BE" sz="3200" dirty="0"/>
              <a:t>de schakelaar gesloten is, </a:t>
            </a:r>
            <a:r>
              <a:rPr lang="nl-BE" sz="3200" b="1" dirty="0"/>
              <a:t>dan</a:t>
            </a:r>
            <a:r>
              <a:rPr lang="nl-BE" sz="3200" dirty="0"/>
              <a:t> is het lampje </a:t>
            </a:r>
            <a:r>
              <a:rPr lang="nl-BE" sz="3200" u="sng" dirty="0"/>
              <a:t>				</a:t>
            </a:r>
            <a:r>
              <a:rPr lang="nl-BE" sz="3200" dirty="0"/>
              <a:t> </a:t>
            </a:r>
          </a:p>
          <a:p>
            <a:r>
              <a:rPr lang="nl-BE" sz="3200" b="1" dirty="0"/>
              <a:t>Als </a:t>
            </a:r>
            <a:r>
              <a:rPr lang="nl-BE" sz="3200" dirty="0"/>
              <a:t>de schakelaar open is, </a:t>
            </a:r>
            <a:r>
              <a:rPr lang="nl-BE" sz="3200" b="1" dirty="0"/>
              <a:t>dan</a:t>
            </a:r>
            <a:r>
              <a:rPr lang="nl-BE" sz="3200" dirty="0"/>
              <a:t> is het lampje </a:t>
            </a:r>
            <a:r>
              <a:rPr lang="nl-BE" sz="3200" u="sng" dirty="0"/>
              <a:t>				</a:t>
            </a:r>
          </a:p>
          <a:p>
            <a:r>
              <a:rPr lang="nl-BE" sz="3200" b="1" dirty="0"/>
              <a:t>Als </a:t>
            </a:r>
            <a:r>
              <a:rPr lang="nl-BE" sz="3200" dirty="0"/>
              <a:t>de schakelaar gesloten is, </a:t>
            </a:r>
            <a:r>
              <a:rPr lang="nl-BE" sz="3200" b="1" dirty="0"/>
              <a:t>dan</a:t>
            </a:r>
            <a:r>
              <a:rPr lang="nl-BE" sz="3200" dirty="0"/>
              <a:t> wordt de batterij </a:t>
            </a:r>
            <a:r>
              <a:rPr lang="nl-BE" sz="3200" u="sng" dirty="0"/>
              <a:t>			 </a:t>
            </a:r>
            <a:r>
              <a:rPr lang="nl-BE" sz="3200" dirty="0"/>
              <a:t> </a:t>
            </a:r>
          </a:p>
          <a:p>
            <a:r>
              <a:rPr lang="nl-BE" sz="3200" b="1" dirty="0"/>
              <a:t>Als </a:t>
            </a:r>
            <a:r>
              <a:rPr lang="nl-BE" sz="3200" dirty="0"/>
              <a:t>de schakelaar open is, </a:t>
            </a:r>
            <a:r>
              <a:rPr lang="nl-BE" sz="3200" b="1" dirty="0"/>
              <a:t>dan</a:t>
            </a:r>
            <a:r>
              <a:rPr lang="nl-BE" sz="3200" dirty="0"/>
              <a:t> wordt de batterij </a:t>
            </a:r>
            <a:r>
              <a:rPr lang="nl-BE" sz="3200" u="sng" dirty="0"/>
              <a:t>			 	</a:t>
            </a:r>
            <a:endParaRPr lang="nl-BE" sz="3200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b="1" dirty="0"/>
              <a:t>Programmeren </a:t>
            </a:r>
            <a:endParaRPr lang="nl-BE" b="1" dirty="0"/>
          </a:p>
        </p:txBody>
      </p:sp>
      <p:sp>
        <p:nvSpPr>
          <p:cNvPr id="7" name="Tekstvak 6"/>
          <p:cNvSpPr txBox="1"/>
          <p:nvPr/>
        </p:nvSpPr>
        <p:spPr>
          <a:xfrm>
            <a:off x="7209181" y="3199156"/>
            <a:ext cx="1828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>
                <a:solidFill>
                  <a:srgbClr val="002060"/>
                </a:solidFill>
              </a:rPr>
              <a:t>gesloten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7871789" y="3774985"/>
            <a:ext cx="1828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002060"/>
                </a:solidFill>
              </a:rPr>
              <a:t>open</a:t>
            </a:r>
            <a:endParaRPr lang="nl-BE" sz="3200" dirty="0">
              <a:solidFill>
                <a:srgbClr val="002060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8451572" y="4350725"/>
            <a:ext cx="1828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>
                <a:solidFill>
                  <a:srgbClr val="002060"/>
                </a:solidFill>
              </a:rPr>
              <a:t>aan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7871788" y="4911475"/>
            <a:ext cx="1828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002060"/>
                </a:solidFill>
              </a:rPr>
              <a:t>uit </a:t>
            </a:r>
            <a:endParaRPr lang="nl-BE" sz="3200" dirty="0">
              <a:solidFill>
                <a:srgbClr val="002060"/>
              </a:solidFill>
            </a:endParaRPr>
          </a:p>
        </p:txBody>
      </p:sp>
      <p:pic>
        <p:nvPicPr>
          <p:cNvPr id="2" name="Picture 2" descr="https://lh6.googleusercontent.com/oudKUx-JraJ9e6VkwO8Djb601YiBOIkLE_ZU6xp0tWReGVvoYrnJ_ZNrLTRYnI2J_WHfRR6d9V7k4Gwu6wo6dnYwqoNZ4wgo6d133TM7z1zo5hX05ySk7zUILYCGMmAreR59Qp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782" y="436905"/>
            <a:ext cx="5943600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kstvak 11"/>
          <p:cNvSpPr txBox="1"/>
          <p:nvPr/>
        </p:nvSpPr>
        <p:spPr>
          <a:xfrm>
            <a:off x="9037982" y="5429690"/>
            <a:ext cx="211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>
                <a:solidFill>
                  <a:srgbClr val="002060"/>
                </a:solidFill>
              </a:rPr>
              <a:t>opgeladen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8451572" y="6005430"/>
            <a:ext cx="2963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>
                <a:solidFill>
                  <a:srgbClr val="002060"/>
                </a:solidFill>
              </a:rPr>
              <a:t>niet opgeladen</a:t>
            </a:r>
          </a:p>
        </p:txBody>
      </p:sp>
      <p:pic>
        <p:nvPicPr>
          <p:cNvPr id="14" name="Picture 2" descr="https://www.sclera.be/resources/pictos/schrijven%20t.png">
            <a:extLst>
              <a:ext uri="{FF2B5EF4-FFF2-40B4-BE49-F238E27FC236}">
                <a16:creationId xmlns="" xmlns:a16="http://schemas.microsoft.com/office/drawing/2014/main" id="{76222C92-6892-40DE-83B3-9D56202AA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www.sclera.be/resources/pictos/nadenken%20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1301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26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95680" y="600748"/>
            <a:ext cx="3090929" cy="1159098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>
                <a:solidFill>
                  <a:schemeClr val="tx1"/>
                </a:solidFill>
              </a:rPr>
              <a:t>Aardrijkskunde</a:t>
            </a:r>
            <a:endParaRPr lang="nl-BE" sz="2800" dirty="0">
              <a:solidFill>
                <a:schemeClr val="tx1"/>
              </a:solidFill>
            </a:endParaRPr>
          </a:p>
        </p:txBody>
      </p:sp>
      <p:sp>
        <p:nvSpPr>
          <p:cNvPr id="5" name="Afgeronde rechthoek 4"/>
          <p:cNvSpPr/>
          <p:nvPr/>
        </p:nvSpPr>
        <p:spPr>
          <a:xfrm>
            <a:off x="7913264" y="600748"/>
            <a:ext cx="2423374" cy="1159098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>
                <a:solidFill>
                  <a:schemeClr val="tx1"/>
                </a:solidFill>
              </a:rPr>
              <a:t>PPP</a:t>
            </a:r>
            <a:endParaRPr lang="nl-BE" sz="2800" dirty="0">
              <a:solidFill>
                <a:schemeClr val="tx1"/>
              </a:solidFill>
            </a:endParaRPr>
          </a:p>
        </p:txBody>
      </p:sp>
      <p:sp>
        <p:nvSpPr>
          <p:cNvPr id="6" name="Afgeronde rechthoek 5"/>
          <p:cNvSpPr/>
          <p:nvPr/>
        </p:nvSpPr>
        <p:spPr>
          <a:xfrm>
            <a:off x="347730" y="3153178"/>
            <a:ext cx="3090929" cy="1159098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>
                <a:solidFill>
                  <a:schemeClr val="tx1"/>
                </a:solidFill>
              </a:rPr>
              <a:t>Techniek</a:t>
            </a:r>
            <a:endParaRPr lang="nl-BE" sz="2800" dirty="0">
              <a:solidFill>
                <a:schemeClr val="tx1"/>
              </a:solidFill>
            </a:endParaRPr>
          </a:p>
        </p:txBody>
      </p:sp>
      <p:sp>
        <p:nvSpPr>
          <p:cNvPr id="7" name="Afgeronde rechthoek 6"/>
          <p:cNvSpPr/>
          <p:nvPr/>
        </p:nvSpPr>
        <p:spPr>
          <a:xfrm>
            <a:off x="4867240" y="2378299"/>
            <a:ext cx="2629437" cy="1159098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 err="1">
                <a:solidFill>
                  <a:schemeClr val="tx1"/>
                </a:solidFill>
              </a:rPr>
              <a:t>Arduino</a:t>
            </a:r>
            <a:endParaRPr lang="nl-BE" sz="2800" dirty="0">
              <a:solidFill>
                <a:schemeClr val="tx1"/>
              </a:solidFill>
            </a:endParaRPr>
          </a:p>
        </p:txBody>
      </p:sp>
      <p:sp>
        <p:nvSpPr>
          <p:cNvPr id="8" name="Afgeronde rechthoek 7"/>
          <p:cNvSpPr/>
          <p:nvPr/>
        </p:nvSpPr>
        <p:spPr>
          <a:xfrm>
            <a:off x="8925258" y="2378299"/>
            <a:ext cx="2629437" cy="1159098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>
                <a:solidFill>
                  <a:schemeClr val="tx1"/>
                </a:solidFill>
              </a:rPr>
              <a:t>Programmeren </a:t>
            </a:r>
            <a:endParaRPr lang="nl-BE" sz="2800" dirty="0">
              <a:solidFill>
                <a:schemeClr val="tx1"/>
              </a:solidFill>
            </a:endParaRPr>
          </a:p>
        </p:txBody>
      </p:sp>
      <p:sp>
        <p:nvSpPr>
          <p:cNvPr id="9" name="Afgeronde rechthoek 8"/>
          <p:cNvSpPr/>
          <p:nvPr/>
        </p:nvSpPr>
        <p:spPr>
          <a:xfrm>
            <a:off x="4724399" y="4591319"/>
            <a:ext cx="2629437" cy="1159098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>
                <a:solidFill>
                  <a:schemeClr val="tx1"/>
                </a:solidFill>
              </a:rPr>
              <a:t>Batterij </a:t>
            </a:r>
            <a:endParaRPr lang="nl-BE" sz="2800" dirty="0">
              <a:solidFill>
                <a:schemeClr val="tx1"/>
              </a:solidFill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6207886" y="1109463"/>
            <a:ext cx="1584101" cy="14166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Rechthoek 10"/>
          <p:cNvSpPr/>
          <p:nvPr/>
        </p:nvSpPr>
        <p:spPr>
          <a:xfrm rot="20207877">
            <a:off x="3452242" y="3300573"/>
            <a:ext cx="1350884" cy="122336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/>
          <p:cNvSpPr/>
          <p:nvPr/>
        </p:nvSpPr>
        <p:spPr>
          <a:xfrm rot="1786126">
            <a:off x="3424007" y="4530151"/>
            <a:ext cx="1350884" cy="122336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Rechthoek 12"/>
          <p:cNvSpPr/>
          <p:nvPr/>
        </p:nvSpPr>
        <p:spPr>
          <a:xfrm>
            <a:off x="7591321" y="2898285"/>
            <a:ext cx="1239293" cy="141128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4" name="Picture 2" descr="https://www.sclera.be/resources/pictos/schrijven%20t.png">
            <a:extLst>
              <a:ext uri="{FF2B5EF4-FFF2-40B4-BE49-F238E27FC236}">
                <a16:creationId xmlns="" xmlns:a16="http://schemas.microsoft.com/office/drawing/2014/main" id="{76222C92-6892-40DE-83B3-9D56202AA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56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6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="" xmlns:a16="http://schemas.microsoft.com/office/drawing/2014/main" id="{49747870-4ABE-4A0A-95B3-3E88C2653A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De snelheid van de fietser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="" xmlns:a16="http://schemas.microsoft.com/office/drawing/2014/main" id="{FD3FD036-25DB-439B-AD92-9D081900AE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Fysica</a:t>
            </a:r>
          </a:p>
        </p:txBody>
      </p:sp>
      <p:pic>
        <p:nvPicPr>
          <p:cNvPr id="6" name="image13.png">
            <a:extLst>
              <a:ext uri="{FF2B5EF4-FFF2-40B4-BE49-F238E27FC236}">
                <a16:creationId xmlns="" xmlns:a16="http://schemas.microsoft.com/office/drawing/2014/main" id="{BAB1CF20-06BB-4569-83A3-299D797FA61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" b="86"/>
          <a:stretch>
            <a:fillRect/>
          </a:stretch>
        </p:blipFill>
        <p:spPr>
          <a:xfrm>
            <a:off x="10440459" y="2438399"/>
            <a:ext cx="1604786" cy="3907369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33106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6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9536590A-8EAF-4326-BEBD-ED385BEBD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Constante snelheid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2FB4A0D1-25F6-4C84-9F6D-6B3E3288CF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b="1" u="sng" dirty="0"/>
              <a:t>Opdracht</a:t>
            </a:r>
            <a:r>
              <a:rPr lang="nl-BE" dirty="0"/>
              <a:t>: Geef een aantal voorbeelden waarin snelheid volgens jou een belangrijke rol speelt.</a:t>
            </a:r>
          </a:p>
          <a:p>
            <a:pPr marL="0" indent="0">
              <a:buNone/>
            </a:pPr>
            <a:r>
              <a:rPr lang="nl-BE" i="1" dirty="0"/>
              <a:t>	F1, motorcross, zwemwedstrijden, wielrennen, …</a:t>
            </a:r>
          </a:p>
          <a:p>
            <a:pPr marL="0" indent="0">
              <a:buNone/>
            </a:pPr>
            <a:r>
              <a:rPr lang="nl-BE" b="1" u="sng" dirty="0"/>
              <a:t>Opdracht</a:t>
            </a:r>
            <a:r>
              <a:rPr lang="nl-BE" dirty="0"/>
              <a:t>: Probeer, met de kennis die je op dit moment hebt over snelheid, de volgende vraag op te lossen: ‘Wat betekent snel zijn?’</a:t>
            </a:r>
          </a:p>
          <a:p>
            <a:pPr marL="0" indent="0">
              <a:buNone/>
            </a:pPr>
            <a:r>
              <a:rPr lang="nl-BE" i="1" dirty="0"/>
              <a:t>	Die of dat weinig tijd nodig heeft of een hoog tempo heeft.</a:t>
            </a:r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1026" name="Picture 2" descr="Afbeeldingsresultaat voor wielrennen">
            <a:extLst>
              <a:ext uri="{FF2B5EF4-FFF2-40B4-BE49-F238E27FC236}">
                <a16:creationId xmlns="" xmlns:a16="http://schemas.microsoft.com/office/drawing/2014/main" id="{99A073BF-9B0C-4AE5-B55E-CB400FE74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141" y="4691443"/>
            <a:ext cx="3560586" cy="194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www.sclera.be/resources/pictos/schrijven%20t.png">
            <a:extLst>
              <a:ext uri="{FF2B5EF4-FFF2-40B4-BE49-F238E27FC236}">
                <a16:creationId xmlns="" xmlns:a16="http://schemas.microsoft.com/office/drawing/2014/main" id="{76222C92-6892-40DE-83B3-9D56202AA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01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1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b="1" i="1" dirty="0"/>
              <a:t>Hoe </a:t>
            </a:r>
            <a:r>
              <a:rPr lang="nl-BE" b="1" i="1" dirty="0" smtClean="0"/>
              <a:t>geraak </a:t>
            </a:r>
            <a:r>
              <a:rPr lang="nl-BE" b="1" i="1" dirty="0"/>
              <a:t>je met zo weinig mogelijk inspanning zo snel mogelijk vooruit met de fiets?</a:t>
            </a:r>
            <a:endParaRPr lang="nl-BE" i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103119"/>
            <a:ext cx="10515600" cy="4073843"/>
          </a:xfrm>
        </p:spPr>
        <p:txBody>
          <a:bodyPr>
            <a:normAutofit/>
          </a:bodyPr>
          <a:lstStyle/>
          <a:p>
            <a:r>
              <a:rPr lang="nl-BE" sz="3200" dirty="0"/>
              <a:t>Bekijken uit verschillende invalshoeken, namelijk die van een fysicus, bioloog en technicus.</a:t>
            </a:r>
          </a:p>
        </p:txBody>
      </p:sp>
      <p:pic>
        <p:nvPicPr>
          <p:cNvPr id="4" name="image14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33816" y="2610679"/>
            <a:ext cx="1900375" cy="41148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08012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6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92C9B638-1B01-4CFC-AF9D-0D78AEEEF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Welk verband bestaat er tussen afstand en tijd bij een constante snelheid?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887FEBB6-4765-462E-A8A2-4273C11A2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b="1" u="sng" dirty="0"/>
              <a:t>Opdracht</a:t>
            </a:r>
            <a:r>
              <a:rPr lang="nl-BE" dirty="0"/>
              <a:t>: Welke twee gegevens, behorende bij de aangeduide route, kan je aflezen op de kaart?</a:t>
            </a:r>
          </a:p>
          <a:p>
            <a:pPr marL="0" indent="0">
              <a:buNone/>
            </a:pPr>
            <a:r>
              <a:rPr lang="nl-BE" i="1" dirty="0"/>
              <a:t>	De tijd en de afstand van de rit</a:t>
            </a:r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10" name="image16.png">
            <a:extLst>
              <a:ext uri="{FF2B5EF4-FFF2-40B4-BE49-F238E27FC236}">
                <a16:creationId xmlns="" xmlns:a16="http://schemas.microsoft.com/office/drawing/2014/main" id="{4EDC71B9-6653-47F6-B34C-862C192B38C7}"/>
              </a:ext>
            </a:extLst>
          </p:cNvPr>
          <p:cNvPicPr/>
          <p:nvPr/>
        </p:nvPicPr>
        <p:blipFill>
          <a:blip r:embed="rId2"/>
          <a:srcRect l="992"/>
          <a:stretch>
            <a:fillRect/>
          </a:stretch>
        </p:blipFill>
        <p:spPr>
          <a:xfrm>
            <a:off x="6474691" y="2927927"/>
            <a:ext cx="5717309" cy="3930073"/>
          </a:xfrm>
          <a:prstGeom prst="rect">
            <a:avLst/>
          </a:prstGeom>
          <a:ln/>
        </p:spPr>
      </p:pic>
      <p:pic>
        <p:nvPicPr>
          <p:cNvPr id="5" name="Picture 2" descr="https://www.sclera.be/resources/pictos/schrijven%20t.png">
            <a:extLst>
              <a:ext uri="{FF2B5EF4-FFF2-40B4-BE49-F238E27FC236}">
                <a16:creationId xmlns="" xmlns:a16="http://schemas.microsoft.com/office/drawing/2014/main" id="{63D255D5-40A1-46EA-9281-B779BA340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67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6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AC893F66-BEC7-4249-B1F1-6B2D569B5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Wanneer zijn twee grootheden recht evenredig?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017424E4-0C41-4F1F-A3B7-E0D36D50F3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/>
              <a:t>De familie Janssen rijdt tijdens een gezinsuitstap voorbij een tankstation. Op een uithangbord valt te lezen dat 1 liter benzine 1,50 euro kost. Hoeveel zal papa dan moeten betalen voor 16 liter benzine? </a:t>
            </a:r>
          </a:p>
          <a:p>
            <a:pPr marL="0" indent="0">
              <a:buNone/>
            </a:pPr>
            <a:r>
              <a:rPr lang="nl-BE" b="1" u="sng" dirty="0"/>
              <a:t>Opdracht:</a:t>
            </a:r>
            <a:r>
              <a:rPr lang="nl-BE" dirty="0"/>
              <a:t> Vul de tabel aan de hand van de gegevens. 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="" xmlns:a16="http://schemas.microsoft.com/office/drawing/2014/main" id="{834A8ADA-CE62-48DE-9D7B-062F72C3B4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4374018"/>
              </p:ext>
            </p:extLst>
          </p:nvPr>
        </p:nvGraphicFramePr>
        <p:xfrm>
          <a:off x="838200" y="3715391"/>
          <a:ext cx="10605654" cy="14846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14265">
                  <a:extLst>
                    <a:ext uri="{9D8B030D-6E8A-4147-A177-3AD203B41FA5}">
                      <a16:colId xmlns="" xmlns:a16="http://schemas.microsoft.com/office/drawing/2014/main" val="2962304824"/>
                    </a:ext>
                  </a:extLst>
                </a:gridCol>
                <a:gridCol w="1365201">
                  <a:extLst>
                    <a:ext uri="{9D8B030D-6E8A-4147-A177-3AD203B41FA5}">
                      <a16:colId xmlns="" xmlns:a16="http://schemas.microsoft.com/office/drawing/2014/main" val="988456778"/>
                    </a:ext>
                  </a:extLst>
                </a:gridCol>
                <a:gridCol w="1156547">
                  <a:extLst>
                    <a:ext uri="{9D8B030D-6E8A-4147-A177-3AD203B41FA5}">
                      <a16:colId xmlns="" xmlns:a16="http://schemas.microsoft.com/office/drawing/2014/main" val="4230934194"/>
                    </a:ext>
                  </a:extLst>
                </a:gridCol>
                <a:gridCol w="1156547">
                  <a:extLst>
                    <a:ext uri="{9D8B030D-6E8A-4147-A177-3AD203B41FA5}">
                      <a16:colId xmlns="" xmlns:a16="http://schemas.microsoft.com/office/drawing/2014/main" val="3034561470"/>
                    </a:ext>
                  </a:extLst>
                </a:gridCol>
                <a:gridCol w="1156547">
                  <a:extLst>
                    <a:ext uri="{9D8B030D-6E8A-4147-A177-3AD203B41FA5}">
                      <a16:colId xmlns="" xmlns:a16="http://schemas.microsoft.com/office/drawing/2014/main" val="1416345948"/>
                    </a:ext>
                  </a:extLst>
                </a:gridCol>
                <a:gridCol w="1156547">
                  <a:extLst>
                    <a:ext uri="{9D8B030D-6E8A-4147-A177-3AD203B41FA5}">
                      <a16:colId xmlns="" xmlns:a16="http://schemas.microsoft.com/office/drawing/2014/main" val="3982530428"/>
                    </a:ext>
                  </a:extLst>
                </a:gridCol>
              </a:tblGrid>
              <a:tr h="7423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900" dirty="0">
                          <a:effectLst/>
                        </a:rPr>
                        <a:t>Benzine (in l)</a:t>
                      </a:r>
                      <a:endParaRPr lang="nl-BE" sz="2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3788" marR="1837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900">
                          <a:effectLst/>
                        </a:rPr>
                        <a:t>1</a:t>
                      </a:r>
                      <a:endParaRPr lang="nl-BE" sz="2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3788" marR="1837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900" dirty="0">
                          <a:effectLst/>
                        </a:rPr>
                        <a:t>2</a:t>
                      </a:r>
                      <a:endParaRPr lang="nl-BE" sz="2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3788" marR="1837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900">
                          <a:effectLst/>
                        </a:rPr>
                        <a:t>4</a:t>
                      </a:r>
                      <a:endParaRPr lang="nl-BE" sz="2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3788" marR="1837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900">
                          <a:effectLst/>
                        </a:rPr>
                        <a:t>8</a:t>
                      </a:r>
                      <a:endParaRPr lang="nl-BE" sz="2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3788" marR="1837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900">
                          <a:effectLst/>
                        </a:rPr>
                        <a:t>16</a:t>
                      </a:r>
                      <a:endParaRPr lang="nl-BE" sz="2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3788" marR="183788" marT="0" marB="0"/>
                </a:tc>
                <a:extLst>
                  <a:ext uri="{0D108BD9-81ED-4DB2-BD59-A6C34878D82A}">
                    <a16:rowId xmlns="" xmlns:a16="http://schemas.microsoft.com/office/drawing/2014/main" val="2998512255"/>
                  </a:ext>
                </a:extLst>
              </a:tr>
              <a:tr h="7423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900">
                          <a:effectLst/>
                        </a:rPr>
                        <a:t>Prijs (in euro)</a:t>
                      </a:r>
                      <a:endParaRPr lang="nl-BE" sz="2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3788" marR="1837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900" dirty="0">
                          <a:effectLst/>
                        </a:rPr>
                        <a:t>1,50</a:t>
                      </a:r>
                      <a:endParaRPr lang="nl-BE" sz="2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3788" marR="1837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900" i="1" dirty="0">
                          <a:effectLst/>
                        </a:rPr>
                        <a:t>3</a:t>
                      </a:r>
                      <a:endParaRPr lang="nl-BE" sz="29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3788" marR="1837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900" i="1" dirty="0">
                          <a:effectLst/>
                        </a:rPr>
                        <a:t>6</a:t>
                      </a:r>
                      <a:endParaRPr lang="nl-BE" sz="29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3788" marR="1837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900" i="1" dirty="0">
                          <a:effectLst/>
                        </a:rPr>
                        <a:t>12</a:t>
                      </a:r>
                      <a:endParaRPr lang="nl-BE" sz="29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3788" marR="1837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900" i="1" dirty="0">
                          <a:effectLst/>
                        </a:rPr>
                        <a:t>24</a:t>
                      </a:r>
                      <a:endParaRPr lang="nl-BE" sz="29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3788" marR="183788" marT="0" marB="0"/>
                </a:tc>
                <a:extLst>
                  <a:ext uri="{0D108BD9-81ED-4DB2-BD59-A6C34878D82A}">
                    <a16:rowId xmlns="" xmlns:a16="http://schemas.microsoft.com/office/drawing/2014/main" val="1096822712"/>
                  </a:ext>
                </a:extLst>
              </a:tr>
            </a:tbl>
          </a:graphicData>
        </a:graphic>
      </p:graphicFrame>
      <p:sp>
        <p:nvSpPr>
          <p:cNvPr id="10" name="Rechthoek 9">
            <a:extLst>
              <a:ext uri="{FF2B5EF4-FFF2-40B4-BE49-F238E27FC236}">
                <a16:creationId xmlns="" xmlns:a16="http://schemas.microsoft.com/office/drawing/2014/main" id="{D29CAA1F-5F88-40A9-9587-C82BED1B1D25}"/>
              </a:ext>
            </a:extLst>
          </p:cNvPr>
          <p:cNvSpPr/>
          <p:nvPr/>
        </p:nvSpPr>
        <p:spPr>
          <a:xfrm>
            <a:off x="7010400" y="4535055"/>
            <a:ext cx="692727" cy="369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1" name="Rechthoek 10">
            <a:extLst>
              <a:ext uri="{FF2B5EF4-FFF2-40B4-BE49-F238E27FC236}">
                <a16:creationId xmlns="" xmlns:a16="http://schemas.microsoft.com/office/drawing/2014/main" id="{166C062E-8639-4751-8F9B-0EE053D3B9EA}"/>
              </a:ext>
            </a:extLst>
          </p:cNvPr>
          <p:cNvSpPr/>
          <p:nvPr/>
        </p:nvSpPr>
        <p:spPr>
          <a:xfrm>
            <a:off x="8190346" y="4535055"/>
            <a:ext cx="692727" cy="369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="" xmlns:a16="http://schemas.microsoft.com/office/drawing/2014/main" id="{A14ED7E5-85C8-4EB9-9F8A-0B3BEB2F478A}"/>
              </a:ext>
            </a:extLst>
          </p:cNvPr>
          <p:cNvSpPr/>
          <p:nvPr/>
        </p:nvSpPr>
        <p:spPr>
          <a:xfrm>
            <a:off x="9393381" y="4535055"/>
            <a:ext cx="692727" cy="369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Rechthoek 12">
            <a:extLst>
              <a:ext uri="{FF2B5EF4-FFF2-40B4-BE49-F238E27FC236}">
                <a16:creationId xmlns="" xmlns:a16="http://schemas.microsoft.com/office/drawing/2014/main" id="{355DFEA9-C780-4579-AF79-3A8241C8EE1E}"/>
              </a:ext>
            </a:extLst>
          </p:cNvPr>
          <p:cNvSpPr/>
          <p:nvPr/>
        </p:nvSpPr>
        <p:spPr>
          <a:xfrm>
            <a:off x="10536382" y="4535055"/>
            <a:ext cx="692727" cy="369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9" name="Picture 2" descr="https://www.sclera.be/resources/pictos/schrijven%20t.png">
            <a:extLst>
              <a:ext uri="{FF2B5EF4-FFF2-40B4-BE49-F238E27FC236}">
                <a16:creationId xmlns="" xmlns:a16="http://schemas.microsoft.com/office/drawing/2014/main" id="{926E0C74-97FD-47BC-9EC3-BA436A4C2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17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6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19CC6B09-A566-4717-95A7-7B11C1434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Wanneer zijn twee grootheden recht evenredig?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="" xmlns:a16="http://schemas.microsoft.com/office/drawing/2014/main" id="{FC4CE6B1-D85E-4D12-99A3-2831FF35F6D2}"/>
              </a:ext>
            </a:extLst>
          </p:cNvPr>
          <p:cNvSpPr/>
          <p:nvPr/>
        </p:nvSpPr>
        <p:spPr>
          <a:xfrm>
            <a:off x="838200" y="2030083"/>
            <a:ext cx="6096000" cy="235449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nl-BE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Opdracht:</a:t>
            </a:r>
            <a:r>
              <a:rPr lang="nl-BE" dirty="0">
                <a:ea typeface="Calibri" panose="020F0502020204030204" pitchFamily="34" charset="0"/>
                <a:cs typeface="Times New Roman" panose="02020603050405020304" pitchFamily="18" charset="0"/>
              </a:rPr>
              <a:t> Duid de best passende naam voor je resultaat aan.</a:t>
            </a:r>
          </a:p>
          <a:p>
            <a:pPr marL="342900" lvl="0" indent="-342900">
              <a:lnSpc>
                <a:spcPct val="106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❏"/>
            </a:pPr>
            <a:r>
              <a:rPr lang="nl-BE" dirty="0">
                <a:ea typeface="Noto Sans Symbols"/>
                <a:cs typeface="Noto Sans Symbols"/>
              </a:rPr>
              <a:t>Stijgende rechte, niet door de oorsprong</a:t>
            </a:r>
          </a:p>
          <a:p>
            <a:pPr marL="342900" lvl="0" indent="-342900">
              <a:lnSpc>
                <a:spcPct val="106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❏"/>
            </a:pPr>
            <a:r>
              <a:rPr lang="nl-BE" dirty="0">
                <a:ea typeface="Noto Sans Symbols"/>
                <a:cs typeface="Noto Sans Symbols"/>
              </a:rPr>
              <a:t>Stijgende rechte, door de oorsprong</a:t>
            </a:r>
          </a:p>
          <a:p>
            <a:pPr marL="342900" lvl="0" indent="-342900">
              <a:lnSpc>
                <a:spcPct val="106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❏"/>
            </a:pPr>
            <a:r>
              <a:rPr lang="nl-BE" dirty="0">
                <a:ea typeface="Noto Sans Symbols"/>
                <a:cs typeface="Noto Sans Symbols"/>
              </a:rPr>
              <a:t>Dalende rechte, niet door de oorsprong </a:t>
            </a:r>
          </a:p>
          <a:p>
            <a:pPr marL="342900" lvl="0" indent="-342900">
              <a:lnSpc>
                <a:spcPct val="106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❏"/>
            </a:pPr>
            <a:r>
              <a:rPr lang="nl-BE" dirty="0">
                <a:ea typeface="Noto Sans Symbols"/>
                <a:cs typeface="Noto Sans Symbols"/>
              </a:rPr>
              <a:t>Dalende rechte, door de oorsprong</a:t>
            </a:r>
          </a:p>
          <a:p>
            <a:pPr marL="342900" lvl="0" indent="-342900">
              <a:lnSpc>
                <a:spcPct val="106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❏"/>
            </a:pPr>
            <a:r>
              <a:rPr lang="nl-BE" dirty="0">
                <a:ea typeface="Noto Sans Symbols"/>
                <a:cs typeface="Noto Sans Symbols"/>
              </a:rPr>
              <a:t>Geen rechte</a:t>
            </a:r>
          </a:p>
        </p:txBody>
      </p:sp>
      <p:pic>
        <p:nvPicPr>
          <p:cNvPr id="14" name="Tijdelijke aanduiding voor inhoud 13" descr="Afbeelding met tafel&#10;&#10;Automatisch gegenereerde beschrijving">
            <a:extLst>
              <a:ext uri="{FF2B5EF4-FFF2-40B4-BE49-F238E27FC236}">
                <a16:creationId xmlns="" xmlns:a16="http://schemas.microsoft.com/office/drawing/2014/main" id="{BCD73A75-1064-4E16-BF67-A839D4BE4D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784" y="2694861"/>
            <a:ext cx="6506483" cy="4058216"/>
          </a:xfrm>
        </p:spPr>
      </p:pic>
      <p:pic>
        <p:nvPicPr>
          <p:cNvPr id="5" name="Picture 2" descr="https://www.sclera.be/resources/pictos/schrijven%20t.png">
            <a:extLst>
              <a:ext uri="{FF2B5EF4-FFF2-40B4-BE49-F238E27FC236}">
                <a16:creationId xmlns="" xmlns:a16="http://schemas.microsoft.com/office/drawing/2014/main" id="{EF683FE5-96F4-4F94-83C4-C499BB0E9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94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6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FF3F16D8-6235-4AE7-B2C8-CF8AAC681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Wanneer zijn twee grootheden recht evenredig?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17D22EF6-E3E7-415D-8EB2-BCB601FD36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b="1" u="sng" dirty="0"/>
              <a:t>Opdracht:</a:t>
            </a:r>
            <a:r>
              <a:rPr lang="nl-BE" dirty="0"/>
              <a:t> Bereken nu de verhoudingen Benzine/Prijs (in l/euro) en Prijs/Benzine (in euro/l). Wat merk je op?</a:t>
            </a:r>
          </a:p>
          <a:p>
            <a:pPr marL="0" indent="0">
              <a:buNone/>
            </a:pPr>
            <a:r>
              <a:rPr lang="nl-BE" dirty="0"/>
              <a:t>	</a:t>
            </a:r>
            <a:r>
              <a:rPr lang="nl-BE" i="1" dirty="0"/>
              <a:t>2/3 en 3/2 deze verhoudingen zijn overal hetzelfde, we spreken 	van een evenredigheidsconstante.</a:t>
            </a:r>
          </a:p>
          <a:p>
            <a:endParaRPr lang="nl-BE" dirty="0"/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="" xmlns:a16="http://schemas.microsoft.com/office/drawing/2014/main" id="{A2887B54-20E7-4F12-8DEB-F0D5DF2A72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0885940"/>
              </p:ext>
            </p:extLst>
          </p:nvPr>
        </p:nvGraphicFramePr>
        <p:xfrm>
          <a:off x="757887" y="3752336"/>
          <a:ext cx="10595913" cy="2218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10026">
                  <a:extLst>
                    <a:ext uri="{9D8B030D-6E8A-4147-A177-3AD203B41FA5}">
                      <a16:colId xmlns="" xmlns:a16="http://schemas.microsoft.com/office/drawing/2014/main" val="2962304824"/>
                    </a:ext>
                  </a:extLst>
                </a:gridCol>
                <a:gridCol w="1363947">
                  <a:extLst>
                    <a:ext uri="{9D8B030D-6E8A-4147-A177-3AD203B41FA5}">
                      <a16:colId xmlns="" xmlns:a16="http://schemas.microsoft.com/office/drawing/2014/main" val="988456778"/>
                    </a:ext>
                  </a:extLst>
                </a:gridCol>
                <a:gridCol w="1155485">
                  <a:extLst>
                    <a:ext uri="{9D8B030D-6E8A-4147-A177-3AD203B41FA5}">
                      <a16:colId xmlns="" xmlns:a16="http://schemas.microsoft.com/office/drawing/2014/main" val="4230934194"/>
                    </a:ext>
                  </a:extLst>
                </a:gridCol>
                <a:gridCol w="1155485">
                  <a:extLst>
                    <a:ext uri="{9D8B030D-6E8A-4147-A177-3AD203B41FA5}">
                      <a16:colId xmlns="" xmlns:a16="http://schemas.microsoft.com/office/drawing/2014/main" val="3034561470"/>
                    </a:ext>
                  </a:extLst>
                </a:gridCol>
                <a:gridCol w="1155485">
                  <a:extLst>
                    <a:ext uri="{9D8B030D-6E8A-4147-A177-3AD203B41FA5}">
                      <a16:colId xmlns="" xmlns:a16="http://schemas.microsoft.com/office/drawing/2014/main" val="1416345948"/>
                    </a:ext>
                  </a:extLst>
                </a:gridCol>
                <a:gridCol w="1155485">
                  <a:extLst>
                    <a:ext uri="{9D8B030D-6E8A-4147-A177-3AD203B41FA5}">
                      <a16:colId xmlns="" xmlns:a16="http://schemas.microsoft.com/office/drawing/2014/main" val="3982530428"/>
                    </a:ext>
                  </a:extLst>
                </a:gridCol>
              </a:tblGrid>
              <a:tr h="554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900" dirty="0">
                          <a:effectLst/>
                        </a:rPr>
                        <a:t>Benzine (in l)</a:t>
                      </a:r>
                      <a:endParaRPr lang="nl-BE" sz="2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3788" marR="1837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900">
                          <a:effectLst/>
                        </a:rPr>
                        <a:t>1</a:t>
                      </a:r>
                      <a:endParaRPr lang="nl-BE" sz="2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3788" marR="1837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900">
                          <a:effectLst/>
                        </a:rPr>
                        <a:t>2</a:t>
                      </a:r>
                      <a:endParaRPr lang="nl-BE" sz="2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3788" marR="1837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900">
                          <a:effectLst/>
                        </a:rPr>
                        <a:t>4</a:t>
                      </a:r>
                      <a:endParaRPr lang="nl-BE" sz="2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3788" marR="1837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900">
                          <a:effectLst/>
                        </a:rPr>
                        <a:t>8</a:t>
                      </a:r>
                      <a:endParaRPr lang="nl-BE" sz="2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3788" marR="1837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900">
                          <a:effectLst/>
                        </a:rPr>
                        <a:t>16</a:t>
                      </a:r>
                      <a:endParaRPr lang="nl-BE" sz="2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3788" marR="183788" marT="0" marB="0"/>
                </a:tc>
                <a:extLst>
                  <a:ext uri="{0D108BD9-81ED-4DB2-BD59-A6C34878D82A}">
                    <a16:rowId xmlns="" xmlns:a16="http://schemas.microsoft.com/office/drawing/2014/main" val="2998512255"/>
                  </a:ext>
                </a:extLst>
              </a:tr>
              <a:tr h="554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900">
                          <a:effectLst/>
                        </a:rPr>
                        <a:t>Prijs (in euro)</a:t>
                      </a:r>
                      <a:endParaRPr lang="nl-BE" sz="2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3788" marR="1837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900">
                          <a:effectLst/>
                        </a:rPr>
                        <a:t>1,50</a:t>
                      </a:r>
                      <a:endParaRPr lang="nl-BE" sz="2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3788" marR="1837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900">
                          <a:effectLst/>
                        </a:rPr>
                        <a:t>3</a:t>
                      </a:r>
                      <a:endParaRPr lang="nl-BE" sz="2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3788" marR="1837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900">
                          <a:effectLst/>
                        </a:rPr>
                        <a:t>6</a:t>
                      </a:r>
                      <a:endParaRPr lang="nl-BE" sz="2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3788" marR="1837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900">
                          <a:effectLst/>
                        </a:rPr>
                        <a:t>12</a:t>
                      </a:r>
                      <a:endParaRPr lang="nl-BE" sz="2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3788" marR="1837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900">
                          <a:effectLst/>
                        </a:rPr>
                        <a:t>24</a:t>
                      </a:r>
                      <a:endParaRPr lang="nl-BE" sz="2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3788" marR="183788" marT="0" marB="0"/>
                </a:tc>
                <a:extLst>
                  <a:ext uri="{0D108BD9-81ED-4DB2-BD59-A6C34878D82A}">
                    <a16:rowId xmlns="" xmlns:a16="http://schemas.microsoft.com/office/drawing/2014/main" val="1096822712"/>
                  </a:ext>
                </a:extLst>
              </a:tr>
              <a:tr h="554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900">
                          <a:effectLst/>
                        </a:rPr>
                        <a:t>Benzine/Prijs (in l/euro)</a:t>
                      </a:r>
                      <a:endParaRPr lang="nl-BE" sz="2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3788" marR="1837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900" i="1" dirty="0">
                          <a:effectLst/>
                        </a:rPr>
                        <a:t>2/3</a:t>
                      </a:r>
                      <a:endParaRPr lang="nl-BE" sz="29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3788" marR="1837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900" i="1">
                          <a:effectLst/>
                        </a:rPr>
                        <a:t>2/3</a:t>
                      </a:r>
                      <a:endParaRPr lang="nl-BE" sz="29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3788" marR="1837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900" i="1">
                          <a:effectLst/>
                        </a:rPr>
                        <a:t>2/3</a:t>
                      </a:r>
                      <a:endParaRPr lang="nl-BE" sz="29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3788" marR="1837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900" i="1">
                          <a:effectLst/>
                        </a:rPr>
                        <a:t>2/3</a:t>
                      </a:r>
                      <a:endParaRPr lang="nl-BE" sz="29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3788" marR="1837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900" i="1" dirty="0">
                          <a:effectLst/>
                        </a:rPr>
                        <a:t>2/3</a:t>
                      </a:r>
                      <a:endParaRPr lang="nl-BE" sz="29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3788" marR="183788" marT="0" marB="0"/>
                </a:tc>
                <a:extLst>
                  <a:ext uri="{0D108BD9-81ED-4DB2-BD59-A6C34878D82A}">
                    <a16:rowId xmlns="" xmlns:a16="http://schemas.microsoft.com/office/drawing/2014/main" val="379630205"/>
                  </a:ext>
                </a:extLst>
              </a:tr>
              <a:tr h="554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900" dirty="0">
                          <a:effectLst/>
                        </a:rPr>
                        <a:t>Prijs/Benzine (in euro/l) </a:t>
                      </a:r>
                      <a:endParaRPr lang="nl-BE" sz="2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3788" marR="1837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900" i="1">
                          <a:effectLst/>
                        </a:rPr>
                        <a:t>3/2</a:t>
                      </a:r>
                      <a:endParaRPr lang="nl-BE" sz="29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3788" marR="1837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900" i="1" dirty="0">
                          <a:effectLst/>
                        </a:rPr>
                        <a:t>3/2</a:t>
                      </a:r>
                      <a:endParaRPr lang="nl-BE" sz="29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3788" marR="1837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900" i="1" dirty="0">
                          <a:effectLst/>
                        </a:rPr>
                        <a:t>3/2</a:t>
                      </a:r>
                      <a:endParaRPr lang="nl-BE" sz="29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3788" marR="1837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900" i="1" dirty="0">
                          <a:effectLst/>
                        </a:rPr>
                        <a:t>3/2</a:t>
                      </a:r>
                      <a:endParaRPr lang="nl-BE" sz="29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3788" marR="1837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900" i="1" dirty="0">
                          <a:effectLst/>
                        </a:rPr>
                        <a:t>3/2</a:t>
                      </a:r>
                      <a:endParaRPr lang="nl-BE" sz="29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3788" marR="183788" marT="0" marB="0"/>
                </a:tc>
                <a:extLst>
                  <a:ext uri="{0D108BD9-81ED-4DB2-BD59-A6C34878D82A}">
                    <a16:rowId xmlns="" xmlns:a16="http://schemas.microsoft.com/office/drawing/2014/main" val="1011808741"/>
                  </a:ext>
                </a:extLst>
              </a:tr>
            </a:tbl>
          </a:graphicData>
        </a:graphic>
      </p:graphicFrame>
      <p:sp>
        <p:nvSpPr>
          <p:cNvPr id="5" name="Rechthoek 4">
            <a:extLst>
              <a:ext uri="{FF2B5EF4-FFF2-40B4-BE49-F238E27FC236}">
                <a16:creationId xmlns="" xmlns:a16="http://schemas.microsoft.com/office/drawing/2014/main" id="{A288A7EF-6F01-4AD5-A3F5-2A3048D8A087}"/>
              </a:ext>
            </a:extLst>
          </p:cNvPr>
          <p:cNvSpPr/>
          <p:nvPr/>
        </p:nvSpPr>
        <p:spPr>
          <a:xfrm>
            <a:off x="5749636" y="4932218"/>
            <a:ext cx="692727" cy="369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6" name="Rechthoek 5">
            <a:extLst>
              <a:ext uri="{FF2B5EF4-FFF2-40B4-BE49-F238E27FC236}">
                <a16:creationId xmlns="" xmlns:a16="http://schemas.microsoft.com/office/drawing/2014/main" id="{609EF02D-A349-4F7B-8918-E2626AA0CEF9}"/>
              </a:ext>
            </a:extLst>
          </p:cNvPr>
          <p:cNvSpPr/>
          <p:nvPr/>
        </p:nvSpPr>
        <p:spPr>
          <a:xfrm>
            <a:off x="6967934" y="4932218"/>
            <a:ext cx="692727" cy="369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7" name="Rechthoek 6">
            <a:extLst>
              <a:ext uri="{FF2B5EF4-FFF2-40B4-BE49-F238E27FC236}">
                <a16:creationId xmlns="" xmlns:a16="http://schemas.microsoft.com/office/drawing/2014/main" id="{94F549A0-A833-4F2E-9718-B233115950E3}"/>
              </a:ext>
            </a:extLst>
          </p:cNvPr>
          <p:cNvSpPr/>
          <p:nvPr/>
        </p:nvSpPr>
        <p:spPr>
          <a:xfrm>
            <a:off x="8165197" y="4932218"/>
            <a:ext cx="692727" cy="369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8" name="Rechthoek 7">
            <a:extLst>
              <a:ext uri="{FF2B5EF4-FFF2-40B4-BE49-F238E27FC236}">
                <a16:creationId xmlns="" xmlns:a16="http://schemas.microsoft.com/office/drawing/2014/main" id="{C376577C-0794-4804-A469-8870C7053487}"/>
              </a:ext>
            </a:extLst>
          </p:cNvPr>
          <p:cNvSpPr/>
          <p:nvPr/>
        </p:nvSpPr>
        <p:spPr>
          <a:xfrm>
            <a:off x="9258300" y="4932218"/>
            <a:ext cx="692727" cy="369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9" name="Rechthoek 8">
            <a:extLst>
              <a:ext uri="{FF2B5EF4-FFF2-40B4-BE49-F238E27FC236}">
                <a16:creationId xmlns="" xmlns:a16="http://schemas.microsoft.com/office/drawing/2014/main" id="{B9B5E711-118B-4181-8A0F-25107240E40E}"/>
              </a:ext>
            </a:extLst>
          </p:cNvPr>
          <p:cNvSpPr/>
          <p:nvPr/>
        </p:nvSpPr>
        <p:spPr>
          <a:xfrm>
            <a:off x="10460182" y="4932218"/>
            <a:ext cx="692727" cy="369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0" name="Rechthoek 9">
            <a:extLst>
              <a:ext uri="{FF2B5EF4-FFF2-40B4-BE49-F238E27FC236}">
                <a16:creationId xmlns="" xmlns:a16="http://schemas.microsoft.com/office/drawing/2014/main" id="{9DBBBF0C-E2E2-4F40-9BF4-CFB20CEE704D}"/>
              </a:ext>
            </a:extLst>
          </p:cNvPr>
          <p:cNvSpPr/>
          <p:nvPr/>
        </p:nvSpPr>
        <p:spPr>
          <a:xfrm>
            <a:off x="5749636" y="5467136"/>
            <a:ext cx="692727" cy="369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1" name="Rechthoek 10">
            <a:extLst>
              <a:ext uri="{FF2B5EF4-FFF2-40B4-BE49-F238E27FC236}">
                <a16:creationId xmlns="" xmlns:a16="http://schemas.microsoft.com/office/drawing/2014/main" id="{482CD931-622E-44BC-A75E-107B7E970B24}"/>
              </a:ext>
            </a:extLst>
          </p:cNvPr>
          <p:cNvSpPr/>
          <p:nvPr/>
        </p:nvSpPr>
        <p:spPr>
          <a:xfrm>
            <a:off x="6967934" y="5467136"/>
            <a:ext cx="692727" cy="369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2" name="Rechthoek 11">
            <a:extLst>
              <a:ext uri="{FF2B5EF4-FFF2-40B4-BE49-F238E27FC236}">
                <a16:creationId xmlns="" xmlns:a16="http://schemas.microsoft.com/office/drawing/2014/main" id="{F202436B-3281-4E60-A4A1-83AB376B09FC}"/>
              </a:ext>
            </a:extLst>
          </p:cNvPr>
          <p:cNvSpPr/>
          <p:nvPr/>
        </p:nvSpPr>
        <p:spPr>
          <a:xfrm>
            <a:off x="8165197" y="5467136"/>
            <a:ext cx="692727" cy="369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3" name="Rechthoek 12">
            <a:extLst>
              <a:ext uri="{FF2B5EF4-FFF2-40B4-BE49-F238E27FC236}">
                <a16:creationId xmlns="" xmlns:a16="http://schemas.microsoft.com/office/drawing/2014/main" id="{79080CDE-26DC-42FA-941A-A28DCDC61F7E}"/>
              </a:ext>
            </a:extLst>
          </p:cNvPr>
          <p:cNvSpPr/>
          <p:nvPr/>
        </p:nvSpPr>
        <p:spPr>
          <a:xfrm>
            <a:off x="9258299" y="5467136"/>
            <a:ext cx="692727" cy="369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4" name="Rechthoek 13">
            <a:extLst>
              <a:ext uri="{FF2B5EF4-FFF2-40B4-BE49-F238E27FC236}">
                <a16:creationId xmlns="" xmlns:a16="http://schemas.microsoft.com/office/drawing/2014/main" id="{9DFA20BC-63F4-4C25-AF02-C8800D79FBA7}"/>
              </a:ext>
            </a:extLst>
          </p:cNvPr>
          <p:cNvSpPr/>
          <p:nvPr/>
        </p:nvSpPr>
        <p:spPr>
          <a:xfrm>
            <a:off x="10460182" y="5467136"/>
            <a:ext cx="692727" cy="369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15" name="Picture 2" descr="https://www.sclera.be/resources/pictos/schrijven%20t.png">
            <a:extLst>
              <a:ext uri="{FF2B5EF4-FFF2-40B4-BE49-F238E27FC236}">
                <a16:creationId xmlns="" xmlns:a16="http://schemas.microsoft.com/office/drawing/2014/main" id="{18608376-D8D5-4A68-8493-7C6709987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49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6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F2840C95-7486-4317-90F6-DE7BB5B99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‘Fietsen op de speelplaats’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ECD2BC55-6C59-4C37-A977-5FC39E223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dirty="0"/>
              <a:t>Plaats de kegels op 3 m van elkaar op een rechte lijn</a:t>
            </a:r>
          </a:p>
          <a:p>
            <a:pPr lvl="0"/>
            <a:r>
              <a:rPr lang="nl-BE" dirty="0"/>
              <a:t>Zorg voor een vliegende start (= je zorgt ervoor dat je op constante snelheid bent voor dat je bij kegel 1 aankomt)</a:t>
            </a:r>
          </a:p>
          <a:p>
            <a:pPr lvl="0"/>
            <a:r>
              <a:rPr lang="nl-BE" dirty="0"/>
              <a:t>Als de fietser kegel 1 bereikt, moet zijn snelheid constant zijn </a:t>
            </a:r>
          </a:p>
          <a:p>
            <a:pPr lvl="0"/>
            <a:r>
              <a:rPr lang="nl-BE" dirty="0"/>
              <a:t>Start de chronometer als de fietser de eerste kegel passeert</a:t>
            </a:r>
          </a:p>
          <a:p>
            <a:pPr lvl="0"/>
            <a:r>
              <a:rPr lang="nl-BE" dirty="0"/>
              <a:t>Neem een </a:t>
            </a:r>
            <a:r>
              <a:rPr lang="nl-BE" b="1" dirty="0"/>
              <a:t>rondetijd</a:t>
            </a:r>
            <a:r>
              <a:rPr lang="nl-BE" dirty="0"/>
              <a:t> op telkens wanneer de fietser een kegel passeert</a:t>
            </a:r>
          </a:p>
          <a:p>
            <a:pPr lvl="0"/>
            <a:r>
              <a:rPr lang="nl-BE" dirty="0"/>
              <a:t>Stop de chronometer wanneer de fietser de laatste kegel passeert</a:t>
            </a:r>
          </a:p>
          <a:p>
            <a:endParaRPr lang="nl-BE" dirty="0"/>
          </a:p>
        </p:txBody>
      </p:sp>
      <p:pic>
        <p:nvPicPr>
          <p:cNvPr id="4" name="Picture 2" descr="https://www.sclera.be/resources/pictos/wetenschap%20t.png">
            <a:extLst>
              <a:ext uri="{FF2B5EF4-FFF2-40B4-BE49-F238E27FC236}">
                <a16:creationId xmlns="" xmlns:a16="http://schemas.microsoft.com/office/drawing/2014/main" id="{2D708BF4-3881-4609-A7A4-C7ECAFD0D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53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6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AD99C2E2-28B4-4033-B26C-8F7EA9107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Waarneming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="" xmlns:a16="http://schemas.microsoft.com/office/drawing/2014/main" id="{B63FC670-F182-4363-90FB-887B660CD8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b="1" u="sng" dirty="0"/>
              <a:t>Opdracht:</a:t>
            </a:r>
            <a:r>
              <a:rPr lang="nl-BE" b="1" dirty="0"/>
              <a:t> </a:t>
            </a:r>
            <a:r>
              <a:rPr lang="nl-BE" dirty="0"/>
              <a:t>Noteer je bevindingen in de onderstaande tabel. Bereken vervolgens ook de verhouding x/t. </a:t>
            </a:r>
          </a:p>
          <a:p>
            <a:endParaRPr lang="nl-BE" dirty="0"/>
          </a:p>
        </p:txBody>
      </p:sp>
      <p:graphicFrame>
        <p:nvGraphicFramePr>
          <p:cNvPr id="7" name="Tijdelijke aanduiding voor inhoud 3">
            <a:extLst>
              <a:ext uri="{FF2B5EF4-FFF2-40B4-BE49-F238E27FC236}">
                <a16:creationId xmlns="" xmlns:a16="http://schemas.microsoft.com/office/drawing/2014/main" id="{90DC3CFF-CE5F-49CB-BC82-BDF9F90032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2819916"/>
              </p:ext>
            </p:extLst>
          </p:nvPr>
        </p:nvGraphicFramePr>
        <p:xfrm>
          <a:off x="2183605" y="3070032"/>
          <a:ext cx="7824789" cy="18625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5570">
                  <a:extLst>
                    <a:ext uri="{9D8B030D-6E8A-4147-A177-3AD203B41FA5}">
                      <a16:colId xmlns="" xmlns:a16="http://schemas.microsoft.com/office/drawing/2014/main" val="4147386998"/>
                    </a:ext>
                  </a:extLst>
                </a:gridCol>
                <a:gridCol w="945834">
                  <a:extLst>
                    <a:ext uri="{9D8B030D-6E8A-4147-A177-3AD203B41FA5}">
                      <a16:colId xmlns="" xmlns:a16="http://schemas.microsoft.com/office/drawing/2014/main" val="1997042957"/>
                    </a:ext>
                  </a:extLst>
                </a:gridCol>
                <a:gridCol w="1407795">
                  <a:extLst>
                    <a:ext uri="{9D8B030D-6E8A-4147-A177-3AD203B41FA5}">
                      <a16:colId xmlns="" xmlns:a16="http://schemas.microsoft.com/office/drawing/2014/main" val="4254106293"/>
                    </a:ext>
                  </a:extLst>
                </a:gridCol>
                <a:gridCol w="1407795">
                  <a:extLst>
                    <a:ext uri="{9D8B030D-6E8A-4147-A177-3AD203B41FA5}">
                      <a16:colId xmlns="" xmlns:a16="http://schemas.microsoft.com/office/drawing/2014/main" val="64616326"/>
                    </a:ext>
                  </a:extLst>
                </a:gridCol>
                <a:gridCol w="1407795">
                  <a:extLst>
                    <a:ext uri="{9D8B030D-6E8A-4147-A177-3AD203B41FA5}">
                      <a16:colId xmlns="" xmlns:a16="http://schemas.microsoft.com/office/drawing/2014/main" val="2964413973"/>
                    </a:ext>
                  </a:extLst>
                </a:gridCol>
              </a:tblGrid>
              <a:tr h="6208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3300">
                          <a:effectLst/>
                        </a:rPr>
                        <a:t>x (in m)</a:t>
                      </a:r>
                      <a:endParaRPr lang="nl-BE" sz="3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740" marR="2057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3300">
                          <a:effectLst/>
                        </a:rPr>
                        <a:t>0</a:t>
                      </a:r>
                      <a:endParaRPr lang="nl-BE" sz="3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740" marR="2057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3300">
                          <a:effectLst/>
                        </a:rPr>
                        <a:t>3</a:t>
                      </a:r>
                      <a:endParaRPr lang="nl-BE" sz="3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740" marR="2057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3300">
                          <a:effectLst/>
                        </a:rPr>
                        <a:t>6</a:t>
                      </a:r>
                      <a:endParaRPr lang="nl-BE" sz="3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740" marR="2057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3300" dirty="0">
                          <a:effectLst/>
                        </a:rPr>
                        <a:t>9</a:t>
                      </a:r>
                      <a:endParaRPr lang="nl-BE" sz="3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740" marR="205740" marT="0" marB="0"/>
                </a:tc>
                <a:extLst>
                  <a:ext uri="{0D108BD9-81ED-4DB2-BD59-A6C34878D82A}">
                    <a16:rowId xmlns="" xmlns:a16="http://schemas.microsoft.com/office/drawing/2014/main" val="932493980"/>
                  </a:ext>
                </a:extLst>
              </a:tr>
              <a:tr h="6208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3300">
                          <a:effectLst/>
                        </a:rPr>
                        <a:t>t (in s)</a:t>
                      </a:r>
                      <a:endParaRPr lang="nl-BE" sz="3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740" marR="2057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3300">
                          <a:effectLst/>
                        </a:rPr>
                        <a:t>0</a:t>
                      </a:r>
                      <a:endParaRPr lang="nl-BE" sz="3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740" marR="2057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BE" sz="3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740" marR="2057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BE" sz="3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740" marR="2057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BE" sz="3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740" marR="205740" marT="0" marB="0"/>
                </a:tc>
                <a:extLst>
                  <a:ext uri="{0D108BD9-81ED-4DB2-BD59-A6C34878D82A}">
                    <a16:rowId xmlns="" xmlns:a16="http://schemas.microsoft.com/office/drawing/2014/main" val="4024836180"/>
                  </a:ext>
                </a:extLst>
              </a:tr>
              <a:tr h="6208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3300">
                          <a:effectLst/>
                        </a:rPr>
                        <a:t>x/t (in m/s)</a:t>
                      </a:r>
                      <a:endParaRPr lang="nl-BE" sz="3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740" marR="2057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3300">
                          <a:effectLst/>
                        </a:rPr>
                        <a:t>/</a:t>
                      </a:r>
                      <a:endParaRPr lang="nl-BE" sz="3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740" marR="2057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3300" dirty="0">
                          <a:effectLst/>
                        </a:rPr>
                        <a:t> </a:t>
                      </a:r>
                      <a:endParaRPr lang="nl-BE" sz="3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740" marR="2057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BE" sz="3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740" marR="2057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BE" sz="3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740" marR="205740" marT="0" marB="0"/>
                </a:tc>
                <a:extLst>
                  <a:ext uri="{0D108BD9-81ED-4DB2-BD59-A6C34878D82A}">
                    <a16:rowId xmlns="" xmlns:a16="http://schemas.microsoft.com/office/drawing/2014/main" val="58292736"/>
                  </a:ext>
                </a:extLst>
              </a:tr>
            </a:tbl>
          </a:graphicData>
        </a:graphic>
      </p:graphicFrame>
      <p:pic>
        <p:nvPicPr>
          <p:cNvPr id="5" name="Picture 2" descr="https://www.sclera.be/resources/pictos/schrijven%20t.png">
            <a:extLst>
              <a:ext uri="{FF2B5EF4-FFF2-40B4-BE49-F238E27FC236}">
                <a16:creationId xmlns="" xmlns:a16="http://schemas.microsoft.com/office/drawing/2014/main" id="{1C3679A0-A367-432A-8EAE-11BB2A1EC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37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6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A4D2BC46-C22B-4B9C-8A2B-DC634F8E7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Waarneming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>
                <a:extLst>
                  <a:ext uri="{FF2B5EF4-FFF2-40B4-BE49-F238E27FC236}">
                    <a16:creationId xmlns="" xmlns:a16="http://schemas.microsoft.com/office/drawing/2014/main" id="{7477A333-4866-4DF0-B5F9-457D6D5D90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nl-BE" b="1" u="sng" dirty="0"/>
                  <a:t>Opdracht:</a:t>
                </a:r>
                <a:r>
                  <a:rPr lang="nl-BE" dirty="0"/>
                  <a:t> Zet de punten uit op de grafiek en teken met een lat een lijn die zo goed mogelijk door alle punten gaat. Deze grafiek noemen we een </a:t>
                </a:r>
                <a14:m>
                  <m:oMath xmlns:m="http://schemas.openxmlformats.org/officeDocument/2006/math">
                    <m:r>
                      <a:rPr lang="nl-BE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BE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nl-BE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nl-BE" dirty="0"/>
                  <a:t>-grafiek.</a:t>
                </a:r>
              </a:p>
              <a:p>
                <a:endParaRPr lang="nl-BE" dirty="0"/>
              </a:p>
            </p:txBody>
          </p:sp>
        </mc:Choice>
        <mc:Fallback xmlns="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7477A333-4866-4DF0-B5F9-457D6D5D90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r="-638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Afbeelding 3">
            <a:extLst>
              <a:ext uri="{FF2B5EF4-FFF2-40B4-BE49-F238E27FC236}">
                <a16:creationId xmlns="" xmlns:a16="http://schemas.microsoft.com/office/drawing/2014/main" id="{D756784B-19E1-4001-A19C-296C38E5CE4D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237" y="2812986"/>
            <a:ext cx="5281525" cy="3936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https://www.sclera.be/resources/pictos/schrijven%20t.png">
            <a:extLst>
              <a:ext uri="{FF2B5EF4-FFF2-40B4-BE49-F238E27FC236}">
                <a16:creationId xmlns="" xmlns:a16="http://schemas.microsoft.com/office/drawing/2014/main" id="{1186CB91-63D8-40B2-86ED-7D0F513D7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23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6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AEEAC1F7-3336-4E46-8AF8-202761A10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Besluit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67AA9C8B-84ED-4CF1-BE5A-FFFBB8ACF5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b="1" u="sng" dirty="0"/>
              <a:t>Opdracht:</a:t>
            </a:r>
            <a:r>
              <a:rPr lang="nl-BE" dirty="0"/>
              <a:t> Geef een passende beschrijving van je trendlijn. Welke soort rechte is het? Wat kan je zeggen over het verband tussen afstand en tijd bij een constante snelheid? </a:t>
            </a:r>
          </a:p>
          <a:p>
            <a:pPr marL="0" indent="0">
              <a:buNone/>
            </a:pPr>
            <a:r>
              <a:rPr lang="nl-BE" dirty="0"/>
              <a:t>	</a:t>
            </a:r>
            <a:r>
              <a:rPr lang="nl-BE" i="1" dirty="0"/>
              <a:t>Dit is een rechte door de oorsprong. Het verband is recht 	evenredig.</a:t>
            </a:r>
          </a:p>
          <a:p>
            <a:pPr marL="0" indent="0">
              <a:buNone/>
            </a:pPr>
            <a:r>
              <a:rPr lang="nl-BE" b="1" u="sng" dirty="0"/>
              <a:t>Opdracht:</a:t>
            </a:r>
            <a:r>
              <a:rPr lang="nl-BE" dirty="0"/>
              <a:t> Bereken de evenredigheidsconstante die bij deze grafiek hoort. Herken je deze waarde?</a:t>
            </a:r>
          </a:p>
          <a:p>
            <a:pPr marL="0" indent="0">
              <a:buNone/>
            </a:pPr>
            <a:r>
              <a:rPr lang="nl-BE" i="1" dirty="0"/>
              <a:t>	 Ja dit is de constante snelheid die ik gefietst heb.</a:t>
            </a:r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4" name="Picture 2" descr="https://www.sclera.be/resources/pictos/schrijven%20t.png">
            <a:extLst>
              <a:ext uri="{FF2B5EF4-FFF2-40B4-BE49-F238E27FC236}">
                <a16:creationId xmlns="" xmlns:a16="http://schemas.microsoft.com/office/drawing/2014/main" id="{7B161A34-62AE-40AD-BF8E-88C30B46C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22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6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94FF3CA0-EB6D-4EB1-8983-AC11B9D2F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Besluit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549D1C51-F2CD-43E5-9356-E4E0325AD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b="1" u="sng" dirty="0"/>
              <a:t>Opdracht:</a:t>
            </a:r>
            <a:r>
              <a:rPr lang="nl-BE" dirty="0"/>
              <a:t> Controleer nu je hypothese en vul de onderstaande stellingen verder aan.</a:t>
            </a:r>
          </a:p>
          <a:p>
            <a:pPr marL="0" lvl="0" indent="0">
              <a:buNone/>
            </a:pPr>
            <a:r>
              <a:rPr lang="nl-BE" dirty="0"/>
              <a:t>Wanneer de tijd verdubbelt, dan</a:t>
            </a:r>
            <a:r>
              <a:rPr lang="nl-BE" i="1" dirty="0"/>
              <a:t> verdubbelt </a:t>
            </a:r>
            <a:r>
              <a:rPr lang="nl-BE" dirty="0"/>
              <a:t>de afstand bij een constante snelheid.</a:t>
            </a:r>
          </a:p>
          <a:p>
            <a:pPr marL="0" lvl="0" indent="0">
              <a:buNone/>
            </a:pPr>
            <a:r>
              <a:rPr lang="nl-BE" dirty="0"/>
              <a:t>Wanneer de tijd verviervoudigt, dan</a:t>
            </a:r>
            <a:r>
              <a:rPr lang="nl-BE" i="1" dirty="0"/>
              <a:t> verviervoudigt </a:t>
            </a:r>
            <a:r>
              <a:rPr lang="nl-BE" dirty="0"/>
              <a:t>de afstand bij een constante snelheid.</a:t>
            </a:r>
          </a:p>
          <a:p>
            <a:pPr marL="0" lvl="0" indent="0">
              <a:buNone/>
            </a:pPr>
            <a:r>
              <a:rPr lang="nl-BE" dirty="0"/>
              <a:t>Wanneer de afstand 5 keer zo klein wordt, dan wordt de tijd ook </a:t>
            </a:r>
            <a:r>
              <a:rPr lang="nl-BE" i="1" dirty="0"/>
              <a:t>5 keer zo klein </a:t>
            </a:r>
            <a:r>
              <a:rPr lang="nl-BE" dirty="0"/>
              <a:t>bij een constante snelheid.</a:t>
            </a:r>
          </a:p>
          <a:p>
            <a:endParaRPr lang="nl-BE" dirty="0"/>
          </a:p>
        </p:txBody>
      </p:sp>
      <p:sp>
        <p:nvSpPr>
          <p:cNvPr id="4" name="Rechthoek 3">
            <a:extLst>
              <a:ext uri="{FF2B5EF4-FFF2-40B4-BE49-F238E27FC236}">
                <a16:creationId xmlns="" xmlns:a16="http://schemas.microsoft.com/office/drawing/2014/main" id="{B9A3ABD1-B0C9-4864-89F6-8DCEA7647FF6}"/>
              </a:ext>
            </a:extLst>
          </p:cNvPr>
          <p:cNvSpPr/>
          <p:nvPr/>
        </p:nvSpPr>
        <p:spPr>
          <a:xfrm>
            <a:off x="5657272" y="2770909"/>
            <a:ext cx="1630219" cy="369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" name="Rechthoek 4">
            <a:extLst>
              <a:ext uri="{FF2B5EF4-FFF2-40B4-BE49-F238E27FC236}">
                <a16:creationId xmlns="" xmlns:a16="http://schemas.microsoft.com/office/drawing/2014/main" id="{20DB4091-0A55-4D36-A527-4455A6B329DF}"/>
              </a:ext>
            </a:extLst>
          </p:cNvPr>
          <p:cNvSpPr/>
          <p:nvPr/>
        </p:nvSpPr>
        <p:spPr>
          <a:xfrm>
            <a:off x="6179127" y="3631839"/>
            <a:ext cx="2115128" cy="4538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6" name="Rechthoek 5">
            <a:extLst>
              <a:ext uri="{FF2B5EF4-FFF2-40B4-BE49-F238E27FC236}">
                <a16:creationId xmlns="" xmlns:a16="http://schemas.microsoft.com/office/drawing/2014/main" id="{05478712-184C-416A-B678-B52BF5A44669}"/>
              </a:ext>
            </a:extLst>
          </p:cNvPr>
          <p:cNvSpPr/>
          <p:nvPr/>
        </p:nvSpPr>
        <p:spPr>
          <a:xfrm>
            <a:off x="10284690" y="4581236"/>
            <a:ext cx="891310" cy="369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7" name="Rechthoek 6">
            <a:extLst>
              <a:ext uri="{FF2B5EF4-FFF2-40B4-BE49-F238E27FC236}">
                <a16:creationId xmlns="" xmlns:a16="http://schemas.microsoft.com/office/drawing/2014/main" id="{93335626-DDF9-4743-AB9F-A0E75389B276}"/>
              </a:ext>
            </a:extLst>
          </p:cNvPr>
          <p:cNvSpPr/>
          <p:nvPr/>
        </p:nvSpPr>
        <p:spPr>
          <a:xfrm>
            <a:off x="856673" y="4950690"/>
            <a:ext cx="1175327" cy="369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8" name="Picture 2" descr="https://www.sclera.be/resources/pictos/schrijven%20t.png">
            <a:extLst>
              <a:ext uri="{FF2B5EF4-FFF2-40B4-BE49-F238E27FC236}">
                <a16:creationId xmlns="" xmlns:a16="http://schemas.microsoft.com/office/drawing/2014/main" id="{945E4CA8-592C-4A99-B960-0DF2009E2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27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6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055C2FCE-67A3-482D-8A20-19C4E93DF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Welk verband bestaat er tussen afstand en tijd bij een constante snelheid?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>
                <a:extLst>
                  <a:ext uri="{FF2B5EF4-FFF2-40B4-BE49-F238E27FC236}">
                    <a16:creationId xmlns="" xmlns:a16="http://schemas.microsoft.com/office/drawing/2014/main" id="{A9F1172E-AA91-4C59-AE0C-6E1438554F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BE" dirty="0"/>
                  <a:t>Recht evenredig</a:t>
                </a:r>
              </a:p>
              <a:p>
                <a:endParaRPr lang="nl-BE" dirty="0"/>
              </a:p>
              <a:p>
                <a:r>
                  <a:rPr lang="nl-BE" dirty="0"/>
                  <a:t>De snelheid </a:t>
                </a:r>
                <a14:m>
                  <m:oMath xmlns:m="http://schemas.openxmlformats.org/officeDocument/2006/math">
                    <m:r>
                      <a:rPr lang="nl-BE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nl-BE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BE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nl-BE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nl-BE" dirty="0"/>
                  <a:t> is de evenredigheidsconstante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nl-BE" dirty="0"/>
                  <a:t> is de afstand in meter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nl-BE" dirty="0"/>
                  <a:t> is de tijdsduur in seconden</a:t>
                </a:r>
                <a:br>
                  <a:rPr lang="nl-BE" dirty="0"/>
                </a:br>
                <a:endParaRPr lang="nl-BE" dirty="0"/>
              </a:p>
              <a:p>
                <a:r>
                  <a:rPr lang="nl-BE" dirty="0"/>
                  <a:t>Een rechte door de oorsprong </a:t>
                </a:r>
              </a:p>
              <a:p>
                <a:endParaRPr lang="nl-BE" dirty="0"/>
              </a:p>
            </p:txBody>
          </p:sp>
        </mc:Choice>
        <mc:Fallback xmlns="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A9F1172E-AA91-4C59-AE0C-6E1438554F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Afbeelding 3">
            <a:extLst>
              <a:ext uri="{FF2B5EF4-FFF2-40B4-BE49-F238E27FC236}">
                <a16:creationId xmlns="" xmlns:a16="http://schemas.microsoft.com/office/drawing/2014/main" id="{D24DD70F-C489-4ACC-A9EB-6B6CDC370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42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1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Fiets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nl-BE" sz="3200" b="1" dirty="0"/>
              <a:t>Biologie</a:t>
            </a:r>
            <a:r>
              <a:rPr lang="nl-BE" sz="3200" b="1" i="1" dirty="0"/>
              <a:t> </a:t>
            </a:r>
            <a:r>
              <a:rPr lang="nl-BE" sz="3200" dirty="0"/>
              <a:t>is de studie van </a:t>
            </a:r>
            <a:r>
              <a:rPr lang="nl-BE" sz="3200" b="1" dirty="0"/>
              <a:t>levende wezens</a:t>
            </a:r>
            <a:r>
              <a:rPr lang="nl-BE" sz="3200" dirty="0"/>
              <a:t>. </a:t>
            </a:r>
          </a:p>
          <a:p>
            <a:pPr lvl="0"/>
            <a:r>
              <a:rPr lang="nl-BE" sz="3200" b="1" dirty="0"/>
              <a:t>Fysica</a:t>
            </a:r>
            <a:r>
              <a:rPr lang="nl-BE" sz="3200" dirty="0"/>
              <a:t> is de studie van de </a:t>
            </a:r>
            <a:r>
              <a:rPr lang="nl-BE" sz="3200" b="1" dirty="0"/>
              <a:t>eigenschappen van materie en energie</a:t>
            </a:r>
            <a:r>
              <a:rPr lang="nl-BE" sz="3200" dirty="0"/>
              <a:t> zonder dat daarbij de aard en opbouw van deeltjes verandert. </a:t>
            </a:r>
          </a:p>
          <a:p>
            <a:pPr lvl="0"/>
            <a:r>
              <a:rPr lang="nl-BE" sz="3200" b="1" dirty="0"/>
              <a:t>Chemie</a:t>
            </a:r>
            <a:r>
              <a:rPr lang="nl-BE" sz="3200" dirty="0"/>
              <a:t> is de studie van de </a:t>
            </a:r>
            <a:r>
              <a:rPr lang="nl-BE" sz="3200" b="1" dirty="0"/>
              <a:t>samenstelling van stoffen</a:t>
            </a:r>
            <a:r>
              <a:rPr lang="nl-BE" sz="3200" dirty="0"/>
              <a:t> en de </a:t>
            </a:r>
            <a:r>
              <a:rPr lang="nl-BE" sz="3200" b="1" dirty="0"/>
              <a:t>veranderingen </a:t>
            </a:r>
            <a:r>
              <a:rPr lang="nl-BE" sz="3200" dirty="0"/>
              <a:t>(reacties) waardoor </a:t>
            </a:r>
            <a:r>
              <a:rPr lang="nl-BE" sz="3200" b="1" dirty="0"/>
              <a:t>nieuwe stoffen</a:t>
            </a:r>
            <a:r>
              <a:rPr lang="nl-BE" sz="3200" dirty="0"/>
              <a:t> gevormd worden</a:t>
            </a:r>
            <a:r>
              <a:rPr lang="nl-BE" sz="3200" dirty="0" smtClean="0"/>
              <a:t>.</a:t>
            </a:r>
          </a:p>
          <a:p>
            <a:r>
              <a:rPr lang="nl-BE" sz="3200" dirty="0"/>
              <a:t>Binnen het vak </a:t>
            </a:r>
            <a:r>
              <a:rPr lang="nl-BE" sz="3200" b="1" dirty="0"/>
              <a:t>techniek</a:t>
            </a:r>
            <a:r>
              <a:rPr lang="nl-BE" sz="3200" dirty="0"/>
              <a:t> leer je om inzicht te krijgen in de wij</a:t>
            </a:r>
            <a:r>
              <a:rPr lang="nl-BE" sz="3200" b="1" dirty="0"/>
              <a:t>ze waarop technische systemen functioneren</a:t>
            </a:r>
            <a:r>
              <a:rPr lang="nl-BE" sz="3200" dirty="0"/>
              <a:t> en leer je om </a:t>
            </a:r>
            <a:r>
              <a:rPr lang="nl-BE" sz="3200" b="1" dirty="0"/>
              <a:t>technische handelingen</a:t>
            </a:r>
            <a:r>
              <a:rPr lang="nl-BE" sz="3200" dirty="0"/>
              <a:t> uit te voeren</a:t>
            </a:r>
            <a:r>
              <a:rPr lang="nl-BE" sz="3200" dirty="0" smtClean="0"/>
              <a:t>.</a:t>
            </a:r>
            <a:endParaRPr lang="nl-BE" sz="3200" dirty="0"/>
          </a:p>
          <a:p>
            <a:pPr marL="0" indent="0">
              <a:buNone/>
            </a:pPr>
            <a:endParaRPr lang="nl-BE" sz="3200" dirty="0"/>
          </a:p>
        </p:txBody>
      </p:sp>
    </p:spTree>
    <p:extLst>
      <p:ext uri="{BB962C8B-B14F-4D97-AF65-F5344CB8AC3E}">
        <p14:creationId xmlns:p14="http://schemas.microsoft.com/office/powerpoint/2010/main" val="376216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fgeronde rechthoek 5"/>
          <p:cNvSpPr/>
          <p:nvPr/>
        </p:nvSpPr>
        <p:spPr>
          <a:xfrm>
            <a:off x="211422" y="2582200"/>
            <a:ext cx="3090929" cy="1159098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>
                <a:solidFill>
                  <a:schemeClr val="tx1"/>
                </a:solidFill>
              </a:rPr>
              <a:t>Fysica</a:t>
            </a:r>
            <a:endParaRPr lang="nl-BE" sz="2800" dirty="0">
              <a:solidFill>
                <a:schemeClr val="tx1"/>
              </a:solidFill>
            </a:endParaRPr>
          </a:p>
        </p:txBody>
      </p:sp>
      <p:sp>
        <p:nvSpPr>
          <p:cNvPr id="7" name="Afgeronde rechthoek 6"/>
          <p:cNvSpPr/>
          <p:nvPr/>
        </p:nvSpPr>
        <p:spPr>
          <a:xfrm>
            <a:off x="4867240" y="2582200"/>
            <a:ext cx="2629437" cy="1159098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>
                <a:solidFill>
                  <a:schemeClr val="tx1"/>
                </a:solidFill>
              </a:rPr>
              <a:t>Snelheid</a:t>
            </a:r>
            <a:endParaRPr lang="nl-BE" sz="2800" dirty="0">
              <a:solidFill>
                <a:schemeClr val="tx1"/>
              </a:solidFill>
            </a:endParaRPr>
          </a:p>
        </p:txBody>
      </p:sp>
      <p:sp>
        <p:nvSpPr>
          <p:cNvPr id="8" name="Afgeronde rechthoek 7"/>
          <p:cNvSpPr/>
          <p:nvPr/>
        </p:nvSpPr>
        <p:spPr>
          <a:xfrm>
            <a:off x="8925258" y="1921085"/>
            <a:ext cx="2629437" cy="1159098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>
                <a:solidFill>
                  <a:schemeClr val="tx1"/>
                </a:solidFill>
              </a:rPr>
              <a:t>Recht evenredig </a:t>
            </a:r>
            <a:endParaRPr lang="nl-BE" sz="2800" dirty="0">
              <a:solidFill>
                <a:schemeClr val="tx1"/>
              </a:solidFill>
            </a:endParaRPr>
          </a:p>
        </p:txBody>
      </p:sp>
      <p:sp>
        <p:nvSpPr>
          <p:cNvPr id="9" name="Afgeronde rechthoek 8"/>
          <p:cNvSpPr/>
          <p:nvPr/>
        </p:nvSpPr>
        <p:spPr>
          <a:xfrm>
            <a:off x="8925257" y="3741298"/>
            <a:ext cx="2629437" cy="1159098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>
                <a:solidFill>
                  <a:schemeClr val="tx1"/>
                </a:solidFill>
              </a:rPr>
              <a:t>Afstand en tijd </a:t>
            </a:r>
            <a:endParaRPr lang="nl-BE" sz="2800" dirty="0">
              <a:solidFill>
                <a:schemeClr val="tx1"/>
              </a:solidFill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3396995" y="3100581"/>
            <a:ext cx="1350884" cy="12233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/>
          <p:cNvSpPr/>
          <p:nvPr/>
        </p:nvSpPr>
        <p:spPr>
          <a:xfrm rot="1896800">
            <a:off x="7542114" y="3853532"/>
            <a:ext cx="1350884" cy="12233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Rechthoek 12"/>
          <p:cNvSpPr/>
          <p:nvPr/>
        </p:nvSpPr>
        <p:spPr>
          <a:xfrm rot="19917966">
            <a:off x="7570745" y="2737670"/>
            <a:ext cx="1239293" cy="14112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0" name="Picture 2" descr="https://www.sclera.be/resources/pictos/schrijven%20t.png">
            <a:extLst>
              <a:ext uri="{FF2B5EF4-FFF2-40B4-BE49-F238E27FC236}">
                <a16:creationId xmlns="" xmlns:a16="http://schemas.microsoft.com/office/drawing/2014/main" id="{E7B11C59-49D1-4523-AB9D-E91263A33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75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1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3">
            <a:extLst>
              <a:ext uri="{FF2B5EF4-FFF2-40B4-BE49-F238E27FC236}">
                <a16:creationId xmlns="" xmlns:a16="http://schemas.microsoft.com/office/drawing/2014/main" id="{49747870-4ABE-4A0A-95B3-3E88C2653A62}"/>
              </a:ext>
            </a:extLst>
          </p:cNvPr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BE" dirty="0" smtClean="0"/>
              <a:t>De fietser</a:t>
            </a:r>
            <a:endParaRPr lang="nl-BE" dirty="0"/>
          </a:p>
        </p:txBody>
      </p:sp>
      <p:sp>
        <p:nvSpPr>
          <p:cNvPr id="4" name="Ondertitel 4">
            <a:extLst>
              <a:ext uri="{FF2B5EF4-FFF2-40B4-BE49-F238E27FC236}">
                <a16:creationId xmlns="" xmlns:a16="http://schemas.microsoft.com/office/drawing/2014/main" id="{FD3FD036-25DB-439B-AD92-9D081900AE5E}"/>
              </a:ext>
            </a:extLst>
          </p:cNvPr>
          <p:cNvSpPr txBox="1">
            <a:spLocks/>
          </p:cNvSpPr>
          <p:nvPr/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dirty="0" smtClean="0"/>
              <a:t>Biologie</a:t>
            </a:r>
            <a:endParaRPr lang="nl-BE" dirty="0"/>
          </a:p>
        </p:txBody>
      </p:sp>
      <p:pic>
        <p:nvPicPr>
          <p:cNvPr id="7" name="image14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67850" y="1714502"/>
            <a:ext cx="2095499" cy="4495798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12959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1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1614486"/>
            <a:ext cx="12102104" cy="4233863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1828800" y="3302597"/>
            <a:ext cx="7124700" cy="2170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07000"/>
              </a:lnSpc>
              <a:spcAft>
                <a:spcPts val="1000"/>
              </a:spcAft>
              <a:buClr>
                <a:srgbClr val="000000"/>
              </a:buClr>
            </a:pPr>
            <a:r>
              <a:rPr lang="nl-BE" sz="2600" b="1" dirty="0">
                <a:solidFill>
                  <a:srgbClr val="0000E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Het hart zal sneller </a:t>
            </a:r>
            <a:r>
              <a:rPr lang="nl-BE" sz="2600" b="1" dirty="0" smtClean="0">
                <a:solidFill>
                  <a:srgbClr val="0000E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slaan</a:t>
            </a:r>
          </a:p>
          <a:p>
            <a:pPr lvl="0" fontAlgn="base">
              <a:lnSpc>
                <a:spcPct val="107000"/>
              </a:lnSpc>
              <a:spcAft>
                <a:spcPts val="1000"/>
              </a:spcAft>
              <a:buClr>
                <a:srgbClr val="000000"/>
              </a:buClr>
            </a:pPr>
            <a:r>
              <a:rPr lang="nl-BE" sz="2600" b="1" dirty="0" smtClean="0">
                <a:solidFill>
                  <a:srgbClr val="0000E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</a:t>
            </a:r>
            <a:r>
              <a:rPr lang="nl-BE" sz="2600" b="1" dirty="0">
                <a:solidFill>
                  <a:srgbClr val="0000E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ademhaling verandert: sneller </a:t>
            </a:r>
            <a:r>
              <a:rPr lang="nl-BE" sz="2600" b="1" dirty="0" smtClean="0">
                <a:solidFill>
                  <a:srgbClr val="0000E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ademen</a:t>
            </a:r>
          </a:p>
          <a:p>
            <a:pPr lvl="0" fontAlgn="base">
              <a:lnSpc>
                <a:spcPct val="107000"/>
              </a:lnSpc>
              <a:spcAft>
                <a:spcPts val="1000"/>
              </a:spcAft>
              <a:buClr>
                <a:srgbClr val="000000"/>
              </a:buClr>
            </a:pPr>
            <a:r>
              <a:rPr lang="nl-BE" sz="2600" b="1" dirty="0" smtClean="0">
                <a:solidFill>
                  <a:srgbClr val="0000E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 </a:t>
            </a:r>
            <a:r>
              <a:rPr lang="nl-BE" sz="2600" b="1" dirty="0">
                <a:solidFill>
                  <a:srgbClr val="0000E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krijgt het warm: zweten en rode wangen </a:t>
            </a:r>
            <a:endParaRPr lang="nl-BE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07000"/>
              </a:lnSpc>
              <a:spcAft>
                <a:spcPts val="1000"/>
              </a:spcAft>
              <a:buClr>
                <a:srgbClr val="000000"/>
              </a:buClr>
            </a:pPr>
            <a:r>
              <a:rPr lang="nl-BE" sz="2600" b="1" dirty="0">
                <a:solidFill>
                  <a:srgbClr val="0000E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…</a:t>
            </a:r>
            <a:endParaRPr lang="nl-BE" sz="260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www.sclera.be/resources/pictos/schrijven%20t.png">
            <a:extLst>
              <a:ext uri="{FF2B5EF4-FFF2-40B4-BE49-F238E27FC236}">
                <a16:creationId xmlns="" xmlns:a16="http://schemas.microsoft.com/office/drawing/2014/main" id="{945E4CA8-592C-4A99-B960-0DF2009E2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95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1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Waarom adem je sneller wanneer je fietst?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Functie van ademhaling?</a:t>
            </a:r>
          </a:p>
          <a:p>
            <a:r>
              <a:rPr lang="nl-BE" dirty="0" smtClean="0"/>
              <a:t>Verschillen tussen in- en uitgeademde lucht?</a:t>
            </a:r>
          </a:p>
          <a:p>
            <a:r>
              <a:rPr lang="nl-BE" dirty="0" smtClean="0"/>
              <a:t>Hoeveel lucht kan je maximaal uitademen in 1 ademhaling?</a:t>
            </a:r>
            <a:endParaRPr lang="nl-BE" dirty="0"/>
          </a:p>
        </p:txBody>
      </p:sp>
      <p:pic>
        <p:nvPicPr>
          <p:cNvPr id="6" name="Picture 2" descr="https://www.sclera.be/resources/pictos/nadenken%20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95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1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Wat is het verschil tussen in- en uitgeademde lucht?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nl-BE" dirty="0"/>
              <a:t>Hoeveelheid waterdamp: H</a:t>
            </a:r>
            <a:r>
              <a:rPr lang="nl-BE" baseline="-25000" dirty="0"/>
              <a:t>2</a:t>
            </a:r>
            <a:r>
              <a:rPr lang="nl-BE" dirty="0"/>
              <a:t>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dirty="0"/>
              <a:t>Hoeveelheid zuurstofgas: O</a:t>
            </a:r>
            <a:r>
              <a:rPr lang="nl-BE" baseline="-25000" dirty="0"/>
              <a:t>2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dirty="0"/>
              <a:t>Hoeveelheid koolstofdioxide: CO</a:t>
            </a:r>
            <a:r>
              <a:rPr lang="nl-BE" baseline="-25000" dirty="0"/>
              <a:t>2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dirty="0"/>
              <a:t>Temperatuur / warmte</a:t>
            </a:r>
          </a:p>
        </p:txBody>
      </p:sp>
      <p:pic>
        <p:nvPicPr>
          <p:cNvPr id="3" name="Picture 2" descr="https://www.sclera.be/resources/pictos/nadenken%20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10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9928" y="1845734"/>
            <a:ext cx="1235509" cy="2995614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37266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1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Indicator: kalkwater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4" y="1690688"/>
            <a:ext cx="11144483" cy="3376612"/>
          </a:xfrm>
          <a:prstGeom prst="rect">
            <a:avLst/>
          </a:prstGeom>
        </p:spPr>
      </p:pic>
      <p:pic>
        <p:nvPicPr>
          <p:cNvPr id="4" name="Picture 2" descr="https://www.sclera.be/resources/pictos/wetenschap%20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7637" y="2873376"/>
            <a:ext cx="6761997" cy="57467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7637" y="4071937"/>
            <a:ext cx="5415499" cy="70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27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1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mtClean="0"/>
              <a:t>Aan de slag… Afspraken</a:t>
            </a:r>
            <a:endParaRPr lang="nl-BE" dirty="0"/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nl-BE" sz="3200" smtClean="0"/>
              <a:t> Werk rustig.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sz="3200" smtClean="0"/>
              <a:t> Lees elke stap op de werkblaadjes zorgvuldig en vul je blaadje volledig in.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sz="3200" smtClean="0"/>
              <a:t> Na afloop, brengt 1 persoon per groep het materiaal terug.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sz="3200" smtClean="0"/>
              <a:t> Je hebt tijd tot: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BE" dirty="0"/>
          </a:p>
        </p:txBody>
      </p:sp>
      <p:pic>
        <p:nvPicPr>
          <p:cNvPr id="8" name="Picture 2" descr="https://www.sclera.be/resources/pictos/wetenschap%20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36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1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462" y="247650"/>
            <a:ext cx="10847309" cy="638175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808" y="1948872"/>
            <a:ext cx="1569892" cy="3442725"/>
          </a:xfrm>
          <a:prstGeom prst="rect">
            <a:avLst/>
          </a:prstGeom>
        </p:spPr>
      </p:pic>
      <p:pic>
        <p:nvPicPr>
          <p:cNvPr id="5" name="Picture 2" descr="https://www.sclera.be/resources/pictos/schrijven%20t.png">
            <a:extLst>
              <a:ext uri="{FF2B5EF4-FFF2-40B4-BE49-F238E27FC236}">
                <a16:creationId xmlns="" xmlns:a16="http://schemas.microsoft.com/office/drawing/2014/main" id="{945E4CA8-592C-4A99-B960-0DF2009E2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56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1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971550"/>
            <a:ext cx="9993086" cy="25717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668" y="3686174"/>
            <a:ext cx="10013982" cy="187642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786" y="2257425"/>
            <a:ext cx="1569892" cy="3442725"/>
          </a:xfrm>
          <a:prstGeom prst="rect">
            <a:avLst/>
          </a:prstGeom>
        </p:spPr>
      </p:pic>
      <p:pic>
        <p:nvPicPr>
          <p:cNvPr id="7" name="Picture 2" descr="https://www.sclera.be/resources/pictos/schrijven%20t.png">
            <a:extLst>
              <a:ext uri="{FF2B5EF4-FFF2-40B4-BE49-F238E27FC236}">
                <a16:creationId xmlns="" xmlns:a16="http://schemas.microsoft.com/office/drawing/2014/main" id="{945E4CA8-592C-4A99-B960-0DF2009E2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68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1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137" y="300037"/>
            <a:ext cx="9427028" cy="6329363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100" y="780303"/>
            <a:ext cx="1866900" cy="4094051"/>
          </a:xfrm>
          <a:prstGeom prst="rect">
            <a:avLst/>
          </a:prstGeom>
        </p:spPr>
      </p:pic>
      <p:pic>
        <p:nvPicPr>
          <p:cNvPr id="5" name="Picture 2" descr="https://www.sclera.be/resources/pictos/schrijven%20t.png">
            <a:extLst>
              <a:ext uri="{FF2B5EF4-FFF2-40B4-BE49-F238E27FC236}">
                <a16:creationId xmlns="" xmlns:a16="http://schemas.microsoft.com/office/drawing/2014/main" id="{945E4CA8-592C-4A99-B960-0DF2009E2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54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BC43001F-766E-4A72-9B3A-023B24D665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Elektrische fiets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="" xmlns:a16="http://schemas.microsoft.com/office/drawing/2014/main" id="{3526B6D9-7722-4439-9CEA-DC5CDC6ACB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Techniek</a:t>
            </a:r>
          </a:p>
          <a:p>
            <a:r>
              <a:rPr lang="nl-BE" dirty="0"/>
              <a:t>M. </a:t>
            </a:r>
            <a:r>
              <a:rPr lang="nl-BE" dirty="0" err="1"/>
              <a:t>Vanstipelen</a:t>
            </a:r>
            <a:endParaRPr lang="nl-BE" dirty="0"/>
          </a:p>
        </p:txBody>
      </p:sp>
      <p:pic>
        <p:nvPicPr>
          <p:cNvPr id="1026" name="Picture 2" descr="Afbeeldingsresultaat voor elektrische fiets">
            <a:extLst>
              <a:ext uri="{FF2B5EF4-FFF2-40B4-BE49-F238E27FC236}">
                <a16:creationId xmlns="" xmlns:a16="http://schemas.microsoft.com/office/drawing/2014/main" id="{D7BE6E7A-B829-4165-816B-E6384BEAA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55" y="183296"/>
            <a:ext cx="3245192" cy="196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="" xmlns:a16="http://schemas.microsoft.com/office/drawing/2014/main" id="{F6123BCF-A3AA-49F8-92ED-85F51112D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9287" y="514350"/>
            <a:ext cx="2257425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0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1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/>
          <a:srcRect r="23044"/>
          <a:stretch/>
        </p:blipFill>
        <p:spPr>
          <a:xfrm>
            <a:off x="0" y="1047750"/>
            <a:ext cx="9372600" cy="28194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/>
          <a:srcRect r="22543"/>
          <a:stretch/>
        </p:blipFill>
        <p:spPr>
          <a:xfrm>
            <a:off x="1" y="4052887"/>
            <a:ext cx="9372600" cy="1719263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350" y="780303"/>
            <a:ext cx="1866900" cy="4094051"/>
          </a:xfrm>
          <a:prstGeom prst="rect">
            <a:avLst/>
          </a:prstGeom>
        </p:spPr>
      </p:pic>
      <p:pic>
        <p:nvPicPr>
          <p:cNvPr id="7" name="Picture 2" descr="https://www.sclera.be/resources/pictos/schrijven%20t.png">
            <a:extLst>
              <a:ext uri="{FF2B5EF4-FFF2-40B4-BE49-F238E27FC236}">
                <a16:creationId xmlns="" xmlns:a16="http://schemas.microsoft.com/office/drawing/2014/main" id="{945E4CA8-592C-4A99-B960-0DF2009E2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92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1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037" y="314324"/>
            <a:ext cx="10072776" cy="5876925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>
            <a:off x="4548198" y="2313190"/>
            <a:ext cx="4942600" cy="56244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4522148" y="3145635"/>
            <a:ext cx="4958094" cy="5119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4522148" y="3892810"/>
            <a:ext cx="4958094" cy="45600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hthoek 12"/>
          <p:cNvSpPr/>
          <p:nvPr/>
        </p:nvSpPr>
        <p:spPr>
          <a:xfrm>
            <a:off x="4548198" y="4610099"/>
            <a:ext cx="4958094" cy="43755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="" xmlns:a16="http://schemas.microsoft.com/office/drawing/2014/main" id="{D24DD70F-C489-4ACC-A9EB-6B6CDC370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13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1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0"/>
            <a:ext cx="11201400" cy="517581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4492" y="5175819"/>
            <a:ext cx="9293615" cy="1681162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2228850" y="6204444"/>
            <a:ext cx="6096000" cy="4762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6" name="Picture 2" descr="https://www.sclera.be/resources/pictos/schrijven%20t.png">
            <a:extLst>
              <a:ext uri="{FF2B5EF4-FFF2-40B4-BE49-F238E27FC236}">
                <a16:creationId xmlns="" xmlns:a16="http://schemas.microsoft.com/office/drawing/2014/main" id="{945E4CA8-592C-4A99-B960-0DF2009E2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3" y="5175819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14AA5C5B-5311-4F63-A841-A29312378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15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1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095" y="1466735"/>
            <a:ext cx="11736436" cy="321956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="" xmlns:a16="http://schemas.microsoft.com/office/drawing/2014/main" id="{D24DD70F-C489-4ACC-A9EB-6B6CDC370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73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1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925" y="0"/>
            <a:ext cx="11078308" cy="6858000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971550" y="800100"/>
            <a:ext cx="3562350" cy="4762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Rechthoek 7"/>
          <p:cNvSpPr/>
          <p:nvPr/>
        </p:nvSpPr>
        <p:spPr>
          <a:xfrm>
            <a:off x="971550" y="2305050"/>
            <a:ext cx="3562350" cy="4762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9" name="Picture 2" descr="https://www.sclera.be/resources/pictos/schrijven%20t.png">
            <a:extLst>
              <a:ext uri="{FF2B5EF4-FFF2-40B4-BE49-F238E27FC236}">
                <a16:creationId xmlns="" xmlns:a16="http://schemas.microsoft.com/office/drawing/2014/main" id="{945E4CA8-592C-4A99-B960-0DF2009E2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18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1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50" y="1112837"/>
            <a:ext cx="10356850" cy="530701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vak 4"/>
          <p:cNvSpPr txBox="1"/>
          <p:nvPr/>
        </p:nvSpPr>
        <p:spPr>
          <a:xfrm rot="20436686">
            <a:off x="5967464" y="2537961"/>
            <a:ext cx="3529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Werknemers van de fabriek: mitochondriën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3367" y="1112837"/>
            <a:ext cx="1816133" cy="2285200"/>
          </a:xfrm>
          <a:prstGeom prst="rect">
            <a:avLst/>
          </a:prstGeom>
        </p:spPr>
      </p:pic>
      <p:cxnSp>
        <p:nvCxnSpPr>
          <p:cNvPr id="3" name="Rechte verbindingslijn met pijl 2"/>
          <p:cNvCxnSpPr/>
          <p:nvPr/>
        </p:nvCxnSpPr>
        <p:spPr>
          <a:xfrm flipV="1">
            <a:off x="5824870" y="2647950"/>
            <a:ext cx="3814430" cy="133843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14AA5C5B-5311-4F63-A841-A29312378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78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1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58" y="1104900"/>
            <a:ext cx="12010692" cy="4686300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858622" y="1691602"/>
            <a:ext cx="4310219" cy="5329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1275">
              <a:lnSpc>
                <a:spcPct val="107000"/>
              </a:lnSpc>
              <a:spcAft>
                <a:spcPts val="800"/>
              </a:spcAft>
            </a:pPr>
            <a:r>
              <a:rPr lang="nl-BE" sz="28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Zuurstofgas en brandstoffen</a:t>
            </a:r>
            <a:endParaRPr lang="nl-B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858622" y="2762250"/>
            <a:ext cx="2535631" cy="5587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1275">
              <a:lnSpc>
                <a:spcPct val="115000"/>
              </a:lnSpc>
              <a:spcAft>
                <a:spcPts val="1000"/>
              </a:spcAft>
            </a:pPr>
            <a:r>
              <a:rPr lang="nl-BE" sz="280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Transportstelsel</a:t>
            </a:r>
            <a:endParaRPr lang="nl-B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858622" y="4014297"/>
            <a:ext cx="1059906" cy="5587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1275">
              <a:lnSpc>
                <a:spcPct val="115000"/>
              </a:lnSpc>
              <a:spcAft>
                <a:spcPts val="1000"/>
              </a:spcAft>
            </a:pPr>
            <a:r>
              <a:rPr lang="nl-BE" sz="28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Bloed</a:t>
            </a:r>
            <a:endParaRPr lang="nl-B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820522" y="5090719"/>
            <a:ext cx="4750018" cy="5329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1275">
              <a:lnSpc>
                <a:spcPct val="107000"/>
              </a:lnSpc>
              <a:spcAft>
                <a:spcPts val="800"/>
              </a:spcAft>
            </a:pPr>
            <a:r>
              <a:rPr lang="nl-BE" sz="28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Koolstofdioxide en waterdamp </a:t>
            </a:r>
            <a:endParaRPr lang="nl-B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https://www.sclera.be/resources/pictos/schrijven%20t.png">
            <a:extLst>
              <a:ext uri="{FF2B5EF4-FFF2-40B4-BE49-F238E27FC236}">
                <a16:creationId xmlns="" xmlns:a16="http://schemas.microsoft.com/office/drawing/2014/main" id="{945E4CA8-592C-4A99-B960-0DF2009E2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23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1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900112"/>
            <a:ext cx="12195435" cy="5329238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427838" y="1443952"/>
            <a:ext cx="5103898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1275">
              <a:lnSpc>
                <a:spcPct val="107000"/>
              </a:lnSpc>
              <a:spcAft>
                <a:spcPts val="800"/>
              </a:spcAft>
            </a:pPr>
            <a:r>
              <a:rPr lang="nl-BE" sz="280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Via de longen door uit te ademen</a:t>
            </a:r>
            <a:endParaRPr lang="nl-B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427838" y="2625052"/>
            <a:ext cx="1316258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1275">
              <a:lnSpc>
                <a:spcPct val="107000"/>
              </a:lnSpc>
              <a:spcAft>
                <a:spcPts val="800"/>
              </a:spcAft>
            </a:pPr>
            <a:r>
              <a:rPr lang="nl-BE" sz="280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Energie</a:t>
            </a:r>
            <a:endParaRPr lang="nl-B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5172978" y="3733073"/>
            <a:ext cx="68336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28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dit moet worden afgegeven na celademhaling</a:t>
            </a:r>
            <a:endParaRPr lang="nl-BE" sz="2800" dirty="0"/>
          </a:p>
        </p:txBody>
      </p:sp>
      <p:sp>
        <p:nvSpPr>
          <p:cNvPr id="7" name="Rechthoek 6"/>
          <p:cNvSpPr/>
          <p:nvPr/>
        </p:nvSpPr>
        <p:spPr>
          <a:xfrm>
            <a:off x="5172978" y="4343400"/>
            <a:ext cx="5448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28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dit verbruikt werd bij celademhaling</a:t>
            </a:r>
            <a:endParaRPr lang="nl-BE" sz="2800" dirty="0"/>
          </a:p>
        </p:txBody>
      </p:sp>
      <p:sp>
        <p:nvSpPr>
          <p:cNvPr id="8" name="Rechthoek 7"/>
          <p:cNvSpPr/>
          <p:nvPr/>
        </p:nvSpPr>
        <p:spPr>
          <a:xfrm>
            <a:off x="4615455" y="4879062"/>
            <a:ext cx="33441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28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longen vochtig zijn</a:t>
            </a:r>
            <a:endParaRPr lang="nl-BE" sz="2800" dirty="0"/>
          </a:p>
        </p:txBody>
      </p:sp>
      <p:sp>
        <p:nvSpPr>
          <p:cNvPr id="9" name="Rechthoek 8"/>
          <p:cNvSpPr/>
          <p:nvPr/>
        </p:nvSpPr>
        <p:spPr>
          <a:xfrm>
            <a:off x="4615455" y="5493008"/>
            <a:ext cx="63132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28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lucht verwarmd werd door het lichaam</a:t>
            </a:r>
            <a:endParaRPr lang="nl-BE" sz="2800" dirty="0"/>
          </a:p>
        </p:txBody>
      </p:sp>
      <p:pic>
        <p:nvPicPr>
          <p:cNvPr id="10" name="Picture 2" descr="https://www.sclera.be/resources/pictos/schrijven%20t.png">
            <a:extLst>
              <a:ext uri="{FF2B5EF4-FFF2-40B4-BE49-F238E27FC236}">
                <a16:creationId xmlns="" xmlns:a16="http://schemas.microsoft.com/office/drawing/2014/main" id="{945E4CA8-592C-4A99-B960-0DF2009E2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86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1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: afgeronde hoeken 213"/>
          <p:cNvSpPr/>
          <p:nvPr/>
        </p:nvSpPr>
        <p:spPr>
          <a:xfrm>
            <a:off x="190500" y="1181100"/>
            <a:ext cx="12001500" cy="5124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nl-BE" sz="24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Functie ademhaling</a:t>
            </a:r>
            <a:r>
              <a:rPr lang="nl-BE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Het uitwisselen van CO</a:t>
            </a:r>
            <a:r>
              <a:rPr lang="nl-BE" sz="2400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nl-BE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en O</a:t>
            </a:r>
            <a:r>
              <a:rPr lang="nl-BE" sz="2400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nl-BE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om </a:t>
            </a:r>
            <a:r>
              <a:rPr lang="nl-BE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celademhaling</a:t>
            </a:r>
            <a:r>
              <a:rPr lang="nl-BE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mogelijk te maken.</a:t>
            </a:r>
          </a:p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nl-BE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Zuurstofgas + energierijke voedingsstoffen</a:t>
            </a:r>
          </a:p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→</a:t>
            </a:r>
            <a:r>
              <a:rPr lang="nl-BE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via celademhaling  in de </a:t>
            </a:r>
            <a:r>
              <a:rPr lang="nl-BE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mitochondriën</a:t>
            </a:r>
            <a:endParaRPr lang="nl-BE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→</a:t>
            </a:r>
            <a:r>
              <a:rPr lang="nl-BE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energie, waterdamp en koolstofdioxide 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nl-BE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nl-BE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 uitwisseling van koolstofdioxide en waterdamp gebeuren door </a:t>
            </a:r>
            <a:r>
              <a:rPr lang="nl-BE" sz="24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het </a:t>
            </a:r>
            <a:r>
              <a:rPr lang="nl-BE" sz="2400" u="sng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ademhalingsstelsel</a:t>
            </a:r>
            <a:r>
              <a:rPr lang="nl-BE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De opname van voedingsstoffen gebeurt via </a:t>
            </a:r>
            <a:r>
              <a:rPr lang="nl-BE" sz="24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het </a:t>
            </a:r>
            <a:r>
              <a:rPr lang="nl-BE" sz="2400" u="sng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spijsverteringsstelsel</a:t>
            </a:r>
            <a:r>
              <a:rPr lang="nl-BE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Het vervoeren van al deze stoffen gebeurt dankzij </a:t>
            </a:r>
            <a:r>
              <a:rPr lang="nl-BE" sz="24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het </a:t>
            </a:r>
            <a:r>
              <a:rPr lang="nl-BE" sz="2400" u="sng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transportstelsel</a:t>
            </a:r>
            <a:r>
              <a:rPr lang="nl-BE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De celademhaling gebeurt in de lichaamscellen.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="" xmlns:a16="http://schemas.microsoft.com/office/drawing/2014/main" id="{D24DD70F-C489-4ACC-A9EB-6B6CDC370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02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1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sclera.be/resources/pictos/schrijven%20t.png">
            <a:extLst>
              <a:ext uri="{FF2B5EF4-FFF2-40B4-BE49-F238E27FC236}">
                <a16:creationId xmlns="" xmlns:a16="http://schemas.microsoft.com/office/drawing/2014/main" id="{945E4CA8-592C-4A99-B960-0DF2009E2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1587"/>
            <a:ext cx="12157435" cy="3967163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1409700" y="3547889"/>
            <a:ext cx="10401300" cy="929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sz="2600" b="1" dirty="0">
                <a:solidFill>
                  <a:srgbClr val="0000E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Meer lucht verversen = meer zuurstofaanvoer naar de cellen = meer celademhaling = meer energie voor de spieren = sneller of langer fietsen.</a:t>
            </a:r>
            <a:endParaRPr lang="nl-BE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19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039C71DA-6B11-4B1E-A18B-FA5F49CE8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De drie P’s van duurzaamheid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="" xmlns:a16="http://schemas.microsoft.com/office/drawing/2014/main" id="{A42414FB-CA23-4BC5-A7F0-3048CA9640F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448" y="1516036"/>
            <a:ext cx="7043103" cy="51673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kstvak 3">
            <a:extLst>
              <a:ext uri="{FF2B5EF4-FFF2-40B4-BE49-F238E27FC236}">
                <a16:creationId xmlns="" xmlns:a16="http://schemas.microsoft.com/office/drawing/2014/main" id="{21F602E9-E95E-4F00-AA1F-C751240D050B}"/>
              </a:ext>
            </a:extLst>
          </p:cNvPr>
          <p:cNvSpPr txBox="1"/>
          <p:nvPr/>
        </p:nvSpPr>
        <p:spPr>
          <a:xfrm>
            <a:off x="5297714" y="1814285"/>
            <a:ext cx="2293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/>
              <a:t>People</a:t>
            </a:r>
            <a:r>
              <a:rPr lang="nl-BE" sz="2800" dirty="0"/>
              <a:t>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="" xmlns:a16="http://schemas.microsoft.com/office/drawing/2014/main" id="{8C519D4B-E487-4BDA-848C-51E2EE6C916F}"/>
              </a:ext>
            </a:extLst>
          </p:cNvPr>
          <p:cNvSpPr txBox="1"/>
          <p:nvPr/>
        </p:nvSpPr>
        <p:spPr>
          <a:xfrm>
            <a:off x="4151085" y="5285694"/>
            <a:ext cx="2293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 err="1"/>
              <a:t>Planet</a:t>
            </a:r>
            <a:r>
              <a:rPr lang="nl-BE" sz="2800" dirty="0"/>
              <a:t> 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="" xmlns:a16="http://schemas.microsoft.com/office/drawing/2014/main" id="{DD2AEC1E-F9EE-4977-8324-00E51F9A871F}"/>
              </a:ext>
            </a:extLst>
          </p:cNvPr>
          <p:cNvSpPr txBox="1"/>
          <p:nvPr/>
        </p:nvSpPr>
        <p:spPr>
          <a:xfrm>
            <a:off x="6654800" y="5302702"/>
            <a:ext cx="2293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/>
              <a:t>Profit  </a:t>
            </a:r>
            <a:r>
              <a:rPr lang="nl-BE" sz="2800" dirty="0"/>
              <a:t> 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="" xmlns:a16="http://schemas.microsoft.com/office/drawing/2014/main" id="{F4331412-31E9-4680-9DB5-AD8DA02765E1}"/>
              </a:ext>
            </a:extLst>
          </p:cNvPr>
          <p:cNvSpPr txBox="1"/>
          <p:nvPr/>
        </p:nvSpPr>
        <p:spPr>
          <a:xfrm>
            <a:off x="9617551" y="3130196"/>
            <a:ext cx="27077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/>
              <a:t>De drie P’s moeten in balans zijn</a:t>
            </a:r>
            <a:r>
              <a:rPr lang="nl-BE" sz="2800" dirty="0"/>
              <a:t> </a:t>
            </a:r>
          </a:p>
        </p:txBody>
      </p:sp>
      <p:cxnSp>
        <p:nvCxnSpPr>
          <p:cNvPr id="10" name="Rechte verbindingslijn met pijl 9">
            <a:extLst>
              <a:ext uri="{FF2B5EF4-FFF2-40B4-BE49-F238E27FC236}">
                <a16:creationId xmlns="" xmlns:a16="http://schemas.microsoft.com/office/drawing/2014/main" id="{0CFDA2AE-50D1-4610-9558-F8332F484FE1}"/>
              </a:ext>
            </a:extLst>
          </p:cNvPr>
          <p:cNvCxnSpPr/>
          <p:nvPr/>
        </p:nvCxnSpPr>
        <p:spPr>
          <a:xfrm>
            <a:off x="6095999" y="4234375"/>
            <a:ext cx="3521552" cy="0"/>
          </a:xfrm>
          <a:prstGeom prst="straightConnector1">
            <a:avLst/>
          </a:prstGeom>
          <a:ln w="7620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9" name="Picture 2" descr="https://www.sclera.be/resources/pictos/schrijven%20t.png">
            <a:extLst>
              <a:ext uri="{FF2B5EF4-FFF2-40B4-BE49-F238E27FC236}">
                <a16:creationId xmlns="" xmlns:a16="http://schemas.microsoft.com/office/drawing/2014/main" id="{76222C92-6892-40DE-83B3-9D56202AA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84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1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44.png"/>
          <p:cNvPicPr/>
          <p:nvPr/>
        </p:nvPicPr>
        <p:blipFill>
          <a:blip r:embed="rId2"/>
          <a:srcRect r="12980" b="8506"/>
          <a:stretch>
            <a:fillRect/>
          </a:stretch>
        </p:blipFill>
        <p:spPr>
          <a:xfrm>
            <a:off x="1477644" y="0"/>
            <a:ext cx="9018905" cy="6858000"/>
          </a:xfrm>
          <a:prstGeom prst="rect">
            <a:avLst/>
          </a:prstGeom>
          <a:ln/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4AA5C5B-5311-4F63-A841-A29312378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18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1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" t="3611"/>
          <a:stretch/>
        </p:blipFill>
        <p:spPr bwMode="auto">
          <a:xfrm>
            <a:off x="0" y="247650"/>
            <a:ext cx="6286500" cy="661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247650"/>
            <a:ext cx="5905500" cy="661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14AA5C5B-5311-4F63-A841-A29312378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5700" y="19050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98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1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160" y="428307"/>
            <a:ext cx="9248140" cy="6105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4AA5C5B-5311-4F63-A841-A29312378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91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1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" y="1395412"/>
            <a:ext cx="10922743" cy="3157538"/>
          </a:xfrm>
          <a:prstGeom prst="rect">
            <a:avLst/>
          </a:prstGeom>
        </p:spPr>
      </p:pic>
      <p:pic>
        <p:nvPicPr>
          <p:cNvPr id="3" name="Picture 2" descr="https://www.sclera.be/resources/pictos/schrijven%20t.png">
            <a:extLst>
              <a:ext uri="{FF2B5EF4-FFF2-40B4-BE49-F238E27FC236}">
                <a16:creationId xmlns="" xmlns:a16="http://schemas.microsoft.com/office/drawing/2014/main" id="{945E4CA8-592C-4A99-B960-0DF2009E2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fgeronde rechthoek 3"/>
          <p:cNvSpPr/>
          <p:nvPr/>
        </p:nvSpPr>
        <p:spPr>
          <a:xfrm>
            <a:off x="3733800" y="2438400"/>
            <a:ext cx="1600200" cy="45720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Afgeronde rechthoek 4"/>
          <p:cNvSpPr/>
          <p:nvPr/>
        </p:nvSpPr>
        <p:spPr>
          <a:xfrm>
            <a:off x="4914900" y="3228975"/>
            <a:ext cx="1181100" cy="44767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Afgeronde rechthoek 5"/>
          <p:cNvSpPr/>
          <p:nvPr/>
        </p:nvSpPr>
        <p:spPr>
          <a:xfrm>
            <a:off x="3733800" y="3938588"/>
            <a:ext cx="1390650" cy="48101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5861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1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BE" dirty="0"/>
              <a:t>Hoeveel liter bedraagt de vitale capaciteit van een persoon?</a:t>
            </a: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u="sng" dirty="0"/>
              <a:t>Benodigdheden:</a:t>
            </a:r>
          </a:p>
          <a:p>
            <a:pPr lvl="0"/>
            <a:r>
              <a:rPr lang="nl-BE" dirty="0"/>
              <a:t>Watertonnetje met maatstreepjes</a:t>
            </a:r>
          </a:p>
          <a:p>
            <a:pPr lvl="0"/>
            <a:r>
              <a:rPr lang="nl-BE" dirty="0"/>
              <a:t>Grote bak met water</a:t>
            </a:r>
          </a:p>
          <a:p>
            <a:pPr lvl="0"/>
            <a:r>
              <a:rPr lang="nl-BE" dirty="0"/>
              <a:t>Plastic darm</a:t>
            </a:r>
          </a:p>
          <a:p>
            <a:pPr lvl="0"/>
            <a:r>
              <a:rPr lang="nl-BE" dirty="0"/>
              <a:t>Maatbeker</a:t>
            </a:r>
          </a:p>
          <a:p>
            <a:pPr lvl="0"/>
            <a:r>
              <a:rPr lang="nl-BE" dirty="0"/>
              <a:t>Trechter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14AA5C5B-5311-4F63-A841-A29312378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36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1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BE" dirty="0"/>
              <a:t>Hoeveel liter bedraagt de vitale capaciteit van een persoon?</a:t>
            </a: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u="sng" dirty="0"/>
              <a:t>Werkwijze:</a:t>
            </a:r>
          </a:p>
          <a:p>
            <a:pPr lvl="0"/>
            <a:r>
              <a:rPr lang="nl-BE" dirty="0"/>
              <a:t>Bekijk onderstaande afbeelding aandachtig. De maatcilinder stelt het tonnetje voor.</a:t>
            </a:r>
          </a:p>
          <a:p>
            <a:pPr lvl="0"/>
            <a:r>
              <a:rPr lang="nl-BE" dirty="0"/>
              <a:t>Vul het tonnetje met behulp van de maatbeker en de trechter.</a:t>
            </a:r>
          </a:p>
          <a:p>
            <a:pPr lvl="0"/>
            <a:r>
              <a:rPr lang="nl-BE" dirty="0"/>
              <a:t>Plaats het tonnetje vervolgens ondersteboven in de bak.</a:t>
            </a:r>
          </a:p>
          <a:p>
            <a:pPr lvl="0"/>
            <a:r>
              <a:rPr lang="nl-BE" dirty="0"/>
              <a:t>Steek één uiteinde van de plastic darm in het watertonnetje. Het andere uiteinde zit boven het wateroppervlak</a:t>
            </a:r>
          </a:p>
          <a:p>
            <a:pPr lvl="0"/>
            <a:r>
              <a:rPr lang="nl-BE" dirty="0"/>
              <a:t>Adem 1 keer lang en krachtig uit in de plastic darm terwijl je het tonnetje vasthoudt zodat het niet omkantelt. Het tonnetje zal namelijk omhoog komen. </a:t>
            </a:r>
          </a:p>
          <a:p>
            <a:pPr lvl="0"/>
            <a:r>
              <a:rPr lang="nl-BE" dirty="0"/>
              <a:t>Hou de buis toe als je klaar bent met uitademen zodat er geen lucht kan ontsnappen.</a:t>
            </a:r>
          </a:p>
          <a:p>
            <a:pPr lvl="0"/>
            <a:r>
              <a:rPr lang="nl-BE" dirty="0"/>
              <a:t>Lees het volume gas (de uitgeademde lucht) af op het watertonnetje</a:t>
            </a:r>
            <a:r>
              <a:rPr lang="nl-BE" dirty="0" smtClean="0"/>
              <a:t>.</a:t>
            </a:r>
            <a:endParaRPr lang="nl-BE" dirty="0"/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14AA5C5B-5311-4F63-A841-A29312378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43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1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BE" dirty="0"/>
              <a:t>Afspraken proefjes</a:t>
            </a: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533400" y="1524000"/>
            <a:ext cx="10515600" cy="4991100"/>
          </a:xfrm>
        </p:spPr>
        <p:txBody>
          <a:bodyPr>
            <a:noAutofit/>
          </a:bodyPr>
          <a:lstStyle/>
          <a:p>
            <a:r>
              <a:rPr lang="nl-BE" sz="3200" dirty="0"/>
              <a:t>Werk rustig, probeer niet te morsen</a:t>
            </a:r>
          </a:p>
          <a:p>
            <a:r>
              <a:rPr lang="nl-BE" sz="3200" dirty="0"/>
              <a:t>Lees de onderzoeksvraag</a:t>
            </a:r>
          </a:p>
          <a:p>
            <a:r>
              <a:rPr lang="nl-BE" sz="3200" dirty="0"/>
              <a:t>Stel een hypothese</a:t>
            </a:r>
          </a:p>
          <a:p>
            <a:r>
              <a:rPr lang="nl-BE" sz="3200" dirty="0"/>
              <a:t>Lees de benodigdheden en werkwijze</a:t>
            </a:r>
          </a:p>
          <a:p>
            <a:r>
              <a:rPr lang="nl-BE" sz="3200" dirty="0"/>
              <a:t>Voer de proefjes stap voor stap uit</a:t>
            </a:r>
          </a:p>
          <a:p>
            <a:r>
              <a:rPr lang="nl-BE" sz="3200" dirty="0"/>
              <a:t>Noteer je waarneming en besluit</a:t>
            </a:r>
          </a:p>
          <a:p>
            <a:r>
              <a:rPr lang="nl-BE" sz="3200" dirty="0"/>
              <a:t>Slechts 2 personen kunnen de proef uitvoeren</a:t>
            </a:r>
          </a:p>
          <a:p>
            <a:r>
              <a:rPr lang="nl-BE" sz="3200" dirty="0"/>
              <a:t>Na afloop, brengt 1 persoon per groep het materiaal terug</a:t>
            </a:r>
          </a:p>
        </p:txBody>
      </p:sp>
      <p:pic>
        <p:nvPicPr>
          <p:cNvPr id="4" name="Picture 2" descr="https://www.sclera.be/resources/pictos/wetenschap%20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21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1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: afgeronde hoeken 213"/>
          <p:cNvSpPr/>
          <p:nvPr/>
        </p:nvSpPr>
        <p:spPr>
          <a:xfrm>
            <a:off x="190500" y="1181100"/>
            <a:ext cx="12001500" cy="5124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endParaRPr lang="nl-BE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="" xmlns:a16="http://schemas.microsoft.com/office/drawing/2014/main" id="{D24DD70F-C489-4ACC-A9EB-6B6CDC370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160673"/>
              </p:ext>
            </p:extLst>
          </p:nvPr>
        </p:nvGraphicFramePr>
        <p:xfrm>
          <a:off x="838200" y="1543050"/>
          <a:ext cx="10725150" cy="4533899"/>
        </p:xfrm>
        <a:graphic>
          <a:graphicData uri="http://schemas.openxmlformats.org/drawingml/2006/table">
            <a:tbl>
              <a:tblPr/>
              <a:tblGrid>
                <a:gridCol w="10725150"/>
              </a:tblGrid>
              <a:tr h="30037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2000" u="sng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Ademvolume </a:t>
                      </a:r>
                      <a:r>
                        <a:rPr lang="nl-BE" sz="20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 de hoeveelheid lucht die bij een rustige ademhaling ververst wordt. (0,5l)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2000" u="sng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Vitale capaciteit</a:t>
                      </a:r>
                      <a:r>
                        <a:rPr lang="nl-BE" sz="20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de grootste hoeveelheid lucht die je, na extra diep inademen, kunt uitademen. Deze is afhankelijk van geslacht, lichaamsbouw, lichaamsconditie en activiteit.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2000" u="sng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Restlucht </a:t>
                      </a:r>
                      <a:r>
                        <a:rPr lang="nl-BE" sz="20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 de hoeveelheid lucht die na maximaal uitademen nog in de longen achterblijft. (1,5l)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2000" u="sng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Longvolume </a:t>
                      </a:r>
                      <a:r>
                        <a:rPr lang="nl-BE" sz="20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 totale longinhoud = vitale capaciteit + restlucht.</a:t>
                      </a:r>
                    </a:p>
                  </a:txBody>
                  <a:tcPr marL="61567" marR="61567" marT="61567" marB="615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01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vitale capaciteit is afhankelijk van het</a:t>
                      </a:r>
                      <a:r>
                        <a:rPr lang="nl-BE" sz="2000" u="sng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geslacht, het gestalte en de conditie van een persoon.</a:t>
                      </a:r>
                      <a:endParaRPr lang="nl-BE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Het volume van deze lucht wordt bepaald volgens de methode van ‘waterverdringing’. </a:t>
                      </a:r>
                    </a:p>
                  </a:txBody>
                  <a:tcPr marL="61567" marR="61567" marT="61567" marB="615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439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fgeronde rechthoek 5"/>
          <p:cNvSpPr/>
          <p:nvPr/>
        </p:nvSpPr>
        <p:spPr>
          <a:xfrm>
            <a:off x="132444" y="3049887"/>
            <a:ext cx="3090929" cy="115909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>
                <a:solidFill>
                  <a:schemeClr val="tx1"/>
                </a:solidFill>
              </a:rPr>
              <a:t>Biologie </a:t>
            </a:r>
            <a:endParaRPr lang="nl-BE" sz="2800" dirty="0">
              <a:solidFill>
                <a:schemeClr val="tx1"/>
              </a:solidFill>
            </a:endParaRPr>
          </a:p>
        </p:txBody>
      </p:sp>
      <p:sp>
        <p:nvSpPr>
          <p:cNvPr id="7" name="Afgeronde rechthoek 6"/>
          <p:cNvSpPr/>
          <p:nvPr/>
        </p:nvSpPr>
        <p:spPr>
          <a:xfrm>
            <a:off x="4700299" y="1338470"/>
            <a:ext cx="2870961" cy="125575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>
                <a:solidFill>
                  <a:schemeClr val="tx1"/>
                </a:solidFill>
              </a:rPr>
              <a:t>Verschil in – en uitgeademde lucht </a:t>
            </a:r>
            <a:endParaRPr lang="nl-BE" sz="2800" dirty="0">
              <a:solidFill>
                <a:schemeClr val="tx1"/>
              </a:solidFill>
            </a:endParaRPr>
          </a:p>
        </p:txBody>
      </p:sp>
      <p:sp>
        <p:nvSpPr>
          <p:cNvPr id="8" name="Afgeronde rechthoek 7"/>
          <p:cNvSpPr/>
          <p:nvPr/>
        </p:nvSpPr>
        <p:spPr>
          <a:xfrm>
            <a:off x="9048188" y="273441"/>
            <a:ext cx="2629437" cy="831341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>
                <a:solidFill>
                  <a:schemeClr val="tx1"/>
                </a:solidFill>
              </a:rPr>
              <a:t>H₂O</a:t>
            </a:r>
            <a:endParaRPr lang="nl-BE" sz="2800" dirty="0">
              <a:solidFill>
                <a:schemeClr val="tx1"/>
              </a:solidFill>
            </a:endParaRPr>
          </a:p>
        </p:txBody>
      </p:sp>
      <p:sp>
        <p:nvSpPr>
          <p:cNvPr id="9" name="Afgeronde rechthoek 8"/>
          <p:cNvSpPr/>
          <p:nvPr/>
        </p:nvSpPr>
        <p:spPr>
          <a:xfrm>
            <a:off x="9048188" y="1323151"/>
            <a:ext cx="2629437" cy="77568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>
                <a:solidFill>
                  <a:schemeClr val="tx1"/>
                </a:solidFill>
              </a:rPr>
              <a:t>O₂ </a:t>
            </a:r>
            <a:endParaRPr lang="nl-BE" sz="2800" dirty="0">
              <a:solidFill>
                <a:schemeClr val="tx1"/>
              </a:solidFill>
            </a:endParaRPr>
          </a:p>
        </p:txBody>
      </p:sp>
      <p:sp>
        <p:nvSpPr>
          <p:cNvPr id="11" name="Rechthoek 10"/>
          <p:cNvSpPr/>
          <p:nvPr/>
        </p:nvSpPr>
        <p:spPr>
          <a:xfrm rot="19163711" flipV="1">
            <a:off x="3167960" y="2727083"/>
            <a:ext cx="1588603" cy="14973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/>
          <p:cNvSpPr/>
          <p:nvPr/>
        </p:nvSpPr>
        <p:spPr>
          <a:xfrm rot="21187416">
            <a:off x="7724362" y="1795425"/>
            <a:ext cx="1215475" cy="10231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Rechthoek 12"/>
          <p:cNvSpPr/>
          <p:nvPr/>
        </p:nvSpPr>
        <p:spPr>
          <a:xfrm rot="19242532">
            <a:off x="7552815" y="1143197"/>
            <a:ext cx="1474706" cy="11371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Rechthoek 9"/>
          <p:cNvSpPr/>
          <p:nvPr/>
        </p:nvSpPr>
        <p:spPr>
          <a:xfrm rot="952815">
            <a:off x="7724366" y="2254307"/>
            <a:ext cx="1215475" cy="10231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Afgeronde rechthoek 13"/>
          <p:cNvSpPr/>
          <p:nvPr/>
        </p:nvSpPr>
        <p:spPr>
          <a:xfrm>
            <a:off x="9048187" y="2249017"/>
            <a:ext cx="2629437" cy="7266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>
                <a:solidFill>
                  <a:schemeClr val="tx1"/>
                </a:solidFill>
              </a:rPr>
              <a:t>CO₂</a:t>
            </a:r>
            <a:endParaRPr lang="nl-BE" sz="2800" dirty="0">
              <a:solidFill>
                <a:schemeClr val="tx1"/>
              </a:solidFill>
            </a:endParaRPr>
          </a:p>
        </p:txBody>
      </p:sp>
      <p:sp>
        <p:nvSpPr>
          <p:cNvPr id="15" name="Rechthoek 14"/>
          <p:cNvSpPr/>
          <p:nvPr/>
        </p:nvSpPr>
        <p:spPr>
          <a:xfrm rot="2618859">
            <a:off x="7520412" y="2807645"/>
            <a:ext cx="1492886" cy="9429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Afgeronde rechthoek 15"/>
          <p:cNvSpPr/>
          <p:nvPr/>
        </p:nvSpPr>
        <p:spPr>
          <a:xfrm>
            <a:off x="9048186" y="3173355"/>
            <a:ext cx="2629437" cy="7266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>
                <a:solidFill>
                  <a:schemeClr val="tx1"/>
                </a:solidFill>
              </a:rPr>
              <a:t>Warmte </a:t>
            </a:r>
            <a:endParaRPr lang="nl-BE" sz="2800" dirty="0">
              <a:solidFill>
                <a:schemeClr val="tx1"/>
              </a:solidFill>
            </a:endParaRPr>
          </a:p>
        </p:txBody>
      </p:sp>
      <p:sp>
        <p:nvSpPr>
          <p:cNvPr id="17" name="Rechthoek 16"/>
          <p:cNvSpPr/>
          <p:nvPr/>
        </p:nvSpPr>
        <p:spPr>
          <a:xfrm rot="12349841">
            <a:off x="3305466" y="3917624"/>
            <a:ext cx="1350884" cy="12233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Afgeronde rechthoek 17"/>
          <p:cNvSpPr/>
          <p:nvPr/>
        </p:nvSpPr>
        <p:spPr>
          <a:xfrm>
            <a:off x="4700299" y="3472520"/>
            <a:ext cx="2870961" cy="125575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>
                <a:solidFill>
                  <a:schemeClr val="tx1"/>
                </a:solidFill>
              </a:rPr>
              <a:t>Vitale capaciteit </a:t>
            </a:r>
            <a:endParaRPr lang="nl-BE" sz="2800" dirty="0">
              <a:solidFill>
                <a:schemeClr val="tx1"/>
              </a:solidFill>
            </a:endParaRPr>
          </a:p>
        </p:txBody>
      </p:sp>
      <p:sp>
        <p:nvSpPr>
          <p:cNvPr id="20" name="Rechthoek 19"/>
          <p:cNvSpPr/>
          <p:nvPr/>
        </p:nvSpPr>
        <p:spPr>
          <a:xfrm rot="13239195">
            <a:off x="3095700" y="4642550"/>
            <a:ext cx="1520893" cy="17145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1" name="Afgeronde rechthoek 20"/>
          <p:cNvSpPr/>
          <p:nvPr/>
        </p:nvSpPr>
        <p:spPr>
          <a:xfrm>
            <a:off x="4708888" y="4978692"/>
            <a:ext cx="2870961" cy="125575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>
                <a:solidFill>
                  <a:schemeClr val="tx1"/>
                </a:solidFill>
              </a:rPr>
              <a:t>Celademhaling</a:t>
            </a:r>
            <a:endParaRPr lang="nl-BE" sz="2800" dirty="0">
              <a:solidFill>
                <a:schemeClr val="tx1"/>
              </a:solidFill>
            </a:endParaRPr>
          </a:p>
        </p:txBody>
      </p:sp>
      <p:pic>
        <p:nvPicPr>
          <p:cNvPr id="19" name="Picture 2" descr="https://www.sclera.be/resources/pictos/schrijven%20t.png">
            <a:extLst>
              <a:ext uri="{FF2B5EF4-FFF2-40B4-BE49-F238E27FC236}">
                <a16:creationId xmlns="" xmlns:a16="http://schemas.microsoft.com/office/drawing/2014/main" id="{945E4CA8-592C-4A99-B960-0DF2009E2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91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0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45" y="210758"/>
            <a:ext cx="6266559" cy="3150629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248598"/>
            <a:ext cx="6954591" cy="2466325"/>
          </a:xfrm>
          <a:prstGeom prst="rect">
            <a:avLst/>
          </a:prstGeom>
        </p:spPr>
      </p:pic>
      <p:sp>
        <p:nvSpPr>
          <p:cNvPr id="14" name="Afgeronde rechthoek 13"/>
          <p:cNvSpPr/>
          <p:nvPr/>
        </p:nvSpPr>
        <p:spPr>
          <a:xfrm>
            <a:off x="6426404" y="210758"/>
            <a:ext cx="2044956" cy="652127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>
                <a:solidFill>
                  <a:schemeClr val="tx1"/>
                </a:solidFill>
              </a:rPr>
              <a:t>Chemie</a:t>
            </a:r>
            <a:r>
              <a:rPr lang="nl-NL" sz="2800" dirty="0">
                <a:solidFill>
                  <a:schemeClr val="tx1"/>
                </a:solidFill>
              </a:rPr>
              <a:t> </a:t>
            </a:r>
            <a:endParaRPr lang="nl-BE" sz="2800" dirty="0">
              <a:solidFill>
                <a:schemeClr val="tx1"/>
              </a:solidFill>
            </a:endParaRPr>
          </a:p>
        </p:txBody>
      </p:sp>
      <p:sp>
        <p:nvSpPr>
          <p:cNvPr id="10" name="Blokboog 9"/>
          <p:cNvSpPr/>
          <p:nvPr/>
        </p:nvSpPr>
        <p:spPr>
          <a:xfrm rot="20378277">
            <a:off x="705363" y="3100518"/>
            <a:ext cx="10724452" cy="2105971"/>
          </a:xfrm>
          <a:prstGeom prst="blockArc">
            <a:avLst>
              <a:gd name="adj1" fmla="val 11041229"/>
              <a:gd name="adj2" fmla="val 21590740"/>
              <a:gd name="adj3" fmla="val 1260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 rot="2562234">
            <a:off x="7970267" y="1843520"/>
            <a:ext cx="3179190" cy="23485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Verbranding</a:t>
            </a:r>
            <a:endParaRPr lang="nl-BE" dirty="0"/>
          </a:p>
        </p:txBody>
      </p:sp>
      <p:sp>
        <p:nvSpPr>
          <p:cNvPr id="15" name="Rechthoek 14"/>
          <p:cNvSpPr/>
          <p:nvPr/>
        </p:nvSpPr>
        <p:spPr>
          <a:xfrm rot="2562234">
            <a:off x="7352677" y="2126609"/>
            <a:ext cx="3786866" cy="20557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Verbranding</a:t>
            </a:r>
            <a:endParaRPr lang="nl-BE" dirty="0"/>
          </a:p>
        </p:txBody>
      </p:sp>
      <p:sp>
        <p:nvSpPr>
          <p:cNvPr id="17" name="Tekstvak 16"/>
          <p:cNvSpPr txBox="1"/>
          <p:nvPr/>
        </p:nvSpPr>
        <p:spPr>
          <a:xfrm rot="20346702">
            <a:off x="5000639" y="3134531"/>
            <a:ext cx="1630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Condenseren </a:t>
            </a: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18" name="Blokboog 17"/>
          <p:cNvSpPr/>
          <p:nvPr/>
        </p:nvSpPr>
        <p:spPr>
          <a:xfrm rot="10224211">
            <a:off x="1301616" y="3937863"/>
            <a:ext cx="10724452" cy="1609858"/>
          </a:xfrm>
          <a:prstGeom prst="blockArc">
            <a:avLst>
              <a:gd name="adj1" fmla="val 10894437"/>
              <a:gd name="adj2" fmla="val 21590740"/>
              <a:gd name="adj3" fmla="val 1260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19" name="Blokboog 18"/>
          <p:cNvSpPr/>
          <p:nvPr/>
        </p:nvSpPr>
        <p:spPr>
          <a:xfrm rot="20792821">
            <a:off x="1109439" y="3898998"/>
            <a:ext cx="7386971" cy="2066016"/>
          </a:xfrm>
          <a:prstGeom prst="blockArc">
            <a:avLst>
              <a:gd name="adj1" fmla="val 11228239"/>
              <a:gd name="adj2" fmla="val 21590740"/>
              <a:gd name="adj3" fmla="val 1260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20" name="Tekstvak 19"/>
          <p:cNvSpPr txBox="1"/>
          <p:nvPr/>
        </p:nvSpPr>
        <p:spPr>
          <a:xfrm rot="20724597">
            <a:off x="4394740" y="3750292"/>
            <a:ext cx="1630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Volume </a:t>
            </a:r>
            <a:endParaRPr lang="nl-BE" dirty="0">
              <a:solidFill>
                <a:schemeClr val="bg1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3246" y="2337919"/>
            <a:ext cx="6226942" cy="3218567"/>
          </a:xfrm>
          <a:prstGeom prst="rect">
            <a:avLst/>
          </a:prstGeom>
        </p:spPr>
      </p:pic>
      <p:sp>
        <p:nvSpPr>
          <p:cNvPr id="16" name="Blokboog 15"/>
          <p:cNvSpPr/>
          <p:nvPr/>
        </p:nvSpPr>
        <p:spPr>
          <a:xfrm rot="8078495" flipV="1">
            <a:off x="-173993" y="3414635"/>
            <a:ext cx="3883561" cy="1655066"/>
          </a:xfrm>
          <a:prstGeom prst="blockArc">
            <a:avLst>
              <a:gd name="adj1" fmla="val 11228239"/>
              <a:gd name="adj2" fmla="val 21590740"/>
              <a:gd name="adj3" fmla="val 1260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21" name="Tekstvak 20"/>
          <p:cNvSpPr txBox="1"/>
          <p:nvPr/>
        </p:nvSpPr>
        <p:spPr>
          <a:xfrm rot="18733690">
            <a:off x="785107" y="3396969"/>
            <a:ext cx="1207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Energie</a:t>
            </a: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22" name="Blokboog 21"/>
          <p:cNvSpPr/>
          <p:nvPr/>
        </p:nvSpPr>
        <p:spPr>
          <a:xfrm rot="16644625" flipV="1">
            <a:off x="2733763" y="1428323"/>
            <a:ext cx="2453396" cy="887299"/>
          </a:xfrm>
          <a:prstGeom prst="blockArc">
            <a:avLst>
              <a:gd name="adj1" fmla="val 11228239"/>
              <a:gd name="adj2" fmla="val 21590740"/>
              <a:gd name="adj3" fmla="val 1260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38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 animBg="1"/>
      <p:bldP spid="5" grpId="0" animBg="1"/>
      <p:bldP spid="15" grpId="0" animBg="1"/>
      <p:bldP spid="17" grpId="0"/>
      <p:bldP spid="18" grpId="0" animBg="1"/>
      <p:bldP spid="19" grpId="0" animBg="1"/>
      <p:bldP spid="20" grpId="0"/>
      <p:bldP spid="16" grpId="0" animBg="1"/>
      <p:bldP spid="21" grpId="0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77889C89-B863-484D-9F69-5F74C3CE6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i="1" dirty="0"/>
              <a:t>Hoe kan ik als fietser duurzaam en met zo weinig mogelijk inspanning fietsen?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4800704E-757A-470E-A46C-52A630B140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300000"/>
              </a:lnSpc>
            </a:pPr>
            <a:r>
              <a:rPr lang="nl-BE" sz="3600" dirty="0"/>
              <a:t>People:</a:t>
            </a:r>
            <a:r>
              <a:rPr lang="nl-BE" sz="3600" u="sng" dirty="0"/>
              <a:t>										</a:t>
            </a:r>
            <a:r>
              <a:rPr lang="nl-BE" sz="3600" dirty="0"/>
              <a:t> </a:t>
            </a:r>
          </a:p>
          <a:p>
            <a:pPr>
              <a:lnSpc>
                <a:spcPct val="300000"/>
              </a:lnSpc>
            </a:pPr>
            <a:r>
              <a:rPr lang="nl-BE" sz="3600" dirty="0" err="1"/>
              <a:t>Planet</a:t>
            </a:r>
            <a:r>
              <a:rPr lang="nl-BE" sz="3600" dirty="0"/>
              <a:t>: </a:t>
            </a:r>
            <a:r>
              <a:rPr lang="nl-BE" sz="3600" u="sng" dirty="0"/>
              <a:t>										</a:t>
            </a:r>
            <a:endParaRPr lang="nl-BE" sz="3600" dirty="0"/>
          </a:p>
          <a:p>
            <a:pPr>
              <a:lnSpc>
                <a:spcPct val="300000"/>
              </a:lnSpc>
            </a:pPr>
            <a:r>
              <a:rPr lang="nl-BE" sz="3600" dirty="0"/>
              <a:t>Profit:</a:t>
            </a:r>
            <a:r>
              <a:rPr lang="nl-BE" sz="3600" u="sng" dirty="0"/>
              <a:t>										</a:t>
            </a:r>
            <a:endParaRPr lang="nl-BE" sz="3600" dirty="0"/>
          </a:p>
        </p:txBody>
      </p:sp>
      <p:sp>
        <p:nvSpPr>
          <p:cNvPr id="4" name="Tekstvak 3"/>
          <p:cNvSpPr txBox="1"/>
          <p:nvPr/>
        </p:nvSpPr>
        <p:spPr>
          <a:xfrm>
            <a:off x="2438400" y="2239617"/>
            <a:ext cx="891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>
                <a:solidFill>
                  <a:srgbClr val="002060"/>
                </a:solidFill>
              </a:rPr>
              <a:t>Fietsen is goed voor de gezondheid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2438400" y="3647351"/>
            <a:ext cx="891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>
                <a:solidFill>
                  <a:srgbClr val="002060"/>
                </a:solidFill>
              </a:rPr>
              <a:t>Gebruik van groene energie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2438400" y="5055085"/>
            <a:ext cx="891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>
                <a:solidFill>
                  <a:srgbClr val="002060"/>
                </a:solidFill>
              </a:rPr>
              <a:t>Zonne-energie is gratis</a:t>
            </a:r>
          </a:p>
        </p:txBody>
      </p:sp>
      <p:pic>
        <p:nvPicPr>
          <p:cNvPr id="7" name="Picture 2" descr="https://www.sclera.be/resources/pictos/schrijven%20t.png">
            <a:extLst>
              <a:ext uri="{FF2B5EF4-FFF2-40B4-BE49-F238E27FC236}">
                <a16:creationId xmlns="" xmlns:a16="http://schemas.microsoft.com/office/drawing/2014/main" id="{76222C92-6892-40DE-83B3-9D56202AA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70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i="1" dirty="0"/>
              <a:t>Om de 3P’s te realiseren, hebben we een aantal onderdelen nodig.</a:t>
            </a:r>
            <a:endParaRPr lang="nl-BE" i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u="sng" dirty="0"/>
              <a:t>Som de onderdelen op.</a:t>
            </a:r>
          </a:p>
          <a:p>
            <a:pPr>
              <a:lnSpc>
                <a:spcPct val="150000"/>
              </a:lnSpc>
            </a:pPr>
            <a:r>
              <a:rPr lang="nl-BE" dirty="0">
                <a:solidFill>
                  <a:srgbClr val="002060"/>
                </a:solidFill>
              </a:rPr>
              <a:t>Zonnepanelen (</a:t>
            </a:r>
            <a:r>
              <a:rPr lang="nl-BE" dirty="0" err="1">
                <a:solidFill>
                  <a:srgbClr val="002060"/>
                </a:solidFill>
              </a:rPr>
              <a:t>profit</a:t>
            </a:r>
            <a:r>
              <a:rPr lang="nl-BE" dirty="0">
                <a:solidFill>
                  <a:srgbClr val="002060"/>
                </a:solidFill>
              </a:rPr>
              <a:t> + </a:t>
            </a:r>
            <a:r>
              <a:rPr lang="nl-BE" dirty="0" err="1">
                <a:solidFill>
                  <a:srgbClr val="002060"/>
                </a:solidFill>
              </a:rPr>
              <a:t>planet</a:t>
            </a:r>
            <a:r>
              <a:rPr lang="nl-BE" dirty="0">
                <a:solidFill>
                  <a:srgbClr val="002060"/>
                </a:solidFill>
              </a:rPr>
              <a:t>) </a:t>
            </a:r>
          </a:p>
          <a:p>
            <a:pPr>
              <a:lnSpc>
                <a:spcPct val="150000"/>
              </a:lnSpc>
            </a:pPr>
            <a:r>
              <a:rPr lang="nl-BE" dirty="0">
                <a:solidFill>
                  <a:srgbClr val="002060"/>
                </a:solidFill>
              </a:rPr>
              <a:t>Batterij met led ( de led verklikt het opladen van de batterij)</a:t>
            </a:r>
          </a:p>
          <a:p>
            <a:pPr>
              <a:lnSpc>
                <a:spcPct val="150000"/>
              </a:lnSpc>
            </a:pPr>
            <a:r>
              <a:rPr lang="nl-BE" dirty="0">
                <a:solidFill>
                  <a:srgbClr val="002060"/>
                </a:solidFill>
              </a:rPr>
              <a:t>Een schakelaar ( sluit zodat de batterij kan opladen)</a:t>
            </a:r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4" name="Picture 2" descr="https://www.sclera.be/resources/pictos/schrijven%20t.png">
            <a:extLst>
              <a:ext uri="{FF2B5EF4-FFF2-40B4-BE49-F238E27FC236}">
                <a16:creationId xmlns="" xmlns:a16="http://schemas.microsoft.com/office/drawing/2014/main" id="{76222C92-6892-40DE-83B3-9D56202AA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52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Programmeren </a:t>
            </a:r>
            <a:endParaRPr lang="nl-BE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nl-BE" sz="3200" dirty="0"/>
              <a:t>Programmeren is het geven </a:t>
            </a:r>
            <a:r>
              <a:rPr lang="nl-BE" sz="3200" b="1" dirty="0"/>
              <a:t>van instructies of opdrachten aan een computer</a:t>
            </a:r>
            <a:r>
              <a:rPr lang="nl-BE" sz="3200" dirty="0"/>
              <a:t>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BE" sz="3200" dirty="0"/>
              <a:t>De computer kan deze instructies </a:t>
            </a:r>
            <a:r>
              <a:rPr lang="nl-BE" sz="3200" b="1" dirty="0"/>
              <a:t>vervolgens zelf uitvoeren</a:t>
            </a:r>
            <a:r>
              <a:rPr lang="nl-BE" sz="3200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nl-NL" sz="3200" dirty="0"/>
          </a:p>
          <a:p>
            <a:pPr marL="0" indent="0">
              <a:lnSpc>
                <a:spcPct val="100000"/>
              </a:lnSpc>
              <a:buNone/>
            </a:pPr>
            <a:r>
              <a:rPr lang="nl-NL" sz="3200" dirty="0"/>
              <a:t>Voorwaarden waaraan het systeem moet voldoen: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nl-NL" sz="2800" dirty="0"/>
              <a:t> De batterij mag enkel opladen als de zon schijnt 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nl-NL" sz="2800" dirty="0"/>
              <a:t> led verklikt dat de batterij oplaadt </a:t>
            </a:r>
            <a:endParaRPr lang="nl-BE" sz="2800" dirty="0"/>
          </a:p>
        </p:txBody>
      </p:sp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14AA5C5B-5311-4F63-A841-A29312378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92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3819986"/>
            <a:ext cx="10515600" cy="2819352"/>
          </a:xfrm>
        </p:spPr>
        <p:txBody>
          <a:bodyPr>
            <a:normAutofit/>
          </a:bodyPr>
          <a:lstStyle/>
          <a:p>
            <a:r>
              <a:rPr lang="nl-BE" sz="3600" b="1" dirty="0"/>
              <a:t>Als </a:t>
            </a:r>
            <a:r>
              <a:rPr lang="nl-BE" sz="3600" dirty="0"/>
              <a:t>de zon schijnt, </a:t>
            </a:r>
            <a:r>
              <a:rPr lang="nl-BE" sz="3600" b="1" dirty="0"/>
              <a:t>dan </a:t>
            </a:r>
            <a:r>
              <a:rPr lang="nl-BE" sz="3600" dirty="0"/>
              <a:t>is de schakelaar </a:t>
            </a:r>
            <a:r>
              <a:rPr lang="nl-BE" sz="3600" u="sng" dirty="0"/>
              <a:t>			</a:t>
            </a:r>
            <a:r>
              <a:rPr lang="nl-BE" sz="3600" dirty="0"/>
              <a:t> </a:t>
            </a:r>
          </a:p>
          <a:p>
            <a:r>
              <a:rPr lang="nl-BE" sz="3600" b="1" dirty="0"/>
              <a:t>Als </a:t>
            </a:r>
            <a:r>
              <a:rPr lang="nl-BE" sz="3600" dirty="0"/>
              <a:t>de zon niet schijnt, </a:t>
            </a:r>
            <a:r>
              <a:rPr lang="nl-BE" sz="3600" b="1" dirty="0"/>
              <a:t>dan </a:t>
            </a:r>
            <a:r>
              <a:rPr lang="nl-BE" sz="3600" dirty="0"/>
              <a:t>is de schakelaar </a:t>
            </a:r>
            <a:r>
              <a:rPr lang="nl-BE" sz="3600" u="sng" dirty="0"/>
              <a:t>		</a:t>
            </a:r>
            <a:r>
              <a:rPr lang="nl-BE" sz="3600" dirty="0"/>
              <a:t> </a:t>
            </a:r>
          </a:p>
          <a:p>
            <a:r>
              <a:rPr lang="nl-BE" sz="3600" b="1" dirty="0"/>
              <a:t>Als </a:t>
            </a:r>
            <a:r>
              <a:rPr lang="nl-BE" sz="3600" dirty="0"/>
              <a:t>de schakelaar gesloten is, </a:t>
            </a:r>
            <a:r>
              <a:rPr lang="nl-BE" sz="3600" b="1" dirty="0"/>
              <a:t>dan</a:t>
            </a:r>
            <a:r>
              <a:rPr lang="nl-BE" sz="3600" dirty="0"/>
              <a:t> is het lampje </a:t>
            </a:r>
            <a:r>
              <a:rPr lang="nl-BE" sz="3600" u="sng" dirty="0"/>
              <a:t>		</a:t>
            </a:r>
            <a:r>
              <a:rPr lang="nl-BE" sz="3600" dirty="0"/>
              <a:t> </a:t>
            </a:r>
          </a:p>
          <a:p>
            <a:r>
              <a:rPr lang="nl-BE" sz="3600" b="1" dirty="0"/>
              <a:t>Als </a:t>
            </a:r>
            <a:r>
              <a:rPr lang="nl-BE" sz="3600" dirty="0"/>
              <a:t>de schakelaar open is, </a:t>
            </a:r>
            <a:r>
              <a:rPr lang="nl-BE" sz="3600" b="1" dirty="0"/>
              <a:t>dan</a:t>
            </a:r>
            <a:r>
              <a:rPr lang="nl-BE" sz="3600" dirty="0"/>
              <a:t> is het lampje </a:t>
            </a:r>
            <a:r>
              <a:rPr lang="nl-BE" sz="3600" u="sng" dirty="0"/>
              <a:t>		</a:t>
            </a:r>
            <a:r>
              <a:rPr lang="nl-BE" sz="3600" dirty="0"/>
              <a:t> 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b="1" dirty="0"/>
              <a:t>Programmeren </a:t>
            </a:r>
            <a:endParaRPr lang="nl-BE" b="1" dirty="0"/>
          </a:p>
        </p:txBody>
      </p:sp>
      <p:pic>
        <p:nvPicPr>
          <p:cNvPr id="1026" name="Picture 2" descr="https://lh6.googleusercontent.com/DcZlid-AQ3IrF2UAK4rIVsI3RwkrbcWUs-gsD_pX3TLZy9-8g4VA7kg9GrqhysSDa0f17zh-S22YT64hDXQix_EKpAZh4bODlmbo1QF1fAkb9G4lN0l6Au75QeXKoolEY5BTcT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536" y="860035"/>
            <a:ext cx="7259955" cy="274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8451573" y="3774985"/>
            <a:ext cx="1828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>
                <a:solidFill>
                  <a:srgbClr val="002060"/>
                </a:solidFill>
              </a:rPr>
              <a:t>gesloten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9266581" y="4403416"/>
            <a:ext cx="1828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002060"/>
                </a:solidFill>
              </a:rPr>
              <a:t>open</a:t>
            </a:r>
            <a:endParaRPr lang="nl-BE" sz="3600" dirty="0">
              <a:solidFill>
                <a:srgbClr val="002060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9889434" y="5049747"/>
            <a:ext cx="1828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>
                <a:solidFill>
                  <a:srgbClr val="002060"/>
                </a:solidFill>
              </a:rPr>
              <a:t>aan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9365973" y="5625576"/>
            <a:ext cx="1828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002060"/>
                </a:solidFill>
              </a:rPr>
              <a:t>uit </a:t>
            </a:r>
            <a:endParaRPr lang="nl-BE" sz="3600" dirty="0">
              <a:solidFill>
                <a:srgbClr val="002060"/>
              </a:solidFill>
            </a:endParaRPr>
          </a:p>
        </p:txBody>
      </p:sp>
      <p:pic>
        <p:nvPicPr>
          <p:cNvPr id="12" name="Picture 2" descr="https://www.sclera.be/resources/pictos/schrijven%20t.png">
            <a:extLst>
              <a:ext uri="{FF2B5EF4-FFF2-40B4-BE49-F238E27FC236}">
                <a16:creationId xmlns="" xmlns:a16="http://schemas.microsoft.com/office/drawing/2014/main" id="{76222C92-6892-40DE-83B3-9D56202AA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www.sclera.be/resources/pictos/nadenken%20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1301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34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1368</Words>
  <Application>Microsoft Office PowerPoint</Application>
  <PresentationFormat>Breedbeeld</PresentationFormat>
  <Paragraphs>276</Paragraphs>
  <Slides>59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59</vt:i4>
      </vt:variant>
    </vt:vector>
  </HeadingPairs>
  <TitlesOfParts>
    <vt:vector size="68" baseType="lpstr">
      <vt:lpstr>Arial</vt:lpstr>
      <vt:lpstr>Calibri</vt:lpstr>
      <vt:lpstr>Calibri Light</vt:lpstr>
      <vt:lpstr>Cambria Math</vt:lpstr>
      <vt:lpstr>Courier New</vt:lpstr>
      <vt:lpstr>Noto Sans Symbols</vt:lpstr>
      <vt:lpstr>Times New Roman</vt:lpstr>
      <vt:lpstr>Wingdings</vt:lpstr>
      <vt:lpstr>Kantoorthema</vt:lpstr>
      <vt:lpstr>Thema: Fiets </vt:lpstr>
      <vt:lpstr>Hoe geraak je met zo weinig mogelijk inspanning zo snel mogelijk vooruit met de fiets?</vt:lpstr>
      <vt:lpstr>Fiets </vt:lpstr>
      <vt:lpstr>Elektrische fiets </vt:lpstr>
      <vt:lpstr>De drie P’s van duurzaamheid</vt:lpstr>
      <vt:lpstr>Hoe kan ik als fietser duurzaam en met zo weinig mogelijk inspanning fietsen? </vt:lpstr>
      <vt:lpstr>Om de 3P’s te realiseren, hebben we een aantal onderdelen nodig.</vt:lpstr>
      <vt:lpstr>Programmeren </vt:lpstr>
      <vt:lpstr>Programmeren </vt:lpstr>
      <vt:lpstr>Arduino </vt:lpstr>
      <vt:lpstr>Tinkercad</vt:lpstr>
      <vt:lpstr>Tinkercad</vt:lpstr>
      <vt:lpstr>Tinkercad</vt:lpstr>
      <vt:lpstr>Tinkercad</vt:lpstr>
      <vt:lpstr>PowerPoint-presentatie</vt:lpstr>
      <vt:lpstr>Programmeren </vt:lpstr>
      <vt:lpstr>PowerPoint-presentatie</vt:lpstr>
      <vt:lpstr>De snelheid van de fietser</vt:lpstr>
      <vt:lpstr>Constante snelheid</vt:lpstr>
      <vt:lpstr>Welk verband bestaat er tussen afstand en tijd bij een constante snelheid?</vt:lpstr>
      <vt:lpstr>Wanneer zijn twee grootheden recht evenredig?</vt:lpstr>
      <vt:lpstr>Wanneer zijn twee grootheden recht evenredig?</vt:lpstr>
      <vt:lpstr>Wanneer zijn twee grootheden recht evenredig?</vt:lpstr>
      <vt:lpstr>‘Fietsen op de speelplaats’</vt:lpstr>
      <vt:lpstr>Waarneming</vt:lpstr>
      <vt:lpstr>Waarneming</vt:lpstr>
      <vt:lpstr>Besluit</vt:lpstr>
      <vt:lpstr>Besluit</vt:lpstr>
      <vt:lpstr>Welk verband bestaat er tussen afstand en tijd bij een constante snelheid?</vt:lpstr>
      <vt:lpstr>PowerPoint-presentatie</vt:lpstr>
      <vt:lpstr>PowerPoint-presentatie</vt:lpstr>
      <vt:lpstr>PowerPoint-presentatie</vt:lpstr>
      <vt:lpstr>Waarom adem je sneller wanneer je fietst?</vt:lpstr>
      <vt:lpstr>Wat is het verschil tussen in- en uitgeademde lucht?</vt:lpstr>
      <vt:lpstr>Indicator: kalkwater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Hoeveel liter bedraagt de vitale capaciteit van een persoon?</vt:lpstr>
      <vt:lpstr>Hoeveel liter bedraagt de vitale capaciteit van een persoon?</vt:lpstr>
      <vt:lpstr>Afspraken proefjes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Fiets</dc:title>
  <dc:creator>Bram Neyens</dc:creator>
  <cp:lastModifiedBy>Kim Vaes</cp:lastModifiedBy>
  <cp:revision>24</cp:revision>
  <dcterms:created xsi:type="dcterms:W3CDTF">2020-02-18T14:29:07Z</dcterms:created>
  <dcterms:modified xsi:type="dcterms:W3CDTF">2020-03-21T16:16:24Z</dcterms:modified>
</cp:coreProperties>
</file>