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763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649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115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118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903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59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300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689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32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42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67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C6BB-DCF9-4DFD-988D-DCBB1D0BD4F9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57871-EBA5-47B9-A327-4AC5C9C1B7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280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f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hyperlink" Target="http://chemieleerkracht.blackbox.website/index.php/looddijodide-sneeuwwerk/" TargetMode="External"/><Relationship Id="rId12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hyperlink" Target="http://chemieleerkracht.blackbox.website/index.php/reactie-tussen-cola-en-melk-2/" TargetMode="Externa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://chemieleerkracht.blackbox.website/index.php/verschijnen-en-verdwijnen-van-een-kaarsvlam/" TargetMode="Externa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chemieleerkracht.blackbox.website/index.php/maak-de-meeste-olifantenpasta/" TargetMode="Externa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hyperlink" Target="http://chemieleerkracht.blackbox.website/index.php/mechanische-energie-door-chemische-reactie-explosie-van-een-e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63237" y="3593869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60466" y="252153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2967644" y="252153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2967643" y="3593868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5674822" y="252153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5674822" y="3593868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8382000" y="252152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8382000" y="3593868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13" name="Afbeelding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9" y="1128018"/>
            <a:ext cx="1651000" cy="1323975"/>
          </a:xfrm>
          <a:prstGeom prst="rect">
            <a:avLst/>
          </a:prstGeom>
        </p:spPr>
      </p:pic>
      <p:pic>
        <p:nvPicPr>
          <p:cNvPr id="14" name="Afbeelding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57" y="517465"/>
            <a:ext cx="1628775" cy="1221105"/>
          </a:xfrm>
          <a:prstGeom prst="rect">
            <a:avLst/>
          </a:prstGeom>
        </p:spPr>
      </p:pic>
      <p:pic>
        <p:nvPicPr>
          <p:cNvPr id="15" name="Afbeelding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97" y="1805332"/>
            <a:ext cx="1389698" cy="1544784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>
            <a:off x="8437417" y="1128554"/>
            <a:ext cx="2532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ionenuitwisselingsreacties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zijn reacties tussen tegengesteld geladen ionen van twee elektrolyten in water.</a:t>
            </a:r>
            <a:endParaRPr lang="nl-BE" sz="1600" dirty="0"/>
          </a:p>
        </p:txBody>
      </p:sp>
      <p:sp>
        <p:nvSpPr>
          <p:cNvPr id="17" name="Rechthoek 16"/>
          <p:cNvSpPr/>
          <p:nvPr/>
        </p:nvSpPr>
        <p:spPr>
          <a:xfrm>
            <a:off x="279862" y="4423612"/>
            <a:ext cx="2624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 reacties breng je onder in 3 groepen: </a:t>
            </a:r>
            <a:endParaRPr lang="nl-B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neerslagreactie</a:t>
            </a: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gasontwikkelingreactie</a:t>
            </a: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neutralisatiereactie</a:t>
            </a:r>
            <a:endParaRPr lang="nl-BE" sz="1600" b="1" dirty="0"/>
          </a:p>
        </p:txBody>
      </p:sp>
      <p:pic>
        <p:nvPicPr>
          <p:cNvPr id="19" name="Afbeelding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3"/>
          <a:stretch/>
        </p:blipFill>
        <p:spPr>
          <a:xfrm>
            <a:off x="3068292" y="4539352"/>
            <a:ext cx="2462978" cy="1564325"/>
          </a:xfrm>
          <a:prstGeom prst="rect">
            <a:avLst/>
          </a:prstGeom>
        </p:spPr>
      </p:pic>
      <p:pic>
        <p:nvPicPr>
          <p:cNvPr id="20" name="Afbeelding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7" y="5383793"/>
            <a:ext cx="2069234" cy="1141359"/>
          </a:xfrm>
          <a:prstGeom prst="rect">
            <a:avLst/>
          </a:prstGeom>
        </p:spPr>
      </p:pic>
      <p:pic>
        <p:nvPicPr>
          <p:cNvPr id="21" name="Afbeelding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97" y="4325546"/>
            <a:ext cx="1110500" cy="792241"/>
          </a:xfrm>
          <a:prstGeom prst="rect">
            <a:avLst/>
          </a:prstGeom>
        </p:spPr>
      </p:pic>
      <p:pic>
        <p:nvPicPr>
          <p:cNvPr id="22" name="Afbeelding 21"/>
          <p:cNvPicPr/>
          <p:nvPr/>
        </p:nvPicPr>
        <p:blipFill rotWithShape="1">
          <a:blip r:embed="rId8"/>
          <a:srcRect l="46461" t="44973" r="31217" b="16226"/>
          <a:stretch/>
        </p:blipFill>
        <p:spPr bwMode="auto">
          <a:xfrm>
            <a:off x="8835121" y="4425129"/>
            <a:ext cx="1737201" cy="1529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kstvak 22"/>
          <p:cNvSpPr txBox="1"/>
          <p:nvPr/>
        </p:nvSpPr>
        <p:spPr>
          <a:xfrm>
            <a:off x="2407689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5124566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3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7821338" y="266079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4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0538923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5</a:t>
            </a:r>
            <a:endParaRPr lang="nl-BE" dirty="0"/>
          </a:p>
        </p:txBody>
      </p:sp>
      <p:sp>
        <p:nvSpPr>
          <p:cNvPr id="27" name="Tekstvak 26"/>
          <p:cNvSpPr txBox="1"/>
          <p:nvPr/>
        </p:nvSpPr>
        <p:spPr>
          <a:xfrm>
            <a:off x="2403879" y="3649730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6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5121449" y="3604120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7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7831745" y="3630228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8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0538923" y="3598220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9</a:t>
            </a:r>
          </a:p>
        </p:txBody>
      </p:sp>
      <p:pic>
        <p:nvPicPr>
          <p:cNvPr id="1026" name="Picture 2" descr="Afbeeldingsresultaat voor ionic bond me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47" y="897743"/>
            <a:ext cx="2030672" cy="20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1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60466" y="252153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60465" y="3546764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3048001" y="252153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3048001" y="3546763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832766" y="252152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5832766" y="3546763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8617531" y="252152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8617531" y="3546762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12" name="Afbeelding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4" y="885304"/>
            <a:ext cx="1369522" cy="1092894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t="16519" r="13028" b="12722"/>
          <a:stretch/>
        </p:blipFill>
        <p:spPr bwMode="auto">
          <a:xfrm>
            <a:off x="577850" y="2197100"/>
            <a:ext cx="1797050" cy="1059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235055" y="6468583"/>
            <a:ext cx="2330335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http://chemieleerkracht.blackbox.website/index.php/reactie-tussen-cola-en-melk-2/</a:t>
            </a:r>
            <a:endParaRPr lang="nl-BE" sz="400" dirty="0"/>
          </a:p>
        </p:txBody>
      </p:sp>
      <p:pic>
        <p:nvPicPr>
          <p:cNvPr id="15" name="Afbeelding 14"/>
          <p:cNvPicPr/>
          <p:nvPr/>
        </p:nvPicPr>
        <p:blipFill rotWithShape="1">
          <a:blip r:embed="rId5"/>
          <a:srcRect l="25794" t="21760" r="25099" b="21192"/>
          <a:stretch/>
        </p:blipFill>
        <p:spPr bwMode="auto">
          <a:xfrm>
            <a:off x="3477738" y="2225848"/>
            <a:ext cx="1778433" cy="1030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Afbeelding 15"/>
          <p:cNvPicPr/>
          <p:nvPr/>
        </p:nvPicPr>
        <p:blipFill rotWithShape="1">
          <a:blip r:embed="rId6"/>
          <a:srcRect l="8598" t="10586" r="47751" b="8841"/>
          <a:stretch/>
        </p:blipFill>
        <p:spPr bwMode="auto">
          <a:xfrm>
            <a:off x="3514945" y="338223"/>
            <a:ext cx="1576820" cy="1816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3063965" y="3546761"/>
            <a:ext cx="2533650" cy="3001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Neerslagreactie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een proces waarbij vaste deeltjes in een vloeistof ontstaan. De onoplosbare stof is de neerslag. De stof die neerslaat, duid je in een reactievergelijking aan met een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Stoffenreactievergelijking</a:t>
            </a:r>
            <a:r>
              <a:rPr lang="nl-BE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nl-BE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Formules reagentia en reactieproducten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Essentiële reactievergelijking   </a:t>
            </a:r>
            <a:r>
              <a:rPr lang="nl-BE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Combinatie van ionen die de neerslag vormen</a:t>
            </a:r>
            <a:endParaRPr lang="nl-B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5829995" y="6191584"/>
            <a:ext cx="26462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toepassing waterzuivering: p181 (</a:t>
            </a:r>
            <a:r>
              <a:rPr lang="nl-BE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chemieXpert)</a:t>
            </a:r>
            <a:endParaRPr lang="nl-BE" sz="1050" dirty="0"/>
          </a:p>
        </p:txBody>
      </p:sp>
      <p:sp>
        <p:nvSpPr>
          <p:cNvPr id="20" name="Rechthoek 19"/>
          <p:cNvSpPr/>
          <p:nvPr/>
        </p:nvSpPr>
        <p:spPr>
          <a:xfrm>
            <a:off x="8617531" y="3132021"/>
            <a:ext cx="249405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http://chemieleerkracht.blackbox.website/index.php/looddijodide-sneeuwwerk/</a:t>
            </a:r>
            <a:r>
              <a:rPr lang="nl-BE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500" dirty="0"/>
          </a:p>
        </p:txBody>
      </p:sp>
      <p:sp>
        <p:nvSpPr>
          <p:cNvPr id="21" name="Rechthoek 20"/>
          <p:cNvSpPr/>
          <p:nvPr/>
        </p:nvSpPr>
        <p:spPr>
          <a:xfrm>
            <a:off x="8728640" y="4180718"/>
            <a:ext cx="2452370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 je met behulp van neerslagreacties te weten welke oplossingen in de maatbekers zitten?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proef P183</a:t>
            </a:r>
            <a:endParaRPr lang="nl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407689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10</a:t>
            </a:r>
            <a:endParaRPr lang="nl-BE" dirty="0"/>
          </a:p>
        </p:txBody>
      </p:sp>
      <p:sp>
        <p:nvSpPr>
          <p:cNvPr id="23" name="Tekstvak 22"/>
          <p:cNvSpPr txBox="1"/>
          <p:nvPr/>
        </p:nvSpPr>
        <p:spPr>
          <a:xfrm>
            <a:off x="2401424" y="354676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5228620" y="242049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3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5197930" y="354676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4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8016155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5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7991375" y="3518197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6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10760080" y="240704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7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10764537" y="354676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8</a:t>
            </a:r>
            <a:endParaRPr lang="nl-BE" dirty="0"/>
          </a:p>
        </p:txBody>
      </p:sp>
      <p:cxnSp>
        <p:nvCxnSpPr>
          <p:cNvPr id="32" name="Rechte verbindingslijn met pijl 31"/>
          <p:cNvCxnSpPr/>
          <p:nvPr/>
        </p:nvCxnSpPr>
        <p:spPr>
          <a:xfrm>
            <a:off x="5471882" y="5028411"/>
            <a:ext cx="0" cy="29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8"/>
          <a:srcRect l="37193" t="63450" r="41754" b="18304"/>
          <a:stretch/>
        </p:blipFill>
        <p:spPr>
          <a:xfrm>
            <a:off x="5930449" y="1246302"/>
            <a:ext cx="2545764" cy="1241060"/>
          </a:xfrm>
          <a:prstGeom prst="rect">
            <a:avLst/>
          </a:prstGeom>
        </p:spPr>
      </p:pic>
      <p:pic>
        <p:nvPicPr>
          <p:cNvPr id="1028" name="Picture 4" descr="Afbeeldingsresultaat voor Looddijodid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6" b="12255"/>
          <a:stretch/>
        </p:blipFill>
        <p:spPr bwMode="auto">
          <a:xfrm>
            <a:off x="9398442" y="760326"/>
            <a:ext cx="1112767" cy="215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5400" y="5590399"/>
            <a:ext cx="896190" cy="9022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8369" y="4267126"/>
            <a:ext cx="2099677" cy="1364790"/>
          </a:xfrm>
          <a:prstGeom prst="rect">
            <a:avLst/>
          </a:prstGeom>
        </p:spPr>
      </p:pic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74" y="5325487"/>
            <a:ext cx="1081539" cy="10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elateerde afbeeldi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4" y="3917114"/>
            <a:ext cx="1741157" cy="10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ebogen pijl-omhoog 30"/>
          <p:cNvSpPr/>
          <p:nvPr/>
        </p:nvSpPr>
        <p:spPr>
          <a:xfrm rot="5400000">
            <a:off x="1048922" y="5118850"/>
            <a:ext cx="540631" cy="540769"/>
          </a:xfrm>
          <a:prstGeom prst="ben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27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0110" y="152400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0109" y="3452553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964873" y="152399"/>
            <a:ext cx="2643447" cy="30757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2964873" y="3452553"/>
            <a:ext cx="2643447" cy="30757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749636" y="152398"/>
            <a:ext cx="2643447" cy="30757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5749635" y="3452553"/>
            <a:ext cx="2643447" cy="30757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8534399" y="152398"/>
            <a:ext cx="2643447" cy="30757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8534397" y="3452552"/>
            <a:ext cx="2643447" cy="30757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306317" y="2868165"/>
            <a:ext cx="22685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toepassing waterhardheid: p186</a:t>
            </a:r>
            <a:endParaRPr lang="nl-BE" sz="1050" dirty="0"/>
          </a:p>
        </p:txBody>
      </p:sp>
      <p:pic>
        <p:nvPicPr>
          <p:cNvPr id="13" name="Afbeelding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25879" y="4009166"/>
            <a:ext cx="1391603" cy="1039008"/>
          </a:xfrm>
          <a:prstGeom prst="rect">
            <a:avLst/>
          </a:prstGeom>
        </p:spPr>
      </p:pic>
      <p:pic>
        <p:nvPicPr>
          <p:cNvPr id="14" name="Afbeelding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192695" y="5160396"/>
            <a:ext cx="1319586" cy="1068083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2964873" y="2924832"/>
            <a:ext cx="2183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http://chemieleerkracht.blackbox.website/index.php/verschijnen-en-verdwijnen-van-een-kaarsvlam/</a:t>
            </a:r>
            <a:r>
              <a:rPr lang="nl-BE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600" dirty="0"/>
          </a:p>
        </p:txBody>
      </p:sp>
      <p:sp>
        <p:nvSpPr>
          <p:cNvPr id="16" name="Rechthoek 15"/>
          <p:cNvSpPr/>
          <p:nvPr/>
        </p:nvSpPr>
        <p:spPr>
          <a:xfrm>
            <a:off x="3026727" y="3940111"/>
            <a:ext cx="25751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Gasontwikkelingsreactie</a:t>
            </a:r>
          </a:p>
          <a:p>
            <a:pPr algn="ctr"/>
            <a:r>
              <a:rPr lang="nl-BE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is een proces waarbij een gas ontstaat. De stof die gasvormig is benadruk je in een reactievergelijking met een </a:t>
            </a:r>
            <a:endParaRPr lang="nl-BE" sz="1400" dirty="0"/>
          </a:p>
        </p:txBody>
      </p:sp>
      <p:sp>
        <p:nvSpPr>
          <p:cNvPr id="17" name="Rechthoek 16"/>
          <p:cNvSpPr/>
          <p:nvPr/>
        </p:nvSpPr>
        <p:spPr>
          <a:xfrm>
            <a:off x="6097675" y="499685"/>
            <a:ext cx="2217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bruisende dranken </a:t>
            </a:r>
            <a:r>
              <a:rPr lang="nl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nl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</a:t>
            </a:r>
            <a:r>
              <a:rPr lang="nl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nl-BE" sz="800" dirty="0"/>
          </a:p>
        </p:txBody>
      </p:sp>
      <p:sp>
        <p:nvSpPr>
          <p:cNvPr id="18" name="Rechthoek 17"/>
          <p:cNvSpPr/>
          <p:nvPr/>
        </p:nvSpPr>
        <p:spPr>
          <a:xfrm>
            <a:off x="5768913" y="6177296"/>
            <a:ext cx="1178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Toepassing: </a:t>
            </a:r>
            <a:r>
              <a:rPr lang="nl-B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P191</a:t>
            </a:r>
            <a:endParaRPr lang="nl-BE" sz="1100" dirty="0"/>
          </a:p>
        </p:txBody>
      </p:sp>
      <p:sp>
        <p:nvSpPr>
          <p:cNvPr id="19" name="Rechthoek 18"/>
          <p:cNvSpPr/>
          <p:nvPr/>
        </p:nvSpPr>
        <p:spPr>
          <a:xfrm>
            <a:off x="8534397" y="374666"/>
            <a:ext cx="279259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Proef:</a:t>
            </a:r>
          </a:p>
          <a:p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Kleurloos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geurloos gas: </a:t>
            </a: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l-BE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CaCO</a:t>
            </a:r>
            <a:r>
              <a:rPr lang="nl-BE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BE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druppels geconcentreerd H</a:t>
            </a:r>
            <a:r>
              <a:rPr lang="nl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B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nl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nl-BE" sz="800" dirty="0"/>
          </a:p>
        </p:txBody>
      </p:sp>
      <p:sp>
        <p:nvSpPr>
          <p:cNvPr id="20" name="Rechthoek 19"/>
          <p:cNvSpPr/>
          <p:nvPr/>
        </p:nvSpPr>
        <p:spPr>
          <a:xfrm>
            <a:off x="8534397" y="3863647"/>
            <a:ext cx="3206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Proef:</a:t>
            </a:r>
          </a:p>
          <a:p>
            <a:r>
              <a:rPr lang="nl-B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Kleurloos gas en </a:t>
            </a: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prikkelende geur: </a:t>
            </a:r>
            <a:endParaRPr lang="nl-BE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nl-BE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enkele druppels H</a:t>
            </a:r>
            <a:r>
              <a:rPr lang="nl-BE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nl-BE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nl-BE" sz="900" dirty="0"/>
          </a:p>
        </p:txBody>
      </p:sp>
      <p:sp>
        <p:nvSpPr>
          <p:cNvPr id="21" name="Tekstvak 20"/>
          <p:cNvSpPr txBox="1"/>
          <p:nvPr/>
        </p:nvSpPr>
        <p:spPr>
          <a:xfrm>
            <a:off x="2337032" y="190000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9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2337032" y="3483061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10</a:t>
            </a:r>
            <a:endParaRPr lang="nl-BE" dirty="0"/>
          </a:p>
        </p:txBody>
      </p:sp>
      <p:sp>
        <p:nvSpPr>
          <p:cNvPr id="23" name="Tekstvak 22"/>
          <p:cNvSpPr txBox="1"/>
          <p:nvPr/>
        </p:nvSpPr>
        <p:spPr>
          <a:xfrm>
            <a:off x="5115348" y="190000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5115348" y="3497254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3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7906558" y="190000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4</a:t>
            </a:r>
            <a:endParaRPr lang="nl-BE" dirty="0"/>
          </a:p>
        </p:txBody>
      </p:sp>
      <p:sp>
        <p:nvSpPr>
          <p:cNvPr id="26" name="Tekstvak 25"/>
          <p:cNvSpPr txBox="1"/>
          <p:nvPr/>
        </p:nvSpPr>
        <p:spPr>
          <a:xfrm>
            <a:off x="7906558" y="3483061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5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10691320" y="190000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6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10692163" y="3483061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7</a:t>
            </a:r>
          </a:p>
        </p:txBody>
      </p:sp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56" y="951587"/>
            <a:ext cx="1733575" cy="13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Rechte verbindingslijn met pijl 29"/>
          <p:cNvCxnSpPr/>
          <p:nvPr/>
        </p:nvCxnSpPr>
        <p:spPr>
          <a:xfrm flipV="1">
            <a:off x="5358610" y="4952758"/>
            <a:ext cx="7951" cy="207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4" name="Picture 6" descr="Afbeeldingsresultaat voor frisdranke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4"/>
          <a:stretch/>
        </p:blipFill>
        <p:spPr bwMode="auto">
          <a:xfrm>
            <a:off x="6097675" y="1577610"/>
            <a:ext cx="1935361" cy="129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Afbeelding 20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2036" y="1746762"/>
            <a:ext cx="2148415" cy="1317695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4737" y="4990406"/>
            <a:ext cx="2148415" cy="1317695"/>
          </a:xfrm>
          <a:prstGeom prst="rect">
            <a:avLst/>
          </a:prstGeom>
        </p:spPr>
      </p:pic>
      <p:pic>
        <p:nvPicPr>
          <p:cNvPr id="3074" name="Picture 2" descr="Waterhardheid per gemeen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4" y="541516"/>
            <a:ext cx="2539682" cy="16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392" y="3974501"/>
            <a:ext cx="2412246" cy="19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4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60466" y="252153"/>
            <a:ext cx="2643447" cy="30757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60465" y="3546764"/>
            <a:ext cx="2643447" cy="30757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3048001" y="252153"/>
            <a:ext cx="2643447" cy="30757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3048001" y="3546763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832766" y="252152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5832766" y="3546763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8617531" y="252152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8617531" y="3546762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272703" y="577745"/>
            <a:ext cx="28037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Proef: </a:t>
            </a:r>
          </a:p>
          <a:p>
            <a:r>
              <a:rPr lang="nl-B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Kleurloos gas en </a:t>
            </a: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rottende geur: brokje FeS en H</a:t>
            </a:r>
            <a:r>
              <a:rPr lang="nl-BE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nl-BE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nl-BE" sz="900" dirty="0"/>
          </a:p>
        </p:txBody>
      </p:sp>
      <p:sp>
        <p:nvSpPr>
          <p:cNvPr id="3" name="Rechthoek 2"/>
          <p:cNvSpPr/>
          <p:nvPr/>
        </p:nvSpPr>
        <p:spPr>
          <a:xfrm>
            <a:off x="236685" y="6302590"/>
            <a:ext cx="2390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http://chemieleerkracht.blackbox.website/index.php/mechanische-energie-door-chemische-reactie-explosie-van-een-ei/</a:t>
            </a:r>
            <a:r>
              <a:rPr lang="nl-BE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600" dirty="0"/>
          </a:p>
        </p:txBody>
      </p:sp>
      <p:sp>
        <p:nvSpPr>
          <p:cNvPr id="12" name="Rechthoek 11"/>
          <p:cNvSpPr/>
          <p:nvPr/>
        </p:nvSpPr>
        <p:spPr>
          <a:xfrm>
            <a:off x="3076477" y="2995350"/>
            <a:ext cx="217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http://chemieleerkracht.blackbox.website/index.php/maak-de-meeste-olifantenpasta/</a:t>
            </a:r>
            <a:r>
              <a:rPr lang="nl-BE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700" dirty="0"/>
          </a:p>
        </p:txBody>
      </p:sp>
      <p:sp>
        <p:nvSpPr>
          <p:cNvPr id="13" name="Rechthoek 12"/>
          <p:cNvSpPr/>
          <p:nvPr/>
        </p:nvSpPr>
        <p:spPr>
          <a:xfrm>
            <a:off x="3156356" y="3779837"/>
            <a:ext cx="2423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zuur </a:t>
            </a:r>
            <a:r>
              <a:rPr lang="nl-B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(HZ), base(M(OH)), zout(MZ) </a:t>
            </a:r>
            <a:endParaRPr lang="nl-BE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hthoek 14"/>
          <p:cNvSpPr/>
          <p:nvPr/>
        </p:nvSpPr>
        <p:spPr>
          <a:xfrm>
            <a:off x="6107390" y="4294182"/>
            <a:ext cx="2145384" cy="154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Neutralisatiereactie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een reactie tussen een zuur en een hydroxide waarbij een zout en water ontstaan.</a:t>
            </a:r>
            <a:endParaRPr lang="nl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Afbeelding 15"/>
          <p:cNvPicPr/>
          <p:nvPr/>
        </p:nvPicPr>
        <p:blipFill rotWithShape="1">
          <a:blip r:embed="rId4"/>
          <a:srcRect l="24002" t="24026" r="46459" b="48294"/>
          <a:stretch/>
        </p:blipFill>
        <p:spPr bwMode="auto">
          <a:xfrm>
            <a:off x="8714296" y="982284"/>
            <a:ext cx="2411732" cy="1538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Afbeelding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43466" r="14877" b="21318"/>
          <a:stretch/>
        </p:blipFill>
        <p:spPr bwMode="auto">
          <a:xfrm>
            <a:off x="8664355" y="4294182"/>
            <a:ext cx="2514502" cy="1271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kstvak 17"/>
          <p:cNvSpPr txBox="1"/>
          <p:nvPr/>
        </p:nvSpPr>
        <p:spPr>
          <a:xfrm>
            <a:off x="2407689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8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2403171" y="3615498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9</a:t>
            </a:r>
            <a:endParaRPr lang="nl-BE" dirty="0"/>
          </a:p>
        </p:txBody>
      </p:sp>
      <p:sp>
        <p:nvSpPr>
          <p:cNvPr id="20" name="Tekstvak 19"/>
          <p:cNvSpPr txBox="1"/>
          <p:nvPr/>
        </p:nvSpPr>
        <p:spPr>
          <a:xfrm>
            <a:off x="5204924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10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5228704" y="3615498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7948186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3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949872" y="3615498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4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10768189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5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0768189" y="3615498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6</a:t>
            </a: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17" y="1904987"/>
            <a:ext cx="2148415" cy="1317695"/>
          </a:xfrm>
          <a:prstGeom prst="rect">
            <a:avLst/>
          </a:prstGeom>
        </p:spPr>
      </p:pic>
      <p:pic>
        <p:nvPicPr>
          <p:cNvPr id="3074" name="Picture 2" descr="Afbeeldingsresultaat voor explosie e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2" y="4294182"/>
            <a:ext cx="2247596" cy="140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relateerde afbeeld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84" y="529005"/>
            <a:ext cx="1498296" cy="22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zuur base en zou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55" y="4834496"/>
            <a:ext cx="2518686" cy="14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zou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75" y="4119626"/>
            <a:ext cx="832637" cy="5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HCl en NaO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04" y="733258"/>
            <a:ext cx="2196570" cy="7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beeldingsresultaat voor HCl en NaO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84" y="1958785"/>
            <a:ext cx="1822008" cy="11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2"/>
          <a:srcRect r="5875"/>
          <a:stretch/>
        </p:blipFill>
        <p:spPr>
          <a:xfrm>
            <a:off x="5837284" y="1222674"/>
            <a:ext cx="2581275" cy="113466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60466" y="252153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60465" y="3546764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3048001" y="252153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3048001" y="3546763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832766" y="252152"/>
            <a:ext cx="2643447" cy="307570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5832766" y="3546763"/>
            <a:ext cx="2643447" cy="307570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8617531" y="252152"/>
            <a:ext cx="2643447" cy="307570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8617531" y="3546762"/>
            <a:ext cx="2643447" cy="307570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281952" y="252152"/>
            <a:ext cx="259354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Equivalentiepunt </a:t>
            </a:r>
            <a:r>
              <a:rPr lang="nl-B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(EP</a:t>
            </a:r>
            <a:r>
              <a:rPr lang="nl-BE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nl-BE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Is het punt waar de neutralisatiereactie afgelopen is. Het EP bevindt zich in het midden van de pH-sprong op de pH-curve.</a:t>
            </a:r>
            <a:endParaRPr lang="nl-BE" sz="1200" dirty="0"/>
          </a:p>
        </p:txBody>
      </p:sp>
      <p:sp>
        <p:nvSpPr>
          <p:cNvPr id="3" name="Rechthoek 2"/>
          <p:cNvSpPr/>
          <p:nvPr/>
        </p:nvSpPr>
        <p:spPr>
          <a:xfrm>
            <a:off x="242362" y="6344992"/>
            <a:ext cx="1178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Toepassing: </a:t>
            </a:r>
            <a:r>
              <a:rPr lang="nl-B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P195</a:t>
            </a:r>
            <a:endParaRPr lang="nl-BE" sz="1100" dirty="0"/>
          </a:p>
        </p:txBody>
      </p:sp>
      <p:sp>
        <p:nvSpPr>
          <p:cNvPr id="17" name="Rechthoek 16"/>
          <p:cNvSpPr/>
          <p:nvPr/>
        </p:nvSpPr>
        <p:spPr>
          <a:xfrm>
            <a:off x="8412042" y="3876009"/>
            <a:ext cx="3054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Oxidatie</a:t>
            </a:r>
            <a:r>
              <a:rPr lang="nl-BE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l-BE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is een chemisch proces waarbij het oxidatiegetal van een element stijgt en elektronen worden afgestaan. </a:t>
            </a:r>
            <a:endParaRPr lang="nl-BE" sz="1200" dirty="0"/>
          </a:p>
        </p:txBody>
      </p:sp>
      <p:sp>
        <p:nvSpPr>
          <p:cNvPr id="18" name="Tekstvak 17"/>
          <p:cNvSpPr txBox="1"/>
          <p:nvPr/>
        </p:nvSpPr>
        <p:spPr>
          <a:xfrm>
            <a:off x="2407689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7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2419730" y="3635125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8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5238943" y="252790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240629" y="3630567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10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8017443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23" name="Tekstvak 22"/>
          <p:cNvSpPr txBox="1"/>
          <p:nvPr/>
        </p:nvSpPr>
        <p:spPr>
          <a:xfrm>
            <a:off x="8025333" y="3630567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10774454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4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0774454" y="3630567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5</a:t>
            </a: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3"/>
          <a:srcRect l="24428" t="25290" r="40497" b="27612"/>
          <a:stretch/>
        </p:blipFill>
        <p:spPr>
          <a:xfrm>
            <a:off x="470649" y="1516977"/>
            <a:ext cx="2285771" cy="1726487"/>
          </a:xfrm>
          <a:prstGeom prst="rect">
            <a:avLst/>
          </a:prstGeom>
        </p:spPr>
      </p:pic>
      <p:pic>
        <p:nvPicPr>
          <p:cNvPr id="4098" name="Picture 2" descr="Afbeeldingsresultaat voor indicatorpapi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89" y="301823"/>
            <a:ext cx="1100339" cy="11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5"/>
          <a:srcRect t="22604"/>
          <a:stretch/>
        </p:blipFill>
        <p:spPr>
          <a:xfrm>
            <a:off x="3186748" y="1495425"/>
            <a:ext cx="2302958" cy="1782398"/>
          </a:xfrm>
          <a:prstGeom prst="rect">
            <a:avLst/>
          </a:prstGeom>
        </p:spPr>
      </p:pic>
      <p:pic>
        <p:nvPicPr>
          <p:cNvPr id="4100" name="Picture 4" descr="Gerelateerde afbeeld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89" y="4193942"/>
            <a:ext cx="1067184" cy="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maagzuur neutraliser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17" y="4093864"/>
            <a:ext cx="1180572" cy="8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erelateerde afbeeld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02" y="5112378"/>
            <a:ext cx="2178050" cy="13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9"/>
          <a:srcRect l="38860" t="49103" r="39298" b="18148"/>
          <a:stretch/>
        </p:blipFill>
        <p:spPr>
          <a:xfrm>
            <a:off x="8734394" y="855253"/>
            <a:ext cx="2430992" cy="2050234"/>
          </a:xfrm>
          <a:prstGeom prst="rect">
            <a:avLst/>
          </a:prstGeom>
        </p:spPr>
      </p:pic>
      <p:sp>
        <p:nvSpPr>
          <p:cNvPr id="34" name="Rechthoek 33"/>
          <p:cNvSpPr/>
          <p:nvPr/>
        </p:nvSpPr>
        <p:spPr>
          <a:xfrm>
            <a:off x="8476213" y="4783071"/>
            <a:ext cx="3054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Reductie</a:t>
            </a:r>
            <a:r>
              <a:rPr lang="nl-BE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l-BE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is een chemisch proces waarbij het oxidatiegetal van een element daalt en elektronen worden opgenomen. </a:t>
            </a:r>
            <a:endParaRPr lang="nl-BE" sz="1200" dirty="0"/>
          </a:p>
        </p:txBody>
      </p:sp>
      <p:pic>
        <p:nvPicPr>
          <p:cNvPr id="4106" name="Picture 10" descr="Afbeeldingsresultaat voor oxidatie en reducti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39404" r="25803" b="26807"/>
          <a:stretch/>
        </p:blipFill>
        <p:spPr bwMode="auto">
          <a:xfrm>
            <a:off x="8977607" y="5792331"/>
            <a:ext cx="1944566" cy="7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304" y="3999899"/>
            <a:ext cx="2531210" cy="214552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2"/>
          <a:srcRect l="38958" t="39446" r="34583" b="22407"/>
          <a:stretch/>
        </p:blipFill>
        <p:spPr>
          <a:xfrm>
            <a:off x="5892154" y="4269877"/>
            <a:ext cx="2404021" cy="19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4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60466" y="252153"/>
            <a:ext cx="2643447" cy="307570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60465" y="3546764"/>
            <a:ext cx="2643447" cy="307570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3048001" y="252153"/>
            <a:ext cx="2643447" cy="307570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3048001" y="3546763"/>
            <a:ext cx="2643447" cy="307570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832766" y="252152"/>
            <a:ext cx="2643447" cy="307570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260465" y="726635"/>
            <a:ext cx="269027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b="1" dirty="0" smtClean="0"/>
              <a:t>Redoxreactie</a:t>
            </a:r>
            <a:r>
              <a:rPr lang="nl-BE" sz="1400" dirty="0" smtClean="0"/>
              <a:t> of elektronenuitwisselingsreactie</a:t>
            </a:r>
          </a:p>
          <a:p>
            <a:pPr algn="ctr"/>
            <a:endParaRPr lang="nl-BE" sz="1600" dirty="0" smtClean="0"/>
          </a:p>
          <a:p>
            <a:pPr algn="ctr"/>
            <a:r>
              <a:rPr lang="nl-BE" sz="1200" dirty="0" smtClean="0"/>
              <a:t>Is een reactie waarbij het oxidatiegetal van een atoom toeneemt en het oxidatiegetal van een ander atoom afneemt. Hierbij worden elektronen uitgewisseld. </a:t>
            </a:r>
            <a:endParaRPr lang="nl-BE" sz="1200" dirty="0"/>
          </a:p>
        </p:txBody>
      </p:sp>
      <p:sp>
        <p:nvSpPr>
          <p:cNvPr id="12" name="Rechthoek 11"/>
          <p:cNvSpPr/>
          <p:nvPr/>
        </p:nvSpPr>
        <p:spPr>
          <a:xfrm>
            <a:off x="3251546" y="3044896"/>
            <a:ext cx="22363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Toepassing:  </a:t>
            </a:r>
            <a:r>
              <a:rPr lang="nl-B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Roestvast staal p 210</a:t>
            </a:r>
            <a:endParaRPr lang="nl-BE" sz="1050" dirty="0"/>
          </a:p>
        </p:txBody>
      </p:sp>
      <p:sp>
        <p:nvSpPr>
          <p:cNvPr id="15" name="Tekstvak 14"/>
          <p:cNvSpPr txBox="1"/>
          <p:nvPr/>
        </p:nvSpPr>
        <p:spPr>
          <a:xfrm>
            <a:off x="2407689" y="252152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6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2407689" y="3546763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7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204924" y="252149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8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204924" y="3546761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9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7989689" y="252149"/>
            <a:ext cx="4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10</a:t>
            </a:r>
            <a:endParaRPr lang="nl-BE" dirty="0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2"/>
          <a:srcRect l="38607" t="55280" r="39378" b="10630"/>
          <a:stretch/>
        </p:blipFill>
        <p:spPr>
          <a:xfrm>
            <a:off x="421293" y="4253948"/>
            <a:ext cx="2368620" cy="2063150"/>
          </a:xfrm>
          <a:prstGeom prst="rect">
            <a:avLst/>
          </a:prstGeom>
        </p:spPr>
      </p:pic>
      <p:pic>
        <p:nvPicPr>
          <p:cNvPr id="5122" name="Picture 2" descr="Afbeeldingsresultaat voor spanningsreeks meta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91" y="4575176"/>
            <a:ext cx="1981686" cy="138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933" y="1267913"/>
            <a:ext cx="2327580" cy="77187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769" y="1097999"/>
            <a:ext cx="2253440" cy="11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6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88176" y="329737"/>
            <a:ext cx="2643447" cy="307570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3072939" y="329737"/>
            <a:ext cx="2643447" cy="307570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88176" y="3546763"/>
            <a:ext cx="2643447" cy="307570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5849392" y="3546761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849393" y="329736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3084023" y="3546762"/>
            <a:ext cx="2643447" cy="30757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8625847" y="329735"/>
            <a:ext cx="2643447" cy="30757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8645239" y="3546761"/>
            <a:ext cx="2643447" cy="30757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8614761" y="4758632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gasontwikkelingsreacties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8580522" y="1682923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gasontwikkelingsreacties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5727470" y="4758632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neutralisatiereacties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5826730" y="1682923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neutralisatiereacties</a:t>
            </a:r>
            <a:endParaRPr lang="nl-BE" dirty="0"/>
          </a:p>
        </p:txBody>
      </p:sp>
      <p:sp>
        <p:nvSpPr>
          <p:cNvPr id="17" name="Tekstvak 16"/>
          <p:cNvSpPr txBox="1"/>
          <p:nvPr/>
        </p:nvSpPr>
        <p:spPr>
          <a:xfrm>
            <a:off x="3046121" y="4758632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neutralisatiereacties</a:t>
            </a:r>
            <a:endParaRPr lang="nl-BE" dirty="0"/>
          </a:p>
        </p:txBody>
      </p:sp>
      <p:sp>
        <p:nvSpPr>
          <p:cNvPr id="18" name="Tekstvak 17"/>
          <p:cNvSpPr txBox="1"/>
          <p:nvPr/>
        </p:nvSpPr>
        <p:spPr>
          <a:xfrm>
            <a:off x="3064630" y="1682923"/>
            <a:ext cx="268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Elektronenuitwisselings-reacties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204949" y="4758632"/>
            <a:ext cx="268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Elektronenuitwisselings-reacties</a:t>
            </a:r>
            <a:endParaRPr lang="nl-BE" dirty="0"/>
          </a:p>
        </p:txBody>
      </p:sp>
      <p:sp>
        <p:nvSpPr>
          <p:cNvPr id="20" name="Tekstvak 19"/>
          <p:cNvSpPr txBox="1"/>
          <p:nvPr/>
        </p:nvSpPr>
        <p:spPr>
          <a:xfrm>
            <a:off x="200494" y="1682922"/>
            <a:ext cx="268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Elektronenuitwisselings-reacties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301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14" y="262548"/>
            <a:ext cx="2658086" cy="309094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33653" y="3477490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3233654" y="277779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427714" y="3477490"/>
            <a:ext cx="2643447" cy="307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8816256" y="262547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6022184" y="3477490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6024955" y="262548"/>
            <a:ext cx="2643447" cy="307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5999521" y="4830678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ionenuitwisselingsreacties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5999521" y="1615735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ionenuitwisselingsreacties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8793593" y="1615735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ionenuitwisselingsreacties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3210990" y="4830678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neerslagreacties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3085800" y="1630967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neerslagreacties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265222" y="4830678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neerslagreacties</a:t>
            </a:r>
            <a:endParaRPr lang="nl-BE" dirty="0"/>
          </a:p>
        </p:txBody>
      </p:sp>
      <p:sp>
        <p:nvSpPr>
          <p:cNvPr id="17" name="Tekstvak 16"/>
          <p:cNvSpPr txBox="1"/>
          <p:nvPr/>
        </p:nvSpPr>
        <p:spPr>
          <a:xfrm>
            <a:off x="397028" y="1615735"/>
            <a:ext cx="2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gasontwikkelingsreacties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60638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370</Words>
  <Application>Microsoft Office PowerPoint</Application>
  <PresentationFormat>Breedbeeld</PresentationFormat>
  <Paragraphs>103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Evelien Hermans</dc:creator>
  <cp:lastModifiedBy>Filip Poncelet</cp:lastModifiedBy>
  <cp:revision>18</cp:revision>
  <dcterms:created xsi:type="dcterms:W3CDTF">2019-02-08T09:38:45Z</dcterms:created>
  <dcterms:modified xsi:type="dcterms:W3CDTF">2019-04-01T18:37:59Z</dcterms:modified>
</cp:coreProperties>
</file>